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 id="2147483721" r:id="rId3"/>
  </p:sldMasterIdLst>
  <p:notesMasterIdLst>
    <p:notesMasterId r:id="rId52"/>
  </p:notesMasterIdLst>
  <p:handoutMasterIdLst>
    <p:handoutMasterId r:id="rId53"/>
  </p:handoutMasterIdLst>
  <p:sldIdLst>
    <p:sldId id="289" r:id="rId4"/>
    <p:sldId id="263" r:id="rId5"/>
    <p:sldId id="264" r:id="rId6"/>
    <p:sldId id="290" r:id="rId7"/>
    <p:sldId id="280" r:id="rId8"/>
    <p:sldId id="281" r:id="rId9"/>
    <p:sldId id="282" r:id="rId10"/>
    <p:sldId id="283" r:id="rId11"/>
    <p:sldId id="284" r:id="rId12"/>
    <p:sldId id="285" r:id="rId13"/>
    <p:sldId id="286" r:id="rId14"/>
    <p:sldId id="287" r:id="rId15"/>
    <p:sldId id="288" r:id="rId16"/>
    <p:sldId id="271" r:id="rId17"/>
    <p:sldId id="272" r:id="rId18"/>
    <p:sldId id="273" r:id="rId19"/>
    <p:sldId id="274" r:id="rId20"/>
    <p:sldId id="275" r:id="rId21"/>
    <p:sldId id="276" r:id="rId22"/>
    <p:sldId id="277" r:id="rId23"/>
    <p:sldId id="278" r:id="rId24"/>
    <p:sldId id="279" r:id="rId25"/>
    <p:sldId id="268" r:id="rId26"/>
    <p:sldId id="269" r:id="rId27"/>
    <p:sldId id="270" r:id="rId28"/>
    <p:sldId id="292" r:id="rId29"/>
    <p:sldId id="291" r:id="rId30"/>
    <p:sldId id="305" r:id="rId31"/>
    <p:sldId id="293" r:id="rId32"/>
    <p:sldId id="294" r:id="rId33"/>
    <p:sldId id="295" r:id="rId34"/>
    <p:sldId id="296" r:id="rId35"/>
    <p:sldId id="298" r:id="rId36"/>
    <p:sldId id="297" r:id="rId37"/>
    <p:sldId id="299" r:id="rId38"/>
    <p:sldId id="307" r:id="rId39"/>
    <p:sldId id="306" r:id="rId40"/>
    <p:sldId id="308" r:id="rId41"/>
    <p:sldId id="312" r:id="rId42"/>
    <p:sldId id="311" r:id="rId43"/>
    <p:sldId id="300" r:id="rId44"/>
    <p:sldId id="309" r:id="rId45"/>
    <p:sldId id="301" r:id="rId46"/>
    <p:sldId id="313" r:id="rId47"/>
    <p:sldId id="310" r:id="rId48"/>
    <p:sldId id="302" r:id="rId49"/>
    <p:sldId id="303" r:id="rId50"/>
    <p:sldId id="304"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p:cViewPr varScale="1">
        <p:scale>
          <a:sx n="63" d="100"/>
          <a:sy n="63" d="100"/>
        </p:scale>
        <p:origin x="84" y="208"/>
      </p:cViewPr>
      <p:guideLst/>
    </p:cSldViewPr>
  </p:slideViewPr>
  <p:notesTextViewPr>
    <p:cViewPr>
      <p:scale>
        <a:sx n="3" d="2"/>
        <a:sy n="3" d="2"/>
      </p:scale>
      <p:origin x="0" y="0"/>
    </p:cViewPr>
  </p:notesTextViewPr>
  <p:notesViewPr>
    <p:cSldViewPr snapToGrid="0" showGuides="1">
      <p:cViewPr varScale="1">
        <p:scale>
          <a:sx n="79" d="100"/>
          <a:sy n="79" d="100"/>
        </p:scale>
        <p:origin x="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6FE60FF6-4F02-41AF-9D79-9820270FCBD6}" type="datetimeFigureOut">
              <a:rPr lang="en-US" smtClean="0"/>
              <a:t>2/8/2019</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D157CFDA-6ECB-4984-BC1D-18C52F424572}" type="slidenum">
              <a:rPr lang="en-US" smtClean="0"/>
              <a:t>‹#›</a:t>
            </a:fld>
            <a:endParaRPr lang="en-US" dirty="0"/>
          </a:p>
        </p:txBody>
      </p:sp>
    </p:spTree>
    <p:extLst>
      <p:ext uri="{BB962C8B-B14F-4D97-AF65-F5344CB8AC3E}">
        <p14:creationId xmlns:p14="http://schemas.microsoft.com/office/powerpoint/2010/main" val="120552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523609C5-75BB-4414-9338-7A1C0CAD17B5}" type="datetimeFigureOut">
              <a:rPr lang="en-US" smtClean="0"/>
              <a:t>2/8/2019</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097BF0A6-9DE7-4D4F-86C7-D6F614E29483}" type="slidenum">
              <a:rPr lang="en-US" smtClean="0"/>
              <a:t>‹#›</a:t>
            </a:fld>
            <a:endParaRPr lang="en-US" dirty="0"/>
          </a:p>
        </p:txBody>
      </p:sp>
    </p:spTree>
    <p:extLst>
      <p:ext uri="{BB962C8B-B14F-4D97-AF65-F5344CB8AC3E}">
        <p14:creationId xmlns:p14="http://schemas.microsoft.com/office/powerpoint/2010/main" val="186959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BF0A6-9DE7-4D4F-86C7-D6F614E29483}" type="slidenum">
              <a:rPr lang="en-US" smtClean="0"/>
              <a:t>2</a:t>
            </a:fld>
            <a:endParaRPr lang="en-US" dirty="0"/>
          </a:p>
        </p:txBody>
      </p:sp>
    </p:spTree>
    <p:extLst>
      <p:ext uri="{BB962C8B-B14F-4D97-AF65-F5344CB8AC3E}">
        <p14:creationId xmlns:p14="http://schemas.microsoft.com/office/powerpoint/2010/main" val="257726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011975-0CE1-4E5D-975F-59B7BC8C36C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116681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r>
              <a:rPr lang="en-US" altLang="en-US" smtClean="0"/>
              <a:t>Here are some possible leads for a persuasive paper about school dress codes.  Have students consider tone and audience.  Which would be most appropriate?</a:t>
            </a:r>
          </a:p>
        </p:txBody>
      </p:sp>
    </p:spTree>
    <p:extLst>
      <p:ext uri="{BB962C8B-B14F-4D97-AF65-F5344CB8AC3E}">
        <p14:creationId xmlns:p14="http://schemas.microsoft.com/office/powerpoint/2010/main" val="43218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r>
              <a:rPr lang="en-US" altLang="en-US" smtClean="0"/>
              <a:t>Introduce the thesis statement model.  Have students practice writing thesis statements with the “I believe” stem until they become proficient.  Some students may only need to be shown the example once—others may have to write four or five essays using the stem until they get the idea.  I refer to the “I believe” stem as the “training wheels” for thesis statements.  Once students are confident in their ability to write thesis statements, they can get rid of the “training wheels.”  Show students the correlation between the planner and the thesis statement and forecast.</a:t>
            </a:r>
          </a:p>
        </p:txBody>
      </p:sp>
    </p:spTree>
    <p:extLst>
      <p:ext uri="{BB962C8B-B14F-4D97-AF65-F5344CB8AC3E}">
        <p14:creationId xmlns:p14="http://schemas.microsoft.com/office/powerpoint/2010/main" val="136286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A8BDF2-9693-461E-8BBA-8F10F8C6E007}" type="slidenum">
              <a:rPr lang="en-US" altLang="en-US" smtClean="0">
                <a:cs typeface="Arial" panose="020B0604020202020204" pitchFamily="34" charset="0"/>
              </a:rPr>
              <a:pPr eaLnBrk="1" hangingPunct="1">
                <a:spcBef>
                  <a:spcPct val="0"/>
                </a:spcBef>
              </a:pPr>
              <a:t>43</a:t>
            </a:fld>
            <a:endParaRPr lang="en-US" altLang="en-US" smtClean="0">
              <a:cs typeface="Arial" panose="020B0604020202020204" pitchFamily="34"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268726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2C9095-9FBC-40EC-894A-2F1FED9B8898}" type="slidenum">
              <a:rPr lang="en-US" altLang="en-US" smtClean="0">
                <a:cs typeface="Arial" panose="020B0604020202020204" pitchFamily="34" charset="0"/>
              </a:rPr>
              <a:pPr eaLnBrk="1" hangingPunct="1">
                <a:spcBef>
                  <a:spcPct val="0"/>
                </a:spcBef>
              </a:pPr>
              <a:t>47</a:t>
            </a:fld>
            <a:endParaRPr lang="en-US" altLang="en-US" smtClean="0">
              <a:cs typeface="Arial" panose="020B0604020202020204" pitchFamily="34"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40183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2C9095-9FBC-40EC-894A-2F1FED9B8898}" type="slidenum">
              <a:rPr lang="en-US" altLang="en-US" smtClean="0">
                <a:cs typeface="Arial" panose="020B0604020202020204" pitchFamily="34" charset="0"/>
              </a:rPr>
              <a:pPr eaLnBrk="1" hangingPunct="1">
                <a:spcBef>
                  <a:spcPct val="0"/>
                </a:spcBef>
              </a:pPr>
              <a:t>48</a:t>
            </a:fld>
            <a:endParaRPr lang="en-US" altLang="en-US" smtClean="0">
              <a:cs typeface="Arial" panose="020B0604020202020204" pitchFamily="34"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1239088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Title 13"/>
          <p:cNvSpPr>
            <a:spLocks noGrp="1"/>
          </p:cNvSpPr>
          <p:nvPr>
            <p:ph type="ctrTitle"/>
          </p:nvPr>
        </p:nvSpPr>
        <p:spPr>
          <a:xfrm>
            <a:off x="6012180" y="359898"/>
            <a:ext cx="5773420" cy="1472184"/>
          </a:xfrm>
        </p:spPr>
        <p:txBody>
          <a:bodyPr anchor="b"/>
          <a:lstStyle>
            <a:lvl1pPr algn="l">
              <a:defRPr/>
            </a:lvl1pPr>
            <a:extLst/>
          </a:lstStyle>
          <a:p>
            <a:r>
              <a:rPr kumimoji="0" lang="en-US" smtClean="0"/>
              <a:t>Click to edit Master title style</a:t>
            </a:r>
            <a:endParaRPr kumimoji="0" lang="en-US" dirty="0"/>
          </a:p>
        </p:txBody>
      </p:sp>
      <p:pic>
        <p:nvPicPr>
          <p:cNvPr id="2" name="Picture 1" descr="Close up of a light bulb"/>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5864352" cy="6851904"/>
          </a:xfrm>
          <a:prstGeom prst="rect">
            <a:avLst/>
          </a:prstGeom>
        </p:spPr>
      </p:pic>
      <p:sp>
        <p:nvSpPr>
          <p:cNvPr id="22" name="Subtitle 21"/>
          <p:cNvSpPr>
            <a:spLocks noGrp="1"/>
          </p:cNvSpPr>
          <p:nvPr>
            <p:ph type="subTitle" idx="1"/>
          </p:nvPr>
        </p:nvSpPr>
        <p:spPr>
          <a:xfrm>
            <a:off x="6012180" y="1850064"/>
            <a:ext cx="57734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7F03E7ED-526C-43D7-BA41-7DEE51FD568E}" type="datetime1">
              <a:rPr lang="en-US" smtClean="0"/>
              <a:t>2/8/2019</a:t>
            </a:fld>
            <a:endParaRPr lang="en-US" dirty="0"/>
          </a:p>
        </p:txBody>
      </p:sp>
      <p:sp>
        <p:nvSpPr>
          <p:cNvPr id="20" name="Footer Placeholder 19"/>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629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BF403F-04F5-4D09-800D-7870715B9ED9}" type="datetime1">
              <a:rPr lang="en-US" smtClean="0"/>
              <a:t>2/8/2019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60847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77687C-0397-4298-B160-26D34EC67BB0}" type="datetime1">
              <a:rPr lang="en-US" smtClean="0"/>
              <a:t>2/8/2019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294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7ECCB8F-62A1-4875-BBC8-77C10996138B}" type="slidenum">
              <a:rPr lang="en-US" altLang="en-US"/>
              <a:pPr>
                <a:defRPr/>
              </a:pPr>
              <a:t>‹#›</a:t>
            </a:fld>
            <a:endParaRPr lang="en-US" altLang="en-US"/>
          </a:p>
        </p:txBody>
      </p:sp>
    </p:spTree>
    <p:extLst>
      <p:ext uri="{BB962C8B-B14F-4D97-AF65-F5344CB8AC3E}">
        <p14:creationId xmlns:p14="http://schemas.microsoft.com/office/powerpoint/2010/main" val="376975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38751-3E62-DF4C-8532-FE80F439DB57}"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191647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8751-3E62-DF4C-8532-FE80F439DB57}"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42428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38751-3E62-DF4C-8532-FE80F439DB57}"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703587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38751-3E62-DF4C-8532-FE80F439DB57}"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418258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38751-3E62-DF4C-8532-FE80F439DB57}"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327023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38751-3E62-DF4C-8532-FE80F439DB57}"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16981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8751-3E62-DF4C-8532-FE80F439DB57}"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2967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65965177-F084-49E7-ADEE-00812B3D582B}" type="datetime1">
              <a:rPr lang="en-US" smtClean="0"/>
              <a:t>2/8/2019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081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8751-3E62-DF4C-8532-FE80F439DB57}"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1447820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8751-3E62-DF4C-8532-FE80F439DB57}"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72237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8751-3E62-DF4C-8532-FE80F439DB57}"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77851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8751-3E62-DF4C-8532-FE80F439DB57}"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104-4AF5-4B4E-B150-319D890F4F2F}" type="slidenum">
              <a:rPr lang="en-US" smtClean="0"/>
              <a:t>‹#›</a:t>
            </a:fld>
            <a:endParaRPr lang="en-US"/>
          </a:p>
        </p:txBody>
      </p:sp>
    </p:spTree>
    <p:extLst>
      <p:ext uri="{BB962C8B-B14F-4D97-AF65-F5344CB8AC3E}">
        <p14:creationId xmlns:p14="http://schemas.microsoft.com/office/powerpoint/2010/main" val="233143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8802D-D3FA-4E8C-89EF-5D65A110AFDF}" type="slidenum">
              <a:rPr lang="en-US"/>
              <a:pPr>
                <a:defRPr/>
              </a:pPr>
              <a:t>‹#›</a:t>
            </a:fld>
            <a:endParaRPr lang="en-US"/>
          </a:p>
        </p:txBody>
      </p:sp>
    </p:spTree>
    <p:extLst>
      <p:ext uri="{BB962C8B-B14F-4D97-AF65-F5344CB8AC3E}">
        <p14:creationId xmlns:p14="http://schemas.microsoft.com/office/powerpoint/2010/main" val="4258720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255A1-8295-4B8C-9169-D9A74060B6CC}" type="slidenum">
              <a:rPr lang="en-US"/>
              <a:pPr>
                <a:defRPr/>
              </a:pPr>
              <a:t>‹#›</a:t>
            </a:fld>
            <a:endParaRPr lang="en-US"/>
          </a:p>
        </p:txBody>
      </p:sp>
    </p:spTree>
    <p:extLst>
      <p:ext uri="{BB962C8B-B14F-4D97-AF65-F5344CB8AC3E}">
        <p14:creationId xmlns:p14="http://schemas.microsoft.com/office/powerpoint/2010/main" val="1574795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AD2A6-AB68-4164-9BA1-553C594A86C1}" type="slidenum">
              <a:rPr lang="en-US"/>
              <a:pPr>
                <a:defRPr/>
              </a:pPr>
              <a:t>‹#›</a:t>
            </a:fld>
            <a:endParaRPr lang="en-US"/>
          </a:p>
        </p:txBody>
      </p:sp>
    </p:spTree>
    <p:extLst>
      <p:ext uri="{BB962C8B-B14F-4D97-AF65-F5344CB8AC3E}">
        <p14:creationId xmlns:p14="http://schemas.microsoft.com/office/powerpoint/2010/main" val="406991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36036C-FBD4-40F1-B90F-324303CC93EA}" type="slidenum">
              <a:rPr lang="en-US"/>
              <a:pPr>
                <a:defRPr/>
              </a:pPr>
              <a:t>‹#›</a:t>
            </a:fld>
            <a:endParaRPr lang="en-US"/>
          </a:p>
        </p:txBody>
      </p:sp>
    </p:spTree>
    <p:extLst>
      <p:ext uri="{BB962C8B-B14F-4D97-AF65-F5344CB8AC3E}">
        <p14:creationId xmlns:p14="http://schemas.microsoft.com/office/powerpoint/2010/main" val="931149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C3549-D928-4386-A610-A42D6EE3B9BF}" type="slidenum">
              <a:rPr lang="en-US"/>
              <a:pPr>
                <a:defRPr/>
              </a:pPr>
              <a:t>‹#›</a:t>
            </a:fld>
            <a:endParaRPr lang="en-US"/>
          </a:p>
        </p:txBody>
      </p:sp>
    </p:spTree>
    <p:extLst>
      <p:ext uri="{BB962C8B-B14F-4D97-AF65-F5344CB8AC3E}">
        <p14:creationId xmlns:p14="http://schemas.microsoft.com/office/powerpoint/2010/main" val="3583730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E39833-6516-4DCF-9F50-236D4F8C5315}" type="slidenum">
              <a:rPr lang="en-US"/>
              <a:pPr>
                <a:defRPr/>
              </a:pPr>
              <a:t>‹#›</a:t>
            </a:fld>
            <a:endParaRPr lang="en-US"/>
          </a:p>
        </p:txBody>
      </p:sp>
    </p:spTree>
    <p:extLst>
      <p:ext uri="{BB962C8B-B14F-4D97-AF65-F5344CB8AC3E}">
        <p14:creationId xmlns:p14="http://schemas.microsoft.com/office/powerpoint/2010/main" val="158836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1422400" y="-54"/>
            <a:ext cx="1076545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05940" y="2600325"/>
            <a:ext cx="10166316"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pic>
        <p:nvPicPr>
          <p:cNvPr id="14" name="Picture 13" descr="Close up of light filament of a half bulb"/>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sp>
        <p:nvSpPr>
          <p:cNvPr id="3" name="Text Placeholder 2"/>
          <p:cNvSpPr>
            <a:spLocks noGrp="1"/>
          </p:cNvSpPr>
          <p:nvPr>
            <p:ph type="body" idx="1"/>
          </p:nvPr>
        </p:nvSpPr>
        <p:spPr>
          <a:xfrm>
            <a:off x="1805940" y="1066800"/>
            <a:ext cx="10166316"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fld id="{D67C39ED-27B9-4997-BF90-3A238D0607E9}" type="datetime1">
              <a:rPr lang="en-US" smtClean="0"/>
              <a:t>2/8/2019</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13" name="Slide Number Placeholder 12"/>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3757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00285-1BA4-44FA-80C0-313904E445D9}" type="slidenum">
              <a:rPr lang="en-US"/>
              <a:pPr>
                <a:defRPr/>
              </a:pPr>
              <a:t>‹#›</a:t>
            </a:fld>
            <a:endParaRPr lang="en-US"/>
          </a:p>
        </p:txBody>
      </p:sp>
    </p:spTree>
    <p:extLst>
      <p:ext uri="{BB962C8B-B14F-4D97-AF65-F5344CB8AC3E}">
        <p14:creationId xmlns:p14="http://schemas.microsoft.com/office/powerpoint/2010/main" val="3937089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8D538C-3045-447C-A29C-50E35A41BD34}" type="slidenum">
              <a:rPr lang="en-US"/>
              <a:pPr>
                <a:defRPr/>
              </a:pPr>
              <a:t>‹#›</a:t>
            </a:fld>
            <a:endParaRPr lang="en-US"/>
          </a:p>
        </p:txBody>
      </p:sp>
    </p:spTree>
    <p:extLst>
      <p:ext uri="{BB962C8B-B14F-4D97-AF65-F5344CB8AC3E}">
        <p14:creationId xmlns:p14="http://schemas.microsoft.com/office/powerpoint/2010/main" val="283185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F613D8-1C31-4E3C-8191-7B92FE3DCF33}" type="slidenum">
              <a:rPr lang="en-US"/>
              <a:pPr>
                <a:defRPr/>
              </a:pPr>
              <a:t>‹#›</a:t>
            </a:fld>
            <a:endParaRPr lang="en-US"/>
          </a:p>
        </p:txBody>
      </p:sp>
    </p:spTree>
    <p:extLst>
      <p:ext uri="{BB962C8B-B14F-4D97-AF65-F5344CB8AC3E}">
        <p14:creationId xmlns:p14="http://schemas.microsoft.com/office/powerpoint/2010/main" val="1090536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5FEFE-D837-414B-A521-31E8856165E5}" type="slidenum">
              <a:rPr lang="en-US"/>
              <a:pPr>
                <a:defRPr/>
              </a:pPr>
              <a:t>‹#›</a:t>
            </a:fld>
            <a:endParaRPr lang="en-US"/>
          </a:p>
        </p:txBody>
      </p:sp>
    </p:spTree>
    <p:extLst>
      <p:ext uri="{BB962C8B-B14F-4D97-AF65-F5344CB8AC3E}">
        <p14:creationId xmlns:p14="http://schemas.microsoft.com/office/powerpoint/2010/main" val="1182050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66695-1C42-442E-A84A-9159DF57E1CE}" type="slidenum">
              <a:rPr lang="en-US"/>
              <a:pPr>
                <a:defRPr/>
              </a:pPr>
              <a:t>‹#›</a:t>
            </a:fld>
            <a:endParaRPr lang="en-US"/>
          </a:p>
        </p:txBody>
      </p:sp>
    </p:spTree>
    <p:extLst>
      <p:ext uri="{BB962C8B-B14F-4D97-AF65-F5344CB8AC3E}">
        <p14:creationId xmlns:p14="http://schemas.microsoft.com/office/powerpoint/2010/main" val="1262868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0E2D85-24E4-48BA-B327-D809BD2870C2}" type="slidenum">
              <a:rPr lang="en-US"/>
              <a:pPr>
                <a:defRPr/>
              </a:pPr>
              <a:t>‹#›</a:t>
            </a:fld>
            <a:endParaRPr lang="en-US"/>
          </a:p>
        </p:txBody>
      </p:sp>
    </p:spTree>
    <p:extLst>
      <p:ext uri="{BB962C8B-B14F-4D97-AF65-F5344CB8AC3E}">
        <p14:creationId xmlns:p14="http://schemas.microsoft.com/office/powerpoint/2010/main" val="2199046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552A9-60FC-4FD7-AF1F-853F263358F4}" type="slidenum">
              <a:rPr lang="en-US"/>
              <a:pPr>
                <a:defRPr/>
              </a:pPr>
              <a:t>‹#›</a:t>
            </a:fld>
            <a:endParaRPr lang="en-US"/>
          </a:p>
        </p:txBody>
      </p:sp>
    </p:spTree>
    <p:extLst>
      <p:ext uri="{BB962C8B-B14F-4D97-AF65-F5344CB8AC3E}">
        <p14:creationId xmlns:p14="http://schemas.microsoft.com/office/powerpoint/2010/main" val="4137560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165A4F-701A-4748-BD6B-4F5B8153E77A}" type="slidenum">
              <a:rPr lang="en-US"/>
              <a:pPr>
                <a:defRPr/>
              </a:pPr>
              <a:t>‹#›</a:t>
            </a:fld>
            <a:endParaRPr lang="en-US"/>
          </a:p>
        </p:txBody>
      </p:sp>
    </p:spTree>
    <p:extLst>
      <p:ext uri="{BB962C8B-B14F-4D97-AF65-F5344CB8AC3E}">
        <p14:creationId xmlns:p14="http://schemas.microsoft.com/office/powerpoint/2010/main" val="193816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C4FCC-F745-44A0-B2E4-C91714F31EB6}" type="datetime1">
              <a:rPr lang="en-US" smtClean="0"/>
              <a:t>2/8/2019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6316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9D0EA4-DCC4-4D4C-953F-F31E92EE505C}" type="datetime1">
              <a:rPr lang="en-US" smtClean="0"/>
              <a:t>2/8/2019</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885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542F08-6BA5-45A1-80AB-C11AC921B6C6}" type="datetime1">
              <a:rPr lang="en-US" smtClean="0"/>
              <a:t>2/8/2019</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625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D82A9-7CD7-4D15-868B-D8AF30864858}" type="datetime1">
              <a:rPr lang="en-US" smtClean="0"/>
              <a:t>2/8/2019</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253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108712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09600" y="1406964"/>
            <a:ext cx="108712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37B6BC6A-4AB7-47F1-904A-90BC8DD816B4}" type="datetime1">
              <a:rPr lang="en-US" smtClean="0"/>
              <a:t>2/8/2019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50323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descr="An empty placeholder to add an image. Click on the placeholder and select the image that you wish to add"/>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chemeClr val="tx1">
                    <a:lumMod val="75000"/>
                    <a:lumOff val="25000"/>
                  </a:schemeClr>
                </a:solidFill>
              </a:defRPr>
            </a:lvl1pPr>
            <a:lvl2pPr>
              <a:defRPr sz="1200"/>
            </a:lvl2pPr>
            <a:lvl3pPr>
              <a:defRPr sz="1000"/>
            </a:lvl3pPr>
            <a:lvl4pPr>
              <a:defRPr sz="900"/>
            </a:lvl4pPr>
            <a:lvl5pPr>
              <a:defRPr sz="900"/>
            </a:lvl5pPr>
            <a:extLst/>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4D80BC9A-EBF0-4E12-A1D3-DD221366B0A1}" type="datetime1">
              <a:rPr lang="en-US" smtClean="0"/>
              <a:t>2/8/2019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092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 name="Group 3" descr="Close up of a light bulb"/>
          <p:cNvGrpSpPr/>
          <p:nvPr userDrawn="1"/>
        </p:nvGrpSpPr>
        <p:grpSpPr>
          <a:xfrm>
            <a:off x="0" y="0"/>
            <a:ext cx="12188952" cy="6858000"/>
            <a:chOff x="0" y="0"/>
            <a:chExt cx="12188952" cy="6858000"/>
          </a:xfrm>
        </p:grpSpPr>
        <p:sp>
          <p:nvSpPr>
            <p:cNvPr id="2" name="Rectangle 1"/>
            <p:cNvSpPr/>
            <p:nvPr userDrawn="1"/>
          </p:nvSpPr>
          <p:spPr>
            <a:xfrm>
              <a:off x="0" y="0"/>
              <a:ext cx="12188952" cy="6858000"/>
            </a:xfrm>
            <a:prstGeom prst="rect">
              <a:avLst/>
            </a:prstGeom>
            <a:solidFill>
              <a:schemeClr val="bg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gr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1"/>
                </a:solidFill>
              </a:defRPr>
            </a:lvl1pPr>
            <a:extLst/>
          </a:lstStyle>
          <a:p>
            <a:fld id="{7157590A-740B-4548-A79B-F8E5167210D0}" type="datetime1">
              <a:rPr lang="en-US" smtClean="0"/>
              <a:t>2/8/2019</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1"/>
                </a:solidFill>
                <a:effectLst/>
              </a:defRPr>
            </a:lvl1pPr>
            <a:extLst/>
          </a:lstStyle>
          <a:p>
            <a:r>
              <a:rPr lang="en-US" dirty="0"/>
              <a:t>Add a footer</a:t>
            </a: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1"/>
                </a:solidFill>
                <a:effectLst/>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84798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0" kern="1200">
          <a:solidFill>
            <a:schemeClr val="accent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38751-3E62-DF4C-8532-FE80F439DB57}" type="datetimeFigureOut">
              <a:rPr lang="en-US" smtClean="0"/>
              <a:t>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F4104-4AF5-4B4E-B150-319D890F4F2F}" type="slidenum">
              <a:rPr lang="en-US" smtClean="0"/>
              <a:t>‹#›</a:t>
            </a:fld>
            <a:endParaRPr lang="en-US"/>
          </a:p>
        </p:txBody>
      </p:sp>
    </p:spTree>
    <p:extLst>
      <p:ext uri="{BB962C8B-B14F-4D97-AF65-F5344CB8AC3E}">
        <p14:creationId xmlns:p14="http://schemas.microsoft.com/office/powerpoint/2010/main" val="17004656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5DBA8C-BBB1-4B38-BB68-45B27FE4FF58}" type="slidenum">
              <a:rPr lang="en-US"/>
              <a:pPr>
                <a:defRPr/>
              </a:pPr>
              <a:t>‹#›</a:t>
            </a:fld>
            <a:endParaRPr lang="en-US"/>
          </a:p>
        </p:txBody>
      </p:sp>
    </p:spTree>
    <p:extLst>
      <p:ext uri="{BB962C8B-B14F-4D97-AF65-F5344CB8AC3E}">
        <p14:creationId xmlns:p14="http://schemas.microsoft.com/office/powerpoint/2010/main" val="22156318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rot="21115034">
            <a:off x="-81887" y="538032"/>
            <a:ext cx="4613764"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rPr>
              <a:t>Independent</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7946302" y="1319467"/>
            <a:ext cx="3914854"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10 MINUTES</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26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Misplaced Modifiers</a:t>
            </a:r>
          </a:p>
        </p:txBody>
      </p:sp>
      <p:sp>
        <p:nvSpPr>
          <p:cNvPr id="7171" name="Rectangle 3"/>
          <p:cNvSpPr>
            <a:spLocks noGrp="1" noChangeArrowheads="1"/>
          </p:cNvSpPr>
          <p:nvPr>
            <p:ph type="body" idx="1"/>
          </p:nvPr>
        </p:nvSpPr>
        <p:spPr/>
        <p:txBody>
          <a:bodyPr/>
          <a:lstStyle/>
          <a:p>
            <a:pPr marL="660400" indent="-660400">
              <a:buFontTx/>
              <a:buAutoNum type="romanLcPeriod"/>
            </a:pPr>
            <a:r>
              <a:rPr lang="en-US" altLang="en-US" smtClean="0"/>
              <a:t>More beautiful than any human being, the explorer noticed the mermaid.</a:t>
            </a:r>
          </a:p>
          <a:p>
            <a:pPr marL="660400" indent="-660400">
              <a:buFontTx/>
              <a:buAutoNum type="romanLcPeriod"/>
            </a:pPr>
            <a:r>
              <a:rPr lang="en-US" altLang="en-US" smtClean="0"/>
              <a:t>Wild and untamed, Jack entered the jungle.</a:t>
            </a:r>
          </a:p>
          <a:p>
            <a:pPr marL="660400" indent="-660400">
              <a:buFontTx/>
              <a:buAutoNum type="romanLcPeriod"/>
            </a:pPr>
            <a:r>
              <a:rPr lang="en-US" altLang="en-US" smtClean="0"/>
              <a:t>Moaning in haunting voices, the house contained many ghosts.</a:t>
            </a:r>
          </a:p>
        </p:txBody>
      </p:sp>
    </p:spTree>
    <p:extLst>
      <p:ext uri="{BB962C8B-B14F-4D97-AF65-F5344CB8AC3E}">
        <p14:creationId xmlns:p14="http://schemas.microsoft.com/office/powerpoint/2010/main" val="2952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p:txBody>
          <a:bodyPr/>
          <a:lstStyle/>
          <a:p>
            <a:pPr eaLnBrk="1" hangingPunct="1"/>
            <a:r>
              <a:rPr lang="en-US" altLang="en-US" dirty="0" smtClean="0"/>
              <a:t>Q:  How do I fix it?</a:t>
            </a:r>
          </a:p>
        </p:txBody>
      </p:sp>
      <p:pic>
        <p:nvPicPr>
          <p:cNvPr id="8195" name="Picture 6" descr="MCj039777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1"/>
            <a:ext cx="19177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2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940261" y="5219574"/>
            <a:ext cx="5773420" cy="1472184"/>
          </a:xfrm>
        </p:spPr>
        <p:txBody>
          <a:bodyPr>
            <a:normAutofit fontScale="90000"/>
          </a:bodyPr>
          <a:lstStyle/>
          <a:p>
            <a:pPr eaLnBrk="1" hangingPunct="1"/>
            <a:r>
              <a:rPr lang="en-US" altLang="en-US" sz="4000" dirty="0"/>
              <a:t>A:  Revise the sentence, taking care to put modifying words, phrases, and clauses in a position that clearly identifies the headword and that does not awkwardly interrupt a sentence. </a:t>
            </a:r>
            <a:br>
              <a:rPr lang="en-US" altLang="en-US" sz="4000" dirty="0"/>
            </a:br>
            <a:r>
              <a:rPr lang="en-US" altLang="en-US" sz="4000" dirty="0"/>
              <a:t>HINT:  Usually, you can just expand the main clause.</a:t>
            </a:r>
          </a:p>
        </p:txBody>
      </p:sp>
    </p:spTree>
    <p:extLst>
      <p:ext uri="{BB962C8B-B14F-4D97-AF65-F5344CB8AC3E}">
        <p14:creationId xmlns:p14="http://schemas.microsoft.com/office/powerpoint/2010/main" val="36316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Examples:</a:t>
            </a:r>
          </a:p>
        </p:txBody>
      </p:sp>
      <p:sp>
        <p:nvSpPr>
          <p:cNvPr id="10243" name="Rectangle 3"/>
          <p:cNvSpPr>
            <a:spLocks noGrp="1" noChangeArrowheads="1"/>
          </p:cNvSpPr>
          <p:nvPr>
            <p:ph type="body" idx="1"/>
          </p:nvPr>
        </p:nvSpPr>
        <p:spPr/>
        <p:txBody>
          <a:bodyPr/>
          <a:lstStyle/>
          <a:p>
            <a:pPr marL="660400" indent="-660400">
              <a:buNone/>
            </a:pPr>
            <a:r>
              <a:rPr lang="en-US" altLang="en-US" dirty="0" smtClean="0"/>
              <a:t>Incorrect: More beautiful than any human 		being, the explorer noticed the 		mermaid.</a:t>
            </a:r>
          </a:p>
          <a:p>
            <a:pPr marL="660400" indent="-660400">
              <a:buNone/>
            </a:pPr>
            <a:endParaRPr lang="en-US" altLang="en-US" dirty="0" smtClean="0"/>
          </a:p>
          <a:p>
            <a:pPr marL="660400" indent="-660400">
              <a:buNone/>
            </a:pPr>
            <a:r>
              <a:rPr lang="en-US" altLang="en-US" dirty="0" smtClean="0"/>
              <a:t>Correct:  The explorer noticed the mermaid, 		which was more beautiful than any human   	being.  </a:t>
            </a:r>
          </a:p>
          <a:p>
            <a:pPr marL="660400" indent="-660400">
              <a:buNone/>
            </a:pPr>
            <a:r>
              <a:rPr lang="en-US" altLang="en-US" dirty="0" smtClean="0"/>
              <a:t> </a:t>
            </a:r>
          </a:p>
        </p:txBody>
      </p:sp>
    </p:spTree>
    <p:extLst>
      <p:ext uri="{BB962C8B-B14F-4D97-AF65-F5344CB8AC3E}">
        <p14:creationId xmlns:p14="http://schemas.microsoft.com/office/powerpoint/2010/main" val="17573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Examples:</a:t>
            </a:r>
          </a:p>
        </p:txBody>
      </p:sp>
      <p:sp>
        <p:nvSpPr>
          <p:cNvPr id="11267" name="Rectangle 3"/>
          <p:cNvSpPr>
            <a:spLocks noGrp="1" noChangeArrowheads="1"/>
          </p:cNvSpPr>
          <p:nvPr>
            <p:ph type="body" idx="1"/>
          </p:nvPr>
        </p:nvSpPr>
        <p:spPr/>
        <p:txBody>
          <a:bodyPr/>
          <a:lstStyle/>
          <a:p>
            <a:pPr eaLnBrk="1" hangingPunct="1">
              <a:buFontTx/>
              <a:buNone/>
            </a:pPr>
            <a:r>
              <a:rPr lang="en-US" altLang="en-US" dirty="0" smtClean="0"/>
              <a:t>Incorrect: Wild and untamed, Jack entered 		the jungle.</a:t>
            </a:r>
          </a:p>
          <a:p>
            <a:pPr eaLnBrk="1" hangingPunct="1">
              <a:buFontTx/>
              <a:buNone/>
            </a:pPr>
            <a:endParaRPr lang="en-US" altLang="en-US" dirty="0" smtClean="0"/>
          </a:p>
          <a:p>
            <a:pPr eaLnBrk="1" hangingPunct="1">
              <a:buFontTx/>
              <a:buNone/>
            </a:pPr>
            <a:r>
              <a:rPr lang="en-US" altLang="en-US" dirty="0" smtClean="0"/>
              <a:t>Correct:  Jack entered the wild and 			untamed jungle.</a:t>
            </a:r>
          </a:p>
        </p:txBody>
      </p:sp>
    </p:spTree>
    <p:extLst>
      <p:ext uri="{BB962C8B-B14F-4D97-AF65-F5344CB8AC3E}">
        <p14:creationId xmlns:p14="http://schemas.microsoft.com/office/powerpoint/2010/main" val="1693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Examples:</a:t>
            </a:r>
          </a:p>
        </p:txBody>
      </p:sp>
      <p:sp>
        <p:nvSpPr>
          <p:cNvPr id="12291" name="Rectangle 3"/>
          <p:cNvSpPr>
            <a:spLocks noGrp="1" noChangeArrowheads="1"/>
          </p:cNvSpPr>
          <p:nvPr>
            <p:ph type="body" idx="1"/>
          </p:nvPr>
        </p:nvSpPr>
        <p:spPr/>
        <p:txBody>
          <a:bodyPr/>
          <a:lstStyle/>
          <a:p>
            <a:pPr marL="660400" indent="-660400">
              <a:buNone/>
            </a:pPr>
            <a:r>
              <a:rPr lang="en-US" altLang="en-US" dirty="0" smtClean="0"/>
              <a:t>Incorrect: Moaning in haunting voices, 				the house contained many 				        ghosts.</a:t>
            </a:r>
          </a:p>
          <a:p>
            <a:pPr marL="660400" indent="-660400">
              <a:buNone/>
            </a:pPr>
            <a:endParaRPr lang="en-US" altLang="en-US" dirty="0" smtClean="0"/>
          </a:p>
          <a:p>
            <a:pPr marL="660400" indent="-660400">
              <a:buNone/>
            </a:pPr>
            <a:r>
              <a:rPr lang="en-US" altLang="en-US" dirty="0" smtClean="0"/>
              <a:t>Correct:  The house contained many ghosts 			that moaned in haunting voices.   </a:t>
            </a:r>
          </a:p>
        </p:txBody>
      </p:sp>
    </p:spTree>
    <p:extLst>
      <p:ext uri="{BB962C8B-B14F-4D97-AF65-F5344CB8AC3E}">
        <p14:creationId xmlns:p14="http://schemas.microsoft.com/office/powerpoint/2010/main" val="231758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sz="half" idx="1"/>
          </p:nvPr>
        </p:nvSpPr>
        <p:spPr>
          <a:xfrm>
            <a:off x="1059977" y="1599406"/>
            <a:ext cx="5384800" cy="4525963"/>
          </a:xfrm>
        </p:spPr>
        <p:txBody>
          <a:bodyPr/>
          <a:lstStyle/>
          <a:p>
            <a:pPr algn="ctr" eaLnBrk="1" hangingPunct="1">
              <a:buFontTx/>
              <a:buNone/>
            </a:pPr>
            <a:endParaRPr lang="en-US" altLang="en-US" sz="3600" dirty="0"/>
          </a:p>
          <a:p>
            <a:pPr algn="ctr" eaLnBrk="1" hangingPunct="1">
              <a:buFontTx/>
              <a:buNone/>
            </a:pPr>
            <a:r>
              <a:rPr lang="en-US" altLang="en-US" sz="5400" b="1" dirty="0"/>
              <a:t>Q: What is a dangling modifier?</a:t>
            </a:r>
          </a:p>
        </p:txBody>
      </p:sp>
      <p:pic>
        <p:nvPicPr>
          <p:cNvPr id="13316" name="Picture 4" descr="MCj0431512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77100" y="2947988"/>
            <a:ext cx="1828800" cy="1828800"/>
          </a:xfrm>
          <a:noFill/>
        </p:spPr>
      </p:pic>
    </p:spTree>
    <p:extLst>
      <p:ext uri="{BB962C8B-B14F-4D97-AF65-F5344CB8AC3E}">
        <p14:creationId xmlns:p14="http://schemas.microsoft.com/office/powerpoint/2010/main" val="150479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normAutofit/>
          </a:bodyPr>
          <a:lstStyle/>
          <a:p>
            <a:pPr algn="ctr" eaLnBrk="1" hangingPunct="1">
              <a:buFontTx/>
              <a:buNone/>
            </a:pPr>
            <a:r>
              <a:rPr lang="en-US" altLang="en-US" sz="4800" dirty="0"/>
              <a:t>A: A dangling modifier is a word or phrase that cannot logically describe, limit, or restrict any word or word group in the sentence.</a:t>
            </a:r>
          </a:p>
        </p:txBody>
      </p:sp>
    </p:spTree>
    <p:extLst>
      <p:ext uri="{BB962C8B-B14F-4D97-AF65-F5344CB8AC3E}">
        <p14:creationId xmlns:p14="http://schemas.microsoft.com/office/powerpoint/2010/main" val="39331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Dangling Modifiers</a:t>
            </a:r>
          </a:p>
        </p:txBody>
      </p:sp>
      <p:sp>
        <p:nvSpPr>
          <p:cNvPr id="15363" name="Rectangle 3"/>
          <p:cNvSpPr>
            <a:spLocks noGrp="1" noChangeArrowheads="1"/>
          </p:cNvSpPr>
          <p:nvPr>
            <p:ph type="body" idx="1"/>
          </p:nvPr>
        </p:nvSpPr>
        <p:spPr/>
        <p:txBody>
          <a:bodyPr/>
          <a:lstStyle/>
          <a:p>
            <a:pPr marL="660400" indent="-660400">
              <a:buFontTx/>
              <a:buAutoNum type="romanLcPeriod"/>
            </a:pPr>
            <a:r>
              <a:rPr lang="en-US" altLang="en-US" smtClean="0"/>
              <a:t>Using a variety of pedagogical techniques, the students were taught grammar.</a:t>
            </a:r>
          </a:p>
          <a:p>
            <a:pPr marL="660400" indent="-660400">
              <a:buFontTx/>
              <a:buAutoNum type="romanLcPeriod"/>
            </a:pPr>
            <a:r>
              <a:rPr lang="en-US" altLang="en-US" smtClean="0"/>
              <a:t>To improve his essay, each page was proofread.  </a:t>
            </a:r>
          </a:p>
          <a:p>
            <a:pPr marL="660400" indent="-660400">
              <a:buFontTx/>
              <a:buAutoNum type="romanLcPeriod"/>
            </a:pPr>
            <a:r>
              <a:rPr lang="en-US" altLang="en-US" smtClean="0"/>
              <a:t>While reading the novel, the pages that contain important information should be marked.</a:t>
            </a:r>
          </a:p>
        </p:txBody>
      </p:sp>
    </p:spTree>
    <p:extLst>
      <p:ext uri="{BB962C8B-B14F-4D97-AF65-F5344CB8AC3E}">
        <p14:creationId xmlns:p14="http://schemas.microsoft.com/office/powerpoint/2010/main" val="39492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p:txBody>
          <a:bodyPr/>
          <a:lstStyle/>
          <a:p>
            <a:pPr eaLnBrk="1" hangingPunct="1"/>
            <a:r>
              <a:rPr lang="en-US" altLang="en-US" dirty="0" smtClean="0"/>
              <a:t>Q:  How do I fix it?</a:t>
            </a:r>
          </a:p>
        </p:txBody>
      </p:sp>
      <p:pic>
        <p:nvPicPr>
          <p:cNvPr id="16387" name="Picture 6" descr="MCj04315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05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2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179" y="359898"/>
            <a:ext cx="5926391" cy="1472184"/>
          </a:xfrm>
        </p:spPr>
        <p:txBody>
          <a:bodyPr/>
          <a:lstStyle/>
          <a:p>
            <a:r>
              <a:rPr lang="en-US" dirty="0" smtClean="0"/>
              <a:t>Argumentative Cont.</a:t>
            </a:r>
            <a:endParaRPr lang="en-US" dirty="0"/>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27905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6012180" y="1551700"/>
            <a:ext cx="5773420" cy="1472184"/>
          </a:xfrm>
        </p:spPr>
        <p:txBody>
          <a:bodyPr>
            <a:normAutofit fontScale="90000"/>
          </a:bodyPr>
          <a:lstStyle/>
          <a:p>
            <a:pPr eaLnBrk="1" hangingPunct="1"/>
            <a:r>
              <a:rPr lang="en-US" altLang="en-US" sz="4000" dirty="0"/>
              <a:t>A:  Add a word or word group that the dangling modifier can logically modify.  </a:t>
            </a:r>
          </a:p>
        </p:txBody>
      </p:sp>
      <p:sp>
        <p:nvSpPr>
          <p:cNvPr id="17411" name="Rectangle 5"/>
          <p:cNvSpPr>
            <a:spLocks noGrp="1" noChangeArrowheads="1"/>
          </p:cNvSpPr>
          <p:nvPr>
            <p:ph type="subTitle" idx="1"/>
          </p:nvPr>
        </p:nvSpPr>
        <p:spPr>
          <a:xfrm>
            <a:off x="6012180" y="3987089"/>
            <a:ext cx="5773420" cy="1752600"/>
          </a:xfrm>
        </p:spPr>
        <p:txBody>
          <a:bodyPr/>
          <a:lstStyle/>
          <a:p>
            <a:pPr eaLnBrk="1" hangingPunct="1"/>
            <a:r>
              <a:rPr lang="en-US" altLang="en-US" dirty="0" smtClean="0">
                <a:solidFill>
                  <a:srgbClr val="FF0000"/>
                </a:solidFill>
              </a:rPr>
              <a:t>HINT:</a:t>
            </a:r>
            <a:r>
              <a:rPr lang="en-US" altLang="en-US" dirty="0" smtClean="0"/>
              <a:t>  You must usually change the subject of the main clause.</a:t>
            </a:r>
          </a:p>
        </p:txBody>
      </p:sp>
    </p:spTree>
    <p:extLst>
      <p:ext uri="{BB962C8B-B14F-4D97-AF65-F5344CB8AC3E}">
        <p14:creationId xmlns:p14="http://schemas.microsoft.com/office/powerpoint/2010/main" val="16809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Examples:</a:t>
            </a:r>
          </a:p>
        </p:txBody>
      </p:sp>
      <p:sp>
        <p:nvSpPr>
          <p:cNvPr id="18435" name="Rectangle 3"/>
          <p:cNvSpPr>
            <a:spLocks noGrp="1" noChangeArrowheads="1"/>
          </p:cNvSpPr>
          <p:nvPr>
            <p:ph type="body" idx="1"/>
          </p:nvPr>
        </p:nvSpPr>
        <p:spPr/>
        <p:txBody>
          <a:bodyPr/>
          <a:lstStyle/>
          <a:p>
            <a:pPr eaLnBrk="1" hangingPunct="1">
              <a:buFontTx/>
              <a:buNone/>
            </a:pPr>
            <a:r>
              <a:rPr lang="en-US" altLang="en-US" dirty="0" smtClean="0"/>
              <a:t>Incorrect: Using a variety of pedagogical techniques, the students were taught grammar.</a:t>
            </a:r>
          </a:p>
          <a:p>
            <a:pPr eaLnBrk="1" hangingPunct="1">
              <a:buFontTx/>
              <a:buNone/>
            </a:pPr>
            <a:endParaRPr lang="en-US" altLang="en-US" dirty="0" smtClean="0"/>
          </a:p>
          <a:p>
            <a:pPr eaLnBrk="1" hangingPunct="1">
              <a:buFontTx/>
              <a:buNone/>
            </a:pPr>
            <a:r>
              <a:rPr lang="en-US" altLang="en-US" dirty="0" smtClean="0"/>
              <a:t>Correct:  Using a variety of pedagogical 		techniques, the teacher taught the 		students grammar.</a:t>
            </a:r>
          </a:p>
        </p:txBody>
      </p:sp>
    </p:spTree>
    <p:extLst>
      <p:ext uri="{BB962C8B-B14F-4D97-AF65-F5344CB8AC3E}">
        <p14:creationId xmlns:p14="http://schemas.microsoft.com/office/powerpoint/2010/main" val="35001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Example:</a:t>
            </a:r>
          </a:p>
        </p:txBody>
      </p:sp>
      <p:sp>
        <p:nvSpPr>
          <p:cNvPr id="19459" name="Rectangle 3"/>
          <p:cNvSpPr>
            <a:spLocks noGrp="1" noChangeArrowheads="1"/>
          </p:cNvSpPr>
          <p:nvPr>
            <p:ph type="body" idx="1"/>
          </p:nvPr>
        </p:nvSpPr>
        <p:spPr/>
        <p:txBody>
          <a:bodyPr/>
          <a:lstStyle/>
          <a:p>
            <a:pPr eaLnBrk="1" hangingPunct="1">
              <a:buFontTx/>
              <a:buNone/>
            </a:pPr>
            <a:r>
              <a:rPr lang="en-US" altLang="en-US" dirty="0" smtClean="0"/>
              <a:t>Incorrect: 	</a:t>
            </a:r>
            <a:br>
              <a:rPr lang="en-US" altLang="en-US" dirty="0" smtClean="0"/>
            </a:br>
            <a:r>
              <a:rPr lang="en-US" altLang="en-US" dirty="0" smtClean="0"/>
              <a:t>    To improve his essay, each page was proofread. </a:t>
            </a:r>
          </a:p>
          <a:p>
            <a:pPr eaLnBrk="1" hangingPunct="1">
              <a:buFontTx/>
              <a:buNone/>
            </a:pPr>
            <a:endParaRPr lang="en-US" altLang="en-US" dirty="0" smtClean="0"/>
          </a:p>
          <a:p>
            <a:pPr eaLnBrk="1" hangingPunct="1">
              <a:buFontTx/>
              <a:buNone/>
            </a:pPr>
            <a:r>
              <a:rPr lang="en-US" altLang="en-US" dirty="0" smtClean="0"/>
              <a:t>Correct:  	 </a:t>
            </a:r>
            <a:br>
              <a:rPr lang="en-US" altLang="en-US" dirty="0" smtClean="0"/>
            </a:br>
            <a:r>
              <a:rPr lang="en-US" altLang="en-US" dirty="0" smtClean="0"/>
              <a:t>    To improve his essay, David proofread each page.  </a:t>
            </a:r>
          </a:p>
        </p:txBody>
      </p:sp>
    </p:spTree>
    <p:extLst>
      <p:ext uri="{BB962C8B-B14F-4D97-AF65-F5344CB8AC3E}">
        <p14:creationId xmlns:p14="http://schemas.microsoft.com/office/powerpoint/2010/main" val="25499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108" y="1"/>
            <a:ext cx="9590386" cy="6857999"/>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p:cNvSpPr/>
          <p:nvPr/>
        </p:nvSpPr>
        <p:spPr>
          <a:xfrm>
            <a:off x="1708076" y="294474"/>
            <a:ext cx="8743634" cy="6202337"/>
          </a:xfrm>
          <a:prstGeom prst="rect">
            <a:avLst/>
          </a:prstGeom>
          <a:solidFill>
            <a:schemeClr val="bg1">
              <a:lumMod val="75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US" dirty="0">
              <a:solidFill>
                <a:prstClr val="black"/>
              </a:solidFill>
              <a:latin typeface="Calibri"/>
            </a:endParaRPr>
          </a:p>
        </p:txBody>
      </p:sp>
      <p:sp>
        <p:nvSpPr>
          <p:cNvPr id="6" name="Rectangle 5"/>
          <p:cNvSpPr/>
          <p:nvPr/>
        </p:nvSpPr>
        <p:spPr>
          <a:xfrm>
            <a:off x="2320247" y="754588"/>
            <a:ext cx="7574633" cy="5355728"/>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latin typeface="Calibri"/>
            </a:endParaRPr>
          </a:p>
        </p:txBody>
      </p:sp>
      <p:sp>
        <p:nvSpPr>
          <p:cNvPr id="11" name="Content Placeholder 10"/>
          <p:cNvSpPr>
            <a:spLocks noGrp="1"/>
          </p:cNvSpPr>
          <p:nvPr>
            <p:ph sz="half" idx="1"/>
          </p:nvPr>
        </p:nvSpPr>
        <p:spPr>
          <a:xfrm>
            <a:off x="2320246" y="1600201"/>
            <a:ext cx="3699554" cy="4525963"/>
          </a:xfrm>
        </p:spPr>
        <p:txBody>
          <a:bodyPr>
            <a:normAutofit/>
          </a:bodyPr>
          <a:lstStyle/>
          <a:p>
            <a:pPr marL="0" indent="0">
              <a:buNone/>
            </a:pPr>
            <a:r>
              <a:rPr lang="en-US" dirty="0" smtClean="0"/>
              <a:t>The boy</a:t>
            </a:r>
            <a:r>
              <a:rPr lang="en-US" dirty="0"/>
              <a:t> </a:t>
            </a:r>
            <a:r>
              <a:rPr lang="en-US" dirty="0" smtClean="0"/>
              <a:t>ate a pizza.</a:t>
            </a:r>
            <a:endParaRPr lang="en-US" dirty="0"/>
          </a:p>
          <a:p>
            <a:pPr marL="0" indent="0">
              <a:buNone/>
            </a:pPr>
            <a:endParaRPr lang="en-US" dirty="0" smtClean="0"/>
          </a:p>
          <a:p>
            <a:r>
              <a:rPr lang="en-US" dirty="0" smtClean="0"/>
              <a:t>who has a </a:t>
            </a:r>
            <a:r>
              <a:rPr lang="en-US" dirty="0" err="1" smtClean="0"/>
              <a:t>mohawk</a:t>
            </a:r>
            <a:endParaRPr lang="en-US" dirty="0"/>
          </a:p>
          <a:p>
            <a:r>
              <a:rPr lang="en-US" dirty="0" smtClean="0"/>
              <a:t>loaded with cheese and sausage</a:t>
            </a:r>
          </a:p>
          <a:p>
            <a:r>
              <a:rPr lang="en-US" dirty="0" smtClean="0"/>
              <a:t>Whimpering for a dog bone</a:t>
            </a:r>
          </a:p>
        </p:txBody>
      </p:sp>
      <p:sp>
        <p:nvSpPr>
          <p:cNvPr id="8" name="Right Brace 7"/>
          <p:cNvSpPr/>
          <p:nvPr/>
        </p:nvSpPr>
        <p:spPr>
          <a:xfrm>
            <a:off x="5444830" y="2539830"/>
            <a:ext cx="1480799" cy="261344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cxnSp>
        <p:nvCxnSpPr>
          <p:cNvPr id="12" name="Straight Arrow Connector 11"/>
          <p:cNvCxnSpPr/>
          <p:nvPr/>
        </p:nvCxnSpPr>
        <p:spPr>
          <a:xfrm flipH="1">
            <a:off x="5444831" y="1932479"/>
            <a:ext cx="13405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7389777" y="1096193"/>
            <a:ext cx="3278223" cy="2528595"/>
          </a:xfrm>
          <a:prstGeom prst="rect">
            <a:avLst/>
          </a:prstGeom>
        </p:spPr>
      </p:pic>
      <p:sp>
        <p:nvSpPr>
          <p:cNvPr id="3" name="Content Placeholder 2"/>
          <p:cNvSpPr>
            <a:spLocks noGrp="1"/>
          </p:cNvSpPr>
          <p:nvPr>
            <p:ph sz="half" idx="2"/>
          </p:nvPr>
        </p:nvSpPr>
        <p:spPr>
          <a:xfrm>
            <a:off x="6019800" y="1632778"/>
            <a:ext cx="4038600" cy="4525963"/>
          </a:xfrm>
        </p:spPr>
        <p:txBody>
          <a:bodyPr>
            <a:normAutofit/>
          </a:bodyPr>
          <a:lstStyle/>
          <a:p>
            <a:pPr marL="0" indent="0">
              <a:buNone/>
            </a:pPr>
            <a:r>
              <a:rPr lang="en-US" dirty="0" smtClean="0"/>
              <a:t>        Sentence</a:t>
            </a:r>
          </a:p>
          <a:p>
            <a:endParaRPr lang="en-US" dirty="0" smtClean="0"/>
          </a:p>
          <a:p>
            <a:pPr marL="0" indent="0">
              <a:buNone/>
            </a:pPr>
            <a:endParaRPr lang="en-US" dirty="0"/>
          </a:p>
          <a:p>
            <a:pPr marL="0" indent="0">
              <a:buNone/>
            </a:pPr>
            <a:r>
              <a:rPr lang="en-US" dirty="0" smtClean="0"/>
              <a:t>         </a:t>
            </a:r>
          </a:p>
          <a:p>
            <a:pPr marL="0" indent="0">
              <a:buNone/>
            </a:pPr>
            <a:r>
              <a:rPr lang="en-US" dirty="0" smtClean="0"/>
              <a:t>           modifiers</a:t>
            </a:r>
          </a:p>
          <a:p>
            <a:pPr marL="0" indent="0">
              <a:buNone/>
            </a:pPr>
            <a:endParaRPr lang="en-US" dirty="0"/>
          </a:p>
          <a:p>
            <a:pPr marL="0" indent="0">
              <a:buNone/>
            </a:pPr>
            <a:r>
              <a:rPr lang="en-US" dirty="0" smtClean="0">
                <a:latin typeface="Abadi MT Condensed Extra Bold"/>
                <a:cs typeface="Abadi MT Condensed Extra Bold"/>
              </a:rPr>
              <a:t>     </a:t>
            </a:r>
            <a:endParaRPr lang="en-US" dirty="0">
              <a:latin typeface="Abadi MT Condensed Extra Bold"/>
              <a:cs typeface="Abadi MT Condensed Extra Bold"/>
            </a:endParaRPr>
          </a:p>
          <a:p>
            <a:pPr marL="0" indent="0">
              <a:buNone/>
            </a:pPr>
            <a:r>
              <a:rPr lang="en-US" dirty="0" smtClean="0">
                <a:latin typeface="Abadi MT Condensed Extra Bold"/>
                <a:cs typeface="Abadi MT Condensed Extra Bold"/>
              </a:rPr>
              <a:t>        </a:t>
            </a:r>
            <a:r>
              <a:rPr lang="en-US" dirty="0" smtClean="0">
                <a:solidFill>
                  <a:srgbClr val="FF0000"/>
                </a:solidFill>
                <a:latin typeface="Abadi MT Condensed Extra Bold"/>
                <a:cs typeface="Abadi MT Condensed Extra Bold"/>
              </a:rPr>
              <a:t>Where do they go?</a:t>
            </a:r>
          </a:p>
          <a:p>
            <a:pPr marL="0" indent="0">
              <a:buNone/>
            </a:pPr>
            <a:r>
              <a:rPr lang="en-US" sz="1800" dirty="0">
                <a:solidFill>
                  <a:srgbClr val="FF0000"/>
                </a:solidFill>
                <a:latin typeface="Abadi MT Condensed Extra Bold"/>
                <a:cs typeface="Abadi MT Condensed Extra Bold"/>
              </a:rPr>
              <a:t>               (choices on next slide)</a:t>
            </a:r>
          </a:p>
        </p:txBody>
      </p:sp>
    </p:spTree>
    <p:extLst>
      <p:ext uri="{BB962C8B-B14F-4D97-AF65-F5344CB8AC3E}">
        <p14:creationId xmlns:p14="http://schemas.microsoft.com/office/powerpoint/2010/main" val="4227307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108" y="1"/>
            <a:ext cx="9590386" cy="6857999"/>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p:cNvSpPr/>
          <p:nvPr/>
        </p:nvSpPr>
        <p:spPr>
          <a:xfrm>
            <a:off x="1708076" y="294474"/>
            <a:ext cx="8743634" cy="6202337"/>
          </a:xfrm>
          <a:prstGeom prst="rect">
            <a:avLst/>
          </a:prstGeom>
          <a:solidFill>
            <a:schemeClr val="bg1">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a:solidFill>
                  <a:prstClr val="black"/>
                </a:solidFill>
                <a:latin typeface="Calibri"/>
              </a:rPr>
              <a:t>Make the </a:t>
            </a:r>
          </a:p>
        </p:txBody>
      </p:sp>
      <p:sp>
        <p:nvSpPr>
          <p:cNvPr id="6" name="Rectangle 5"/>
          <p:cNvSpPr/>
          <p:nvPr/>
        </p:nvSpPr>
        <p:spPr>
          <a:xfrm>
            <a:off x="2320247" y="754588"/>
            <a:ext cx="7574633" cy="5355728"/>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latin typeface="Calibri"/>
            </a:endParaRPr>
          </a:p>
        </p:txBody>
      </p:sp>
      <p:sp>
        <p:nvSpPr>
          <p:cNvPr id="11" name="Content Placeholder 10"/>
          <p:cNvSpPr>
            <a:spLocks noGrp="1"/>
          </p:cNvSpPr>
          <p:nvPr>
            <p:ph sz="half" idx="1"/>
          </p:nvPr>
        </p:nvSpPr>
        <p:spPr>
          <a:xfrm>
            <a:off x="2320245" y="995344"/>
            <a:ext cx="7150582" cy="5130820"/>
          </a:xfrm>
        </p:spPr>
        <p:txBody>
          <a:bodyPr>
            <a:normAutofit lnSpcReduction="10000"/>
          </a:bodyPr>
          <a:lstStyle/>
          <a:p>
            <a:pPr marL="0" indent="0">
              <a:buNone/>
            </a:pPr>
            <a:r>
              <a:rPr lang="en-US" dirty="0" smtClean="0"/>
              <a:t>A. The </a:t>
            </a:r>
            <a:r>
              <a:rPr lang="en-US" dirty="0"/>
              <a:t>boy</a:t>
            </a:r>
            <a:r>
              <a:rPr lang="en-US" dirty="0" smtClean="0"/>
              <a:t>,</a:t>
            </a:r>
            <a:r>
              <a:rPr lang="en-US" dirty="0"/>
              <a:t> loaded with cheese and </a:t>
            </a:r>
            <a:r>
              <a:rPr lang="en-US" dirty="0" smtClean="0"/>
              <a:t>sausage, </a:t>
            </a:r>
            <a:r>
              <a:rPr lang="en-US" dirty="0"/>
              <a:t>ate a </a:t>
            </a:r>
            <a:r>
              <a:rPr lang="en-US" dirty="0" smtClean="0"/>
              <a:t>pizza.</a:t>
            </a:r>
          </a:p>
          <a:p>
            <a:pPr marL="0" indent="0">
              <a:buNone/>
            </a:pPr>
            <a:endParaRPr lang="en-US" dirty="0" smtClean="0"/>
          </a:p>
          <a:p>
            <a:pPr marL="0" indent="0">
              <a:buNone/>
            </a:pPr>
            <a:r>
              <a:rPr lang="en-US" dirty="0" smtClean="0"/>
              <a:t>B. The </a:t>
            </a:r>
            <a:r>
              <a:rPr lang="en-US" dirty="0"/>
              <a:t>boy ate a pizza who has a </a:t>
            </a:r>
            <a:r>
              <a:rPr lang="en-US" dirty="0" err="1"/>
              <a:t>mohawk</a:t>
            </a:r>
            <a:r>
              <a:rPr lang="en-US" dirty="0" smtClean="0"/>
              <a:t>.</a:t>
            </a:r>
          </a:p>
          <a:p>
            <a:pPr marL="0" indent="0">
              <a:buNone/>
            </a:pPr>
            <a:r>
              <a:rPr lang="en-US" dirty="0" smtClean="0"/>
              <a:t> </a:t>
            </a:r>
          </a:p>
          <a:p>
            <a:pPr marL="0" indent="0">
              <a:buNone/>
            </a:pPr>
            <a:endParaRPr lang="en-US" sz="1500" dirty="0"/>
          </a:p>
          <a:p>
            <a:pPr marL="0" indent="0">
              <a:buNone/>
            </a:pPr>
            <a:r>
              <a:rPr lang="en-US" dirty="0" smtClean="0"/>
              <a:t>C. Whimpering </a:t>
            </a:r>
            <a:r>
              <a:rPr lang="en-US" dirty="0"/>
              <a:t>for a dog bone, the boy ate a pizza</a:t>
            </a:r>
            <a:r>
              <a:rPr lang="en-US" dirty="0" smtClean="0"/>
              <a:t>.</a:t>
            </a:r>
            <a:endParaRPr lang="en-US" b="1" dirty="0"/>
          </a:p>
          <a:p>
            <a:pPr marL="0" indent="0">
              <a:buNone/>
            </a:pPr>
            <a:endParaRPr lang="en-US" sz="1800" dirty="0"/>
          </a:p>
          <a:p>
            <a:pPr marL="0" indent="0">
              <a:buNone/>
            </a:pPr>
            <a:endParaRPr lang="en-US" sz="1800" dirty="0"/>
          </a:p>
          <a:p>
            <a:pPr marL="0" indent="0">
              <a:buNone/>
            </a:pPr>
            <a:r>
              <a:rPr lang="en-US" dirty="0" smtClean="0"/>
              <a:t>D. The </a:t>
            </a:r>
            <a:r>
              <a:rPr lang="en-US" dirty="0"/>
              <a:t>boy, who has a </a:t>
            </a:r>
            <a:r>
              <a:rPr lang="en-US" dirty="0" err="1"/>
              <a:t>mohawk</a:t>
            </a:r>
            <a:r>
              <a:rPr lang="en-US" dirty="0"/>
              <a:t>, ate a pizza loaded with cheese and </a:t>
            </a:r>
            <a:r>
              <a:rPr lang="en-US" dirty="0" smtClean="0"/>
              <a:t>sausage.</a:t>
            </a:r>
            <a:endParaRPr lang="en-US" dirty="0"/>
          </a:p>
        </p:txBody>
      </p:sp>
      <p:sp>
        <p:nvSpPr>
          <p:cNvPr id="3" name="Content Placeholder 2"/>
          <p:cNvSpPr>
            <a:spLocks noGrp="1"/>
          </p:cNvSpPr>
          <p:nvPr>
            <p:ph sz="half" idx="2"/>
          </p:nvPr>
        </p:nvSpPr>
        <p:spPr>
          <a:xfrm>
            <a:off x="7971018" y="2110815"/>
            <a:ext cx="2239782" cy="4015349"/>
          </a:xfrm>
        </p:spPr>
        <p:txBody>
          <a:bodyPr>
            <a:normAutofit lnSpcReduction="10000"/>
          </a:bodyPr>
          <a:lstStyle/>
          <a:p>
            <a:pPr marL="0" indent="0">
              <a:buNone/>
            </a:pPr>
            <a:r>
              <a:rPr lang="en-US" dirty="0" smtClean="0"/>
              <a:t>         </a:t>
            </a:r>
          </a:p>
          <a:p>
            <a:endParaRPr lang="en-US" dirty="0"/>
          </a:p>
          <a:p>
            <a:pPr marL="0" indent="0">
              <a:buNone/>
            </a:pPr>
            <a:endParaRPr lang="en-US" dirty="0"/>
          </a:p>
          <a:p>
            <a:pPr marL="0" indent="0">
              <a:buNone/>
            </a:pPr>
            <a:r>
              <a:rPr lang="en-US" dirty="0" smtClean="0"/>
              <a:t>         </a:t>
            </a:r>
          </a:p>
          <a:p>
            <a:pPr marL="0" indent="0">
              <a:buNone/>
            </a:pPr>
            <a:r>
              <a:rPr lang="en-US" dirty="0" smtClean="0"/>
              <a:t>           </a:t>
            </a:r>
          </a:p>
          <a:p>
            <a:pPr marL="0" indent="0">
              <a:buNone/>
            </a:pPr>
            <a:endParaRPr lang="en-US" dirty="0"/>
          </a:p>
          <a:p>
            <a:pPr marL="0" indent="0">
              <a:buNone/>
            </a:pPr>
            <a:r>
              <a:rPr lang="en-US" dirty="0" smtClean="0">
                <a:latin typeface="Abadi MT Condensed Extra Bold"/>
                <a:cs typeface="Abadi MT Condensed Extra Bold"/>
              </a:rPr>
              <a:t>     </a:t>
            </a:r>
            <a:endParaRPr lang="en-US" dirty="0">
              <a:latin typeface="Abadi MT Condensed Extra Bold"/>
              <a:cs typeface="Abadi MT Condensed Extra Bold"/>
            </a:endParaRPr>
          </a:p>
          <a:p>
            <a:pPr marL="0" indent="0">
              <a:buNone/>
            </a:pPr>
            <a:r>
              <a:rPr lang="en-US" dirty="0" smtClean="0">
                <a:latin typeface="Abadi MT Condensed Extra Bold"/>
                <a:cs typeface="Abadi MT Condensed Extra Bold"/>
              </a:rPr>
              <a:t>        </a:t>
            </a:r>
            <a:endParaRPr lang="en-US" dirty="0">
              <a:solidFill>
                <a:srgbClr val="FF0000"/>
              </a:solidFill>
              <a:latin typeface="Abadi MT Condensed Extra Bold"/>
              <a:cs typeface="Abadi MT Condensed Extra Bold"/>
            </a:endParaRPr>
          </a:p>
        </p:txBody>
      </p:sp>
      <p:pic>
        <p:nvPicPr>
          <p:cNvPr id="2" name="Picture 1"/>
          <p:cNvPicPr>
            <a:picLocks noChangeAspect="1"/>
          </p:cNvPicPr>
          <p:nvPr/>
        </p:nvPicPr>
        <p:blipFill>
          <a:blip r:embed="rId2"/>
          <a:stretch>
            <a:fillRect/>
          </a:stretch>
        </p:blipFill>
        <p:spPr>
          <a:xfrm>
            <a:off x="1680575" y="1020744"/>
            <a:ext cx="639670" cy="703244"/>
          </a:xfrm>
          <a:prstGeom prst="rect">
            <a:avLst/>
          </a:prstGeom>
        </p:spPr>
      </p:pic>
      <p:pic>
        <p:nvPicPr>
          <p:cNvPr id="8" name="Picture 7"/>
          <p:cNvPicPr>
            <a:picLocks noChangeAspect="1"/>
          </p:cNvPicPr>
          <p:nvPr/>
        </p:nvPicPr>
        <p:blipFill>
          <a:blip r:embed="rId3"/>
          <a:stretch>
            <a:fillRect/>
          </a:stretch>
        </p:blipFill>
        <p:spPr>
          <a:xfrm>
            <a:off x="1680575" y="2234936"/>
            <a:ext cx="644724" cy="752178"/>
          </a:xfrm>
          <a:prstGeom prst="rect">
            <a:avLst/>
          </a:prstGeom>
        </p:spPr>
      </p:pic>
      <p:pic>
        <p:nvPicPr>
          <p:cNvPr id="9" name="Picture 8"/>
          <p:cNvPicPr>
            <a:picLocks noChangeAspect="1"/>
          </p:cNvPicPr>
          <p:nvPr/>
        </p:nvPicPr>
        <p:blipFill>
          <a:blip r:embed="rId4"/>
          <a:stretch>
            <a:fillRect/>
          </a:stretch>
        </p:blipFill>
        <p:spPr>
          <a:xfrm>
            <a:off x="1637839" y="3479800"/>
            <a:ext cx="687460" cy="739630"/>
          </a:xfrm>
          <a:prstGeom prst="rect">
            <a:avLst/>
          </a:prstGeom>
        </p:spPr>
      </p:pic>
      <p:pic>
        <p:nvPicPr>
          <p:cNvPr id="10" name="Picture 9"/>
          <p:cNvPicPr>
            <a:picLocks noChangeAspect="1"/>
          </p:cNvPicPr>
          <p:nvPr/>
        </p:nvPicPr>
        <p:blipFill>
          <a:blip r:embed="rId5"/>
          <a:stretch>
            <a:fillRect/>
          </a:stretch>
        </p:blipFill>
        <p:spPr>
          <a:xfrm>
            <a:off x="1708077" y="4805992"/>
            <a:ext cx="612169" cy="824362"/>
          </a:xfrm>
          <a:prstGeom prst="rect">
            <a:avLst/>
          </a:prstGeom>
        </p:spPr>
      </p:pic>
      <p:sp>
        <p:nvSpPr>
          <p:cNvPr id="12" name="TextBox 11"/>
          <p:cNvSpPr txBox="1"/>
          <p:nvPr/>
        </p:nvSpPr>
        <p:spPr>
          <a:xfrm>
            <a:off x="2325299" y="178581"/>
            <a:ext cx="5099886" cy="369332"/>
          </a:xfrm>
          <a:prstGeom prst="rect">
            <a:avLst/>
          </a:prstGeom>
          <a:solidFill>
            <a:srgbClr val="FF0000"/>
          </a:solidFill>
          <a:ln>
            <a:solidFill>
              <a:srgbClr val="FF0000"/>
            </a:solidFill>
          </a:ln>
        </p:spPr>
        <p:txBody>
          <a:bodyPr wrap="none" rtlCol="0">
            <a:spAutoFit/>
          </a:bodyPr>
          <a:lstStyle/>
          <a:p>
            <a:pPr defTabSz="457200"/>
            <a:r>
              <a:rPr lang="en-US" dirty="0">
                <a:solidFill>
                  <a:prstClr val="white"/>
                </a:solidFill>
                <a:latin typeface="Calibri"/>
              </a:rPr>
              <a:t>Make the sign for the letter that you think is correct.</a:t>
            </a:r>
          </a:p>
        </p:txBody>
      </p:sp>
      <p:sp>
        <p:nvSpPr>
          <p:cNvPr id="13" name="Bent-Up Arrow 12"/>
          <p:cNvSpPr/>
          <p:nvPr/>
        </p:nvSpPr>
        <p:spPr>
          <a:xfrm flipH="1" flipV="1">
            <a:off x="1722239" y="253297"/>
            <a:ext cx="603060" cy="589232"/>
          </a:xfrm>
          <a:prstGeom prst="ben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4" name="Picture 13"/>
          <p:cNvPicPr>
            <a:picLocks noChangeAspect="1"/>
          </p:cNvPicPr>
          <p:nvPr/>
        </p:nvPicPr>
        <p:blipFill>
          <a:blip r:embed="rId6"/>
          <a:stretch>
            <a:fillRect/>
          </a:stretch>
        </p:blipFill>
        <p:spPr>
          <a:xfrm>
            <a:off x="7971018" y="2670780"/>
            <a:ext cx="2480692" cy="4073982"/>
          </a:xfrm>
          <a:prstGeom prst="rect">
            <a:avLst/>
          </a:prstGeom>
        </p:spPr>
      </p:pic>
    </p:spTree>
    <p:extLst>
      <p:ext uri="{BB962C8B-B14F-4D97-AF65-F5344CB8AC3E}">
        <p14:creationId xmlns:p14="http://schemas.microsoft.com/office/powerpoint/2010/main" val="525479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108" y="1"/>
            <a:ext cx="9590386" cy="6857999"/>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p:cNvSpPr/>
          <p:nvPr/>
        </p:nvSpPr>
        <p:spPr>
          <a:xfrm>
            <a:off x="1708076" y="294474"/>
            <a:ext cx="8743634" cy="6202337"/>
          </a:xfrm>
          <a:prstGeom prst="rect">
            <a:avLst/>
          </a:prstGeom>
          <a:solidFill>
            <a:schemeClr val="bg1">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US" dirty="0">
              <a:solidFill>
                <a:prstClr val="black"/>
              </a:solidFill>
              <a:latin typeface="Calibri"/>
            </a:endParaRPr>
          </a:p>
        </p:txBody>
      </p:sp>
      <p:sp>
        <p:nvSpPr>
          <p:cNvPr id="6" name="Rectangle 5"/>
          <p:cNvSpPr/>
          <p:nvPr/>
        </p:nvSpPr>
        <p:spPr>
          <a:xfrm>
            <a:off x="2320247" y="754588"/>
            <a:ext cx="7574633" cy="5355728"/>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latin typeface="Calibri"/>
            </a:endParaRPr>
          </a:p>
        </p:txBody>
      </p:sp>
      <p:sp>
        <p:nvSpPr>
          <p:cNvPr id="11" name="Content Placeholder 10"/>
          <p:cNvSpPr>
            <a:spLocks noGrp="1"/>
          </p:cNvSpPr>
          <p:nvPr>
            <p:ph sz="half" idx="1"/>
          </p:nvPr>
        </p:nvSpPr>
        <p:spPr>
          <a:xfrm>
            <a:off x="2320245" y="995344"/>
            <a:ext cx="7150582" cy="5130820"/>
          </a:xfrm>
        </p:spPr>
        <p:txBody>
          <a:bodyPr>
            <a:normAutofit lnSpcReduction="10000"/>
          </a:bodyPr>
          <a:lstStyle/>
          <a:p>
            <a:pPr marL="0" indent="0">
              <a:buNone/>
            </a:pPr>
            <a:r>
              <a:rPr lang="en-US" dirty="0" smtClean="0"/>
              <a:t>A. The </a:t>
            </a:r>
            <a:r>
              <a:rPr lang="en-US" dirty="0"/>
              <a:t>boy</a:t>
            </a:r>
            <a:r>
              <a:rPr lang="en-US" dirty="0" smtClean="0"/>
              <a:t>,</a:t>
            </a:r>
            <a:r>
              <a:rPr lang="en-US" dirty="0"/>
              <a:t> </a:t>
            </a:r>
            <a:r>
              <a:rPr lang="en-US" u="sng" dirty="0"/>
              <a:t>loaded with cheese and </a:t>
            </a:r>
            <a:r>
              <a:rPr lang="en-US" u="sng" dirty="0" smtClean="0"/>
              <a:t>sausage</a:t>
            </a:r>
            <a:r>
              <a:rPr lang="en-US" dirty="0" smtClean="0"/>
              <a:t>, </a:t>
            </a:r>
            <a:r>
              <a:rPr lang="en-US" dirty="0"/>
              <a:t>ate a </a:t>
            </a:r>
            <a:r>
              <a:rPr lang="en-US" dirty="0" smtClean="0"/>
              <a:t>pizza.</a:t>
            </a:r>
          </a:p>
          <a:p>
            <a:pPr marL="0" indent="0">
              <a:buNone/>
            </a:pPr>
            <a:endParaRPr lang="en-US" dirty="0" smtClean="0"/>
          </a:p>
          <a:p>
            <a:pPr marL="0" indent="0">
              <a:buNone/>
            </a:pPr>
            <a:r>
              <a:rPr lang="en-US" dirty="0" smtClean="0"/>
              <a:t>B. The </a:t>
            </a:r>
            <a:r>
              <a:rPr lang="en-US" dirty="0"/>
              <a:t>boy ate a pizza </a:t>
            </a:r>
            <a:r>
              <a:rPr lang="en-US" u="sng" dirty="0"/>
              <a:t>who has a </a:t>
            </a:r>
            <a:r>
              <a:rPr lang="en-US" u="sng" dirty="0" err="1"/>
              <a:t>mohawk</a:t>
            </a:r>
            <a:r>
              <a:rPr lang="en-US" dirty="0" smtClean="0"/>
              <a:t>.</a:t>
            </a:r>
          </a:p>
          <a:p>
            <a:pPr marL="0" indent="0">
              <a:buNone/>
            </a:pPr>
            <a:r>
              <a:rPr lang="en-US" dirty="0" smtClean="0"/>
              <a:t> </a:t>
            </a:r>
          </a:p>
          <a:p>
            <a:pPr marL="0" indent="0">
              <a:buNone/>
            </a:pPr>
            <a:endParaRPr lang="en-US" sz="1500" dirty="0"/>
          </a:p>
          <a:p>
            <a:pPr marL="0" indent="0">
              <a:buNone/>
            </a:pPr>
            <a:r>
              <a:rPr lang="en-US" dirty="0" smtClean="0"/>
              <a:t>C. </a:t>
            </a:r>
            <a:r>
              <a:rPr lang="en-US" u="sng" dirty="0" smtClean="0"/>
              <a:t>Whimpering </a:t>
            </a:r>
            <a:r>
              <a:rPr lang="en-US" u="sng" dirty="0"/>
              <a:t>for a dog bone</a:t>
            </a:r>
            <a:r>
              <a:rPr lang="en-US" dirty="0"/>
              <a:t>, the boy ate a pizza</a:t>
            </a:r>
            <a:r>
              <a:rPr lang="en-US" dirty="0" smtClean="0"/>
              <a:t>.</a:t>
            </a:r>
            <a:endParaRPr lang="en-US" b="1" dirty="0"/>
          </a:p>
          <a:p>
            <a:pPr marL="0" indent="0">
              <a:buNone/>
            </a:pPr>
            <a:endParaRPr lang="en-US" b="1" dirty="0"/>
          </a:p>
          <a:p>
            <a:pPr marL="0" indent="0">
              <a:buNone/>
            </a:pPr>
            <a:endParaRPr lang="en-US" sz="1800" dirty="0"/>
          </a:p>
          <a:p>
            <a:pPr marL="0" indent="0">
              <a:buNone/>
            </a:pPr>
            <a:r>
              <a:rPr lang="en-US" dirty="0" smtClean="0"/>
              <a:t>D. The </a:t>
            </a:r>
            <a:r>
              <a:rPr lang="en-US" dirty="0"/>
              <a:t>boy, who has a </a:t>
            </a:r>
            <a:r>
              <a:rPr lang="en-US" dirty="0" err="1"/>
              <a:t>mohawk</a:t>
            </a:r>
            <a:r>
              <a:rPr lang="en-US" dirty="0"/>
              <a:t>, ate a pizza loaded with cheese and </a:t>
            </a:r>
            <a:r>
              <a:rPr lang="en-US" dirty="0" smtClean="0"/>
              <a:t>sausage.</a:t>
            </a:r>
            <a:endParaRPr lang="en-US" dirty="0"/>
          </a:p>
        </p:txBody>
      </p:sp>
      <p:sp>
        <p:nvSpPr>
          <p:cNvPr id="3" name="Content Placeholder 2"/>
          <p:cNvSpPr>
            <a:spLocks noGrp="1"/>
          </p:cNvSpPr>
          <p:nvPr>
            <p:ph sz="half" idx="2"/>
          </p:nvPr>
        </p:nvSpPr>
        <p:spPr>
          <a:xfrm>
            <a:off x="7971018" y="2110815"/>
            <a:ext cx="2239782" cy="4015349"/>
          </a:xfrm>
        </p:spPr>
        <p:txBody>
          <a:bodyPr>
            <a:normAutofit lnSpcReduction="10000"/>
          </a:bodyPr>
          <a:lstStyle/>
          <a:p>
            <a:pPr marL="0" indent="0">
              <a:buNone/>
            </a:pPr>
            <a:r>
              <a:rPr lang="en-US" dirty="0" smtClean="0"/>
              <a:t>         </a:t>
            </a:r>
          </a:p>
          <a:p>
            <a:endParaRPr lang="en-US" dirty="0"/>
          </a:p>
          <a:p>
            <a:pPr marL="0" indent="0">
              <a:buNone/>
            </a:pPr>
            <a:endParaRPr lang="en-US" dirty="0"/>
          </a:p>
          <a:p>
            <a:pPr marL="0" indent="0">
              <a:buNone/>
            </a:pPr>
            <a:r>
              <a:rPr lang="en-US" dirty="0" smtClean="0"/>
              <a:t>         </a:t>
            </a:r>
          </a:p>
          <a:p>
            <a:pPr marL="0" indent="0">
              <a:buNone/>
            </a:pPr>
            <a:r>
              <a:rPr lang="en-US" dirty="0" smtClean="0"/>
              <a:t>           </a:t>
            </a:r>
          </a:p>
          <a:p>
            <a:pPr marL="0" indent="0">
              <a:buNone/>
            </a:pPr>
            <a:endParaRPr lang="en-US" dirty="0"/>
          </a:p>
          <a:p>
            <a:pPr marL="0" indent="0">
              <a:buNone/>
            </a:pPr>
            <a:r>
              <a:rPr lang="en-US" dirty="0" smtClean="0">
                <a:latin typeface="Abadi MT Condensed Extra Bold"/>
                <a:cs typeface="Abadi MT Condensed Extra Bold"/>
              </a:rPr>
              <a:t>     </a:t>
            </a:r>
            <a:endParaRPr lang="en-US" dirty="0">
              <a:latin typeface="Abadi MT Condensed Extra Bold"/>
              <a:cs typeface="Abadi MT Condensed Extra Bold"/>
            </a:endParaRPr>
          </a:p>
          <a:p>
            <a:pPr marL="0" indent="0">
              <a:buNone/>
            </a:pPr>
            <a:r>
              <a:rPr lang="en-US" dirty="0" smtClean="0">
                <a:latin typeface="Abadi MT Condensed Extra Bold"/>
                <a:cs typeface="Abadi MT Condensed Extra Bold"/>
              </a:rPr>
              <a:t>        </a:t>
            </a:r>
            <a:endParaRPr lang="en-US" dirty="0">
              <a:solidFill>
                <a:srgbClr val="FF0000"/>
              </a:solidFill>
              <a:latin typeface="Abadi MT Condensed Extra Bold"/>
              <a:cs typeface="Abadi MT Condensed Extra Bold"/>
            </a:endParaRPr>
          </a:p>
        </p:txBody>
      </p:sp>
      <p:sp>
        <p:nvSpPr>
          <p:cNvPr id="8" name="TextBox 7"/>
          <p:cNvSpPr txBox="1"/>
          <p:nvPr/>
        </p:nvSpPr>
        <p:spPr>
          <a:xfrm>
            <a:off x="5729124" y="1510176"/>
            <a:ext cx="2568004" cy="369332"/>
          </a:xfrm>
          <a:prstGeom prst="rect">
            <a:avLst/>
          </a:prstGeom>
          <a:noFill/>
        </p:spPr>
        <p:txBody>
          <a:bodyPr wrap="square" rtlCol="0">
            <a:spAutoFit/>
          </a:bodyPr>
          <a:lstStyle/>
          <a:p>
            <a:pPr defTabSz="457200"/>
            <a:r>
              <a:rPr lang="en-US" dirty="0">
                <a:solidFill>
                  <a:srgbClr val="FF0000"/>
                </a:solidFill>
                <a:latin typeface="American Typewriter"/>
                <a:cs typeface="American Typewriter"/>
              </a:rPr>
              <a:t>misplaced</a:t>
            </a:r>
          </a:p>
        </p:txBody>
      </p:sp>
      <p:sp>
        <p:nvSpPr>
          <p:cNvPr id="10" name="TextBox 9"/>
          <p:cNvSpPr txBox="1"/>
          <p:nvPr/>
        </p:nvSpPr>
        <p:spPr>
          <a:xfrm>
            <a:off x="5729124" y="2831580"/>
            <a:ext cx="2720402" cy="369332"/>
          </a:xfrm>
          <a:prstGeom prst="rect">
            <a:avLst/>
          </a:prstGeom>
          <a:noFill/>
        </p:spPr>
        <p:txBody>
          <a:bodyPr wrap="square" rtlCol="0">
            <a:spAutoFit/>
          </a:bodyPr>
          <a:lstStyle/>
          <a:p>
            <a:pPr defTabSz="457200"/>
            <a:r>
              <a:rPr lang="en-US" dirty="0">
                <a:solidFill>
                  <a:srgbClr val="FF0000"/>
                </a:solidFill>
                <a:latin typeface="American Typewriter"/>
                <a:cs typeface="American Typewriter"/>
              </a:rPr>
              <a:t>misplaced</a:t>
            </a:r>
          </a:p>
        </p:txBody>
      </p:sp>
      <p:sp>
        <p:nvSpPr>
          <p:cNvPr id="9" name="TextBox 8"/>
          <p:cNvSpPr txBox="1"/>
          <p:nvPr/>
        </p:nvSpPr>
        <p:spPr>
          <a:xfrm>
            <a:off x="5523160" y="3981373"/>
            <a:ext cx="1973834" cy="369332"/>
          </a:xfrm>
          <a:prstGeom prst="rect">
            <a:avLst/>
          </a:prstGeom>
          <a:noFill/>
        </p:spPr>
        <p:txBody>
          <a:bodyPr wrap="square" rtlCol="0">
            <a:spAutoFit/>
          </a:bodyPr>
          <a:lstStyle/>
          <a:p>
            <a:pPr defTabSz="457200"/>
            <a:r>
              <a:rPr lang="en-US" dirty="0">
                <a:solidFill>
                  <a:srgbClr val="FF0000"/>
                </a:solidFill>
                <a:latin typeface="American Typewriter"/>
                <a:cs typeface="American Typewriter"/>
              </a:rPr>
              <a:t>dangling</a:t>
            </a:r>
          </a:p>
        </p:txBody>
      </p:sp>
      <p:sp>
        <p:nvSpPr>
          <p:cNvPr id="12" name="TextBox 11"/>
          <p:cNvSpPr txBox="1"/>
          <p:nvPr/>
        </p:nvSpPr>
        <p:spPr>
          <a:xfrm>
            <a:off x="3360524" y="160224"/>
            <a:ext cx="2729040" cy="600164"/>
          </a:xfrm>
          <a:prstGeom prst="rect">
            <a:avLst/>
          </a:prstGeom>
          <a:noFill/>
        </p:spPr>
        <p:txBody>
          <a:bodyPr wrap="square" rtlCol="0">
            <a:spAutoFit/>
          </a:bodyPr>
          <a:lstStyle/>
          <a:p>
            <a:pPr defTabSz="457200"/>
            <a:r>
              <a:rPr lang="en-US" sz="3300" dirty="0">
                <a:solidFill>
                  <a:srgbClr val="FF0000"/>
                </a:solidFill>
                <a:latin typeface="Calibri"/>
              </a:rPr>
              <a:t>ANSWERS:</a:t>
            </a:r>
          </a:p>
        </p:txBody>
      </p:sp>
      <p:sp>
        <p:nvSpPr>
          <p:cNvPr id="13" name="TextBox 12"/>
          <p:cNvSpPr txBox="1"/>
          <p:nvPr/>
        </p:nvSpPr>
        <p:spPr>
          <a:xfrm>
            <a:off x="7462609" y="5639587"/>
            <a:ext cx="1973834" cy="369332"/>
          </a:xfrm>
          <a:prstGeom prst="rect">
            <a:avLst/>
          </a:prstGeom>
          <a:noFill/>
        </p:spPr>
        <p:txBody>
          <a:bodyPr wrap="square" rtlCol="0">
            <a:spAutoFit/>
          </a:bodyPr>
          <a:lstStyle/>
          <a:p>
            <a:pPr defTabSz="457200"/>
            <a:r>
              <a:rPr lang="en-US" dirty="0">
                <a:solidFill>
                  <a:srgbClr val="FF0000"/>
                </a:solidFill>
                <a:latin typeface="American Typewriter"/>
                <a:cs typeface="American Typewriter"/>
              </a:rPr>
              <a:t>correct!</a:t>
            </a:r>
          </a:p>
        </p:txBody>
      </p:sp>
      <p:pic>
        <p:nvPicPr>
          <p:cNvPr id="2" name="Picture 1"/>
          <p:cNvPicPr>
            <a:picLocks noChangeAspect="1"/>
          </p:cNvPicPr>
          <p:nvPr/>
        </p:nvPicPr>
        <p:blipFill>
          <a:blip r:embed="rId2"/>
          <a:stretch>
            <a:fillRect/>
          </a:stretch>
        </p:blipFill>
        <p:spPr>
          <a:xfrm>
            <a:off x="8889610" y="3981373"/>
            <a:ext cx="1562100" cy="2565400"/>
          </a:xfrm>
          <a:prstGeom prst="rect">
            <a:avLst/>
          </a:prstGeom>
        </p:spPr>
      </p:pic>
    </p:spTree>
    <p:extLst>
      <p:ext uri="{BB962C8B-B14F-4D97-AF65-F5344CB8AC3E}">
        <p14:creationId xmlns:p14="http://schemas.microsoft.com/office/powerpoint/2010/main" val="152189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rot="21115034">
            <a:off x="-81887" y="538032"/>
            <a:ext cx="461376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Independent</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5" name="Rectangle 4"/>
          <p:cNvSpPr/>
          <p:nvPr/>
        </p:nvSpPr>
        <p:spPr>
          <a:xfrm>
            <a:off x="7946302" y="1319467"/>
            <a:ext cx="39148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10 MINUTES</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2053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73" y="789352"/>
            <a:ext cx="11340000" cy="432000"/>
          </a:xfrm>
        </p:spPr>
        <p:txBody>
          <a:bodyPr>
            <a:noAutofit/>
          </a:bodyPr>
          <a:lstStyle/>
          <a:p>
            <a:r>
              <a:rPr lang="en-US" sz="4400" b="1" u="sng" dirty="0" smtClean="0">
                <a:effectLst>
                  <a:outerShdw blurRad="38100" dist="38100" dir="2700000" algn="tl">
                    <a:srgbClr val="000000">
                      <a:alpha val="43137"/>
                    </a:srgbClr>
                  </a:outerShdw>
                </a:effectLst>
              </a:rPr>
              <a:t>Standard, Essential Question, Differentiation and Student Engagement</a:t>
            </a:r>
            <a:endParaRPr lang="en-US" sz="4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3073" y="2112462"/>
            <a:ext cx="11752489" cy="4614042"/>
          </a:xfrm>
        </p:spPr>
        <p:txBody>
          <a:bodyPr>
            <a:noAutofit/>
          </a:bodyPr>
          <a:lstStyle/>
          <a:p>
            <a:pPr marL="0" indent="0">
              <a:buNone/>
            </a:pPr>
            <a:r>
              <a:rPr lang="en-US" sz="3600" b="1" u="sng" dirty="0" smtClean="0">
                <a:effectLst>
                  <a:outerShdw blurRad="38100" dist="38100" dir="2700000" algn="tl">
                    <a:srgbClr val="000000">
                      <a:alpha val="43137"/>
                    </a:srgbClr>
                  </a:outerShdw>
                </a:effectLst>
              </a:rPr>
              <a:t>Standard: </a:t>
            </a:r>
            <a:r>
              <a:rPr lang="en-US" sz="3600" dirty="0" smtClean="0"/>
              <a:t>Create </a:t>
            </a:r>
            <a:r>
              <a:rPr lang="en-US" sz="3600" dirty="0"/>
              <a:t>a claim and argue a position incorporating counterclaims in a debate</a:t>
            </a:r>
            <a:r>
              <a:rPr lang="en-US" sz="3600" dirty="0" smtClean="0"/>
              <a:t>.</a:t>
            </a:r>
          </a:p>
          <a:p>
            <a:pPr marL="0" indent="0">
              <a:buNone/>
            </a:pPr>
            <a:r>
              <a:rPr lang="en-US" sz="3600" dirty="0"/>
              <a:t>Analyze the logic in the development of different points of view on the same subject.</a:t>
            </a:r>
          </a:p>
          <a:p>
            <a:pPr marL="0" indent="0">
              <a:buNone/>
            </a:pPr>
            <a:r>
              <a:rPr lang="en-US" sz="3600" b="1" u="sng" dirty="0">
                <a:effectLst>
                  <a:outerShdw blurRad="38100" dist="38100" dir="2700000" algn="tl">
                    <a:srgbClr val="000000">
                      <a:alpha val="43137"/>
                    </a:srgbClr>
                  </a:outerShdw>
                </a:effectLst>
              </a:rPr>
              <a:t>Essential </a:t>
            </a:r>
            <a:r>
              <a:rPr lang="en-US" sz="3600" b="1" u="sng" dirty="0" smtClean="0">
                <a:effectLst>
                  <a:outerShdw blurRad="38100" dist="38100" dir="2700000" algn="tl">
                    <a:srgbClr val="000000">
                      <a:alpha val="43137"/>
                    </a:srgbClr>
                  </a:outerShdw>
                </a:effectLst>
              </a:rPr>
              <a:t>Question: </a:t>
            </a:r>
            <a:r>
              <a:rPr lang="en-US" sz="3600" b="1" dirty="0" smtClean="0">
                <a:effectLst>
                  <a:outerShdw blurRad="38100" dist="38100" dir="2700000" algn="tl">
                    <a:srgbClr val="000000">
                      <a:alpha val="43137"/>
                    </a:srgbClr>
                  </a:outerShdw>
                </a:effectLst>
              </a:rPr>
              <a:t>How does research improve arguments?</a:t>
            </a:r>
            <a:endParaRPr lang="en-US" sz="3600" dirty="0"/>
          </a:p>
          <a:p>
            <a:pPr marL="0" indent="0">
              <a:buNone/>
            </a:pPr>
            <a:r>
              <a:rPr lang="en-US" sz="3600" b="1" u="sng" dirty="0" smtClean="0">
                <a:effectLst>
                  <a:outerShdw blurRad="38100" dist="38100" dir="2700000" algn="tl">
                    <a:srgbClr val="000000">
                      <a:alpha val="43137"/>
                    </a:srgbClr>
                  </a:outerShdw>
                </a:effectLst>
              </a:rPr>
              <a:t>Differentiation: </a:t>
            </a:r>
            <a:r>
              <a:rPr lang="en-US" sz="3600" b="1" dirty="0" smtClean="0">
                <a:effectLst>
                  <a:outerShdw blurRad="38100" dist="38100" dir="2700000" algn="tl">
                    <a:srgbClr val="000000">
                      <a:alpha val="43137"/>
                    </a:srgbClr>
                  </a:outerShdw>
                </a:effectLst>
              </a:rPr>
              <a:t>Student selected debate position</a:t>
            </a:r>
          </a:p>
          <a:p>
            <a:pPr marL="0" indent="0">
              <a:buNone/>
            </a:pPr>
            <a:r>
              <a:rPr lang="en-US" sz="3600" b="1" u="sng" dirty="0">
                <a:effectLst>
                  <a:outerShdw blurRad="38100" dist="38100" dir="2700000" algn="tl">
                    <a:srgbClr val="000000">
                      <a:alpha val="43137"/>
                    </a:srgbClr>
                  </a:outerShdw>
                </a:effectLst>
              </a:rPr>
              <a:t>Student </a:t>
            </a:r>
            <a:r>
              <a:rPr lang="en-US" sz="3600" b="1" u="sng" dirty="0" smtClean="0">
                <a:effectLst>
                  <a:outerShdw blurRad="38100" dist="38100" dir="2700000" algn="tl">
                    <a:srgbClr val="000000">
                      <a:alpha val="43137"/>
                    </a:srgbClr>
                  </a:outerShdw>
                </a:effectLst>
              </a:rPr>
              <a:t>Engagement: </a:t>
            </a:r>
            <a:r>
              <a:rPr lang="en-US" sz="3600" b="1" dirty="0" smtClean="0">
                <a:effectLst>
                  <a:outerShdw blurRad="38100" dist="38100" dir="2700000" algn="tl">
                    <a:srgbClr val="000000">
                      <a:alpha val="43137"/>
                    </a:srgbClr>
                  </a:outerShdw>
                </a:effectLst>
              </a:rPr>
              <a:t>Partner activity</a:t>
            </a:r>
            <a:endParaRPr lang="en-US" sz="3600" dirty="0"/>
          </a:p>
          <a:p>
            <a:endParaRPr lang="en-US" sz="3600" dirty="0"/>
          </a:p>
        </p:txBody>
      </p:sp>
      <p:pic>
        <p:nvPicPr>
          <p:cNvPr id="3074" name="Picture 2" descr="Image result for student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704" y="5281378"/>
            <a:ext cx="1820858" cy="144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42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hook</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Almost from the time the downtown No. 4 subway train began its 21-mile run below New York City at 11:38 PM on Tuesday, August 27, something seemed amiss. Heading from the Bronx to Manhattan, the train overshot the platform at a couple of stations. At times it slowed to a crawl and then accelerated to breakneck speeds. The conductor contacted the motorman, Robert Ray, 38, several times on the intercom to find out if everything was all right. Ray replied that he was fine. But that was clearly not the case. It was soon discovered that Ray was being held hostage by gunman. If he'd been allowed to carry a gun himself, neither Ray nor the passengers would have been in any danger. </a:t>
            </a:r>
            <a:r>
              <a:rPr lang="en-US" b="1" dirty="0"/>
              <a:t>(TS) Subway officials need to implement more safety procedures.</a:t>
            </a:r>
          </a:p>
        </p:txBody>
      </p:sp>
    </p:spTree>
    <p:extLst>
      <p:ext uri="{BB962C8B-B14F-4D97-AF65-F5344CB8AC3E}">
        <p14:creationId xmlns:p14="http://schemas.microsoft.com/office/powerpoint/2010/main" val="3444187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1524000" y="228600"/>
            <a:ext cx="9144000" cy="1066800"/>
          </a:xfrm>
        </p:spPr>
        <p:txBody>
          <a:bodyPr rtlCol="0">
            <a:normAutofit/>
          </a:bodyPr>
          <a:lstStyle/>
          <a:p>
            <a:pPr eaLnBrk="1" fontAlgn="auto" hangingPunct="1">
              <a:spcAft>
                <a:spcPts val="0"/>
              </a:spcAft>
              <a:defRPr/>
            </a:pPr>
            <a:r>
              <a:rPr lang="en-US" i="1" u="sng" dirty="0" smtClean="0">
                <a:solidFill>
                  <a:schemeClr val="accent5">
                    <a:lumMod val="75000"/>
                  </a:schemeClr>
                </a:solidFill>
              </a:rPr>
              <a:t>The Great Introduction…</a:t>
            </a:r>
          </a:p>
        </p:txBody>
      </p:sp>
      <p:sp>
        <p:nvSpPr>
          <p:cNvPr id="32771" name="Rectangle 3"/>
          <p:cNvSpPr>
            <a:spLocks noGrp="1" noChangeArrowheads="1"/>
          </p:cNvSpPr>
          <p:nvPr>
            <p:ph type="body" idx="1"/>
          </p:nvPr>
        </p:nvSpPr>
        <p:spPr>
          <a:xfrm>
            <a:off x="1905000" y="1371600"/>
            <a:ext cx="8458200" cy="5181600"/>
          </a:xfrm>
        </p:spPr>
        <p:txBody>
          <a:bodyPr/>
          <a:lstStyle/>
          <a:p>
            <a:pPr eaLnBrk="1" hangingPunct="1">
              <a:buFont typeface="Times" panose="02020603050405020304" pitchFamily="18" charset="0"/>
              <a:buNone/>
            </a:pPr>
            <a:r>
              <a:rPr lang="en-US" altLang="en-US" sz="2800" b="1"/>
              <a:t>What makes an good introduction?</a:t>
            </a:r>
            <a:endParaRPr lang="en-US" altLang="en-US" sz="2400" b="1"/>
          </a:p>
          <a:p>
            <a:pPr eaLnBrk="1" hangingPunct="1"/>
            <a:r>
              <a:rPr lang="en-US" altLang="en-US" sz="2800"/>
              <a:t>It grabs or </a:t>
            </a:r>
            <a:r>
              <a:rPr lang="en-US" altLang="en-US" sz="2800" b="1">
                <a:solidFill>
                  <a:srgbClr val="FFFF00"/>
                </a:solidFill>
              </a:rPr>
              <a:t>“hooks”</a:t>
            </a:r>
            <a:r>
              <a:rPr lang="en-US" altLang="en-US" sz="2800"/>
              <a:t> the reader’s attention by using one or more of the following strategies: </a:t>
            </a:r>
          </a:p>
          <a:p>
            <a:pPr lvl="1" eaLnBrk="1" hangingPunct="1"/>
            <a:r>
              <a:rPr lang="en-US" altLang="en-US" smtClean="0"/>
              <a:t>An anecdote or scenario</a:t>
            </a:r>
          </a:p>
          <a:p>
            <a:pPr lvl="1" eaLnBrk="1" hangingPunct="1"/>
            <a:r>
              <a:rPr lang="en-US" altLang="en-US" smtClean="0"/>
              <a:t>A quotation</a:t>
            </a:r>
          </a:p>
          <a:p>
            <a:pPr lvl="1" eaLnBrk="1" hangingPunct="1"/>
            <a:r>
              <a:rPr lang="en-US" altLang="en-US" smtClean="0"/>
              <a:t>An interesting fact or statistic</a:t>
            </a:r>
          </a:p>
          <a:p>
            <a:pPr lvl="1" eaLnBrk="1" hangingPunct="1"/>
            <a:r>
              <a:rPr lang="en-US" altLang="en-US" smtClean="0"/>
              <a:t>A question </a:t>
            </a:r>
          </a:p>
          <a:p>
            <a:pPr eaLnBrk="1" hangingPunct="1"/>
            <a:r>
              <a:rPr lang="en-US" altLang="en-US" sz="2800"/>
              <a:t>It tells how the writing will be organized. </a:t>
            </a:r>
          </a:p>
          <a:p>
            <a:pPr eaLnBrk="1" hangingPunct="1"/>
            <a:r>
              <a:rPr lang="en-US" altLang="en-US" sz="2800"/>
              <a:t>The author’s position is clearly stated in a thesis statement.</a:t>
            </a:r>
          </a:p>
        </p:txBody>
      </p:sp>
      <p:pic>
        <p:nvPicPr>
          <p:cNvPr id="32772" name="Picture 5" descr="http://images.google.com/url?source=imgres&amp;ct=img&amp;q=http://www.newslettersonline.biz/sendstudionx/admin/temp/newsletters/833/swc2009/97-hook.jpg&amp;usg=AFQjCNEGhqWzTpD0HPHh7q3_9t_9JYx5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362201"/>
            <a:ext cx="22860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1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Review Parallel Structure</a:t>
            </a:r>
            <a:endParaRPr lang="en-US" dirty="0"/>
          </a:p>
        </p:txBody>
      </p:sp>
      <p:sp>
        <p:nvSpPr>
          <p:cNvPr id="14" name="Content Placeholder 13"/>
          <p:cNvSpPr>
            <a:spLocks noGrp="1"/>
          </p:cNvSpPr>
          <p:nvPr>
            <p:ph idx="1"/>
          </p:nvPr>
        </p:nvSpPr>
        <p:spPr/>
        <p:txBody>
          <a:bodyPr>
            <a:normAutofit/>
          </a:bodyPr>
          <a:lstStyle/>
          <a:p>
            <a:pPr lvl="0"/>
            <a:r>
              <a:rPr lang="en-US" sz="3600" b="1" dirty="0" smtClean="0"/>
              <a:t>Correct the sentences to make them parallel:</a:t>
            </a:r>
          </a:p>
          <a:p>
            <a:pPr marL="916686" lvl="1" indent="-514350">
              <a:buAutoNum type="arabicPeriod"/>
            </a:pPr>
            <a:r>
              <a:rPr lang="en-US" sz="3600" dirty="0"/>
              <a:t>They will not admit their mistake nor will they be apologizing</a:t>
            </a:r>
            <a:r>
              <a:rPr lang="en-US" sz="3600" dirty="0" smtClean="0"/>
              <a:t>.</a:t>
            </a:r>
          </a:p>
          <a:p>
            <a:pPr marL="916686" lvl="1" indent="-514350">
              <a:buAutoNum type="arabicPeriod"/>
            </a:pPr>
            <a:r>
              <a:rPr lang="en-US" sz="3600" dirty="0"/>
              <a:t>He is man of great talent, ability and who is most intelligent</a:t>
            </a:r>
            <a:r>
              <a:rPr lang="en-US" sz="3600" dirty="0" smtClean="0"/>
              <a:t>. </a:t>
            </a:r>
          </a:p>
          <a:p>
            <a:pPr marL="916686" lvl="1" indent="-514350">
              <a:buAutoNum type="arabicPeriod"/>
            </a:pPr>
            <a:r>
              <a:rPr lang="en-US" sz="3600" dirty="0" smtClean="0"/>
              <a:t>Cathy </a:t>
            </a:r>
            <a:r>
              <a:rPr lang="en-US" sz="3600" dirty="0"/>
              <a:t>was not only Sarah’s sister, but also she was her mentor.</a:t>
            </a:r>
            <a:endParaRPr lang="en-US" sz="3600" dirty="0" smtClean="0"/>
          </a:p>
        </p:txBody>
      </p:sp>
    </p:spTree>
    <p:extLst>
      <p:ext uri="{BB962C8B-B14F-4D97-AF65-F5344CB8AC3E}">
        <p14:creationId xmlns:p14="http://schemas.microsoft.com/office/powerpoint/2010/main" val="88195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0"/>
            <a:ext cx="8229600" cy="1143000"/>
          </a:xfrm>
        </p:spPr>
        <p:txBody>
          <a:bodyPr/>
          <a:lstStyle/>
          <a:p>
            <a:r>
              <a:rPr lang="en-US" altLang="en-US" sz="3200">
                <a:solidFill>
                  <a:srgbClr val="FFCC00"/>
                </a:solidFill>
              </a:rPr>
              <a:t>Lead / Hook</a:t>
            </a:r>
            <a:br>
              <a:rPr lang="en-US" altLang="en-US" sz="3200">
                <a:solidFill>
                  <a:srgbClr val="FFCC00"/>
                </a:solidFill>
              </a:rPr>
            </a:br>
            <a:r>
              <a:rPr lang="en-US" altLang="en-US" sz="3200">
                <a:solidFill>
                  <a:srgbClr val="FFCC00"/>
                </a:solidFill>
              </a:rPr>
              <a:t>Grab the Reader’s Attention</a:t>
            </a:r>
          </a:p>
        </p:txBody>
      </p:sp>
      <p:graphicFrame>
        <p:nvGraphicFramePr>
          <p:cNvPr id="53377" name="Group 129"/>
          <p:cNvGraphicFramePr>
            <a:graphicFrameLocks noGrp="1"/>
          </p:cNvGraphicFramePr>
          <p:nvPr>
            <p:ph idx="1"/>
          </p:nvPr>
        </p:nvGraphicFramePr>
        <p:xfrm>
          <a:off x="1981200" y="1295400"/>
          <a:ext cx="8229600" cy="5332414"/>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582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Anecdote (narrative vignette)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 walked proudly through the hallways of AMS, my new blue mohawk glistening magnificently in the florescent lighting of the hallway, but then I saw Mr. Caruthers.  I felt the wax in my hair start to melt.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52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Question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Do schools have the right to tell kids how to dress?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5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Hyperbole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For the past 300 years in this country, schools have been crushing the artistic freedom of students with oppressive dress codes!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582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Setting</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At Centerville Middle School, a controversy is brewing.  Walk down the hallways, and amidst a tranquil sea of khaki pants and navy blue polo shirts, the blades of a fuchsia mohawk cut through the peaceful learning environment.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52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Alliterative Phrase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Timeless.  Tasteful.  Tried and true.  The traditional school uniform is the foundation of a true learning environment.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55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Quotation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“Give me liberty or give me death.”</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808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81200" y="0"/>
            <a:ext cx="8229600" cy="1143000"/>
          </a:xfrm>
        </p:spPr>
        <p:txBody>
          <a:bodyPr/>
          <a:lstStyle/>
          <a:p>
            <a:pPr eaLnBrk="1" hangingPunct="1"/>
            <a:r>
              <a:rPr lang="en-US" altLang="en-US" u="sng" smtClean="0"/>
              <a:t>Next: Creating a Thesis Statement</a:t>
            </a:r>
          </a:p>
        </p:txBody>
      </p:sp>
      <p:sp>
        <p:nvSpPr>
          <p:cNvPr id="17411" name="Rectangle 3"/>
          <p:cNvSpPr>
            <a:spLocks noGrp="1" noChangeArrowheads="1"/>
          </p:cNvSpPr>
          <p:nvPr>
            <p:ph type="body" idx="1"/>
          </p:nvPr>
        </p:nvSpPr>
        <p:spPr>
          <a:xfrm>
            <a:off x="1752600" y="1143001"/>
            <a:ext cx="8686800" cy="4525963"/>
          </a:xfrm>
        </p:spPr>
        <p:txBody>
          <a:bodyPr/>
          <a:lstStyle/>
          <a:p>
            <a:pPr eaLnBrk="1" hangingPunct="1"/>
            <a:r>
              <a:rPr lang="en-US" altLang="en-US" sz="2800" dirty="0"/>
              <a:t>A thesis statement is one sentence at the end of your introduction that states your opinion.  It needs to be strong.</a:t>
            </a:r>
          </a:p>
          <a:p>
            <a:pPr eaLnBrk="1" hangingPunct="1"/>
            <a:r>
              <a:rPr lang="en-US" altLang="en-US" sz="2800" dirty="0"/>
              <a:t>First, choose </a:t>
            </a:r>
            <a:r>
              <a:rPr lang="en-US" altLang="en-US" sz="2800" dirty="0" smtClean="0"/>
              <a:t>2 </a:t>
            </a:r>
            <a:r>
              <a:rPr lang="en-US" altLang="en-US" sz="2800" dirty="0"/>
              <a:t>main focus points to discuss in your essay.  These points will become the focus of </a:t>
            </a:r>
            <a:r>
              <a:rPr lang="en-US" altLang="en-US" sz="2800" dirty="0" smtClean="0"/>
              <a:t>two </a:t>
            </a:r>
            <a:r>
              <a:rPr lang="en-US" altLang="en-US" sz="2800" dirty="0"/>
              <a:t>paragraphs in the body of your paper.  </a:t>
            </a:r>
          </a:p>
          <a:p>
            <a:pPr algn="ctr" eaLnBrk="1" hangingPunct="1">
              <a:buFontTx/>
              <a:buNone/>
            </a:pPr>
            <a:r>
              <a:rPr lang="en-US" altLang="en-US" sz="2800" dirty="0"/>
              <a:t>Let’s use fast food as an example again.</a:t>
            </a:r>
          </a:p>
          <a:p>
            <a:pPr algn="ctr" eaLnBrk="1" hangingPunct="1">
              <a:buFontTx/>
              <a:buNone/>
            </a:pPr>
            <a:r>
              <a:rPr lang="en-US" altLang="en-US" sz="2800" dirty="0"/>
              <a:t>Fast food</a:t>
            </a:r>
            <a:r>
              <a:rPr lang="en-US" altLang="en-US" sz="2800" dirty="0" smtClean="0"/>
              <a:t>…(2 </a:t>
            </a:r>
            <a:r>
              <a:rPr lang="en-US" altLang="en-US" sz="2800" dirty="0"/>
              <a:t>Discussion Points</a:t>
            </a:r>
            <a:r>
              <a:rPr lang="en-US" altLang="en-US" sz="2800" dirty="0">
                <a:sym typeface="Wingdings" panose="05000000000000000000" pitchFamily="2" charset="2"/>
              </a:rPr>
              <a:t>)</a:t>
            </a:r>
            <a:endParaRPr lang="en-US" altLang="en-US" sz="2800" dirty="0"/>
          </a:p>
          <a:p>
            <a:pPr algn="ctr" eaLnBrk="1" hangingPunct="1"/>
            <a:r>
              <a:rPr lang="en-US" altLang="en-US" sz="2800" i="1" dirty="0">
                <a:solidFill>
                  <a:srgbClr val="FF0000"/>
                </a:solidFill>
              </a:rPr>
              <a:t>rapidly increases weight</a:t>
            </a:r>
            <a:r>
              <a:rPr lang="en-US" altLang="en-US" sz="2800" i="1" dirty="0"/>
              <a:t> </a:t>
            </a:r>
          </a:p>
          <a:p>
            <a:pPr algn="ctr" eaLnBrk="1" hangingPunct="1"/>
            <a:r>
              <a:rPr lang="en-US" altLang="en-US" sz="2800" i="1" dirty="0">
                <a:solidFill>
                  <a:srgbClr val="FFFF00"/>
                </a:solidFill>
              </a:rPr>
              <a:t>causes high blood pressure </a:t>
            </a:r>
            <a:endParaRPr lang="en-US" altLang="en-US" sz="2800" dirty="0"/>
          </a:p>
          <a:p>
            <a:pPr eaLnBrk="1" hangingPunct="1"/>
            <a:endParaRPr lang="en-US" altLang="en-US" sz="2800" dirty="0"/>
          </a:p>
        </p:txBody>
      </p:sp>
    </p:spTree>
    <p:extLst>
      <p:ext uri="{BB962C8B-B14F-4D97-AF65-F5344CB8AC3E}">
        <p14:creationId xmlns:p14="http://schemas.microsoft.com/office/powerpoint/2010/main" val="370375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A thesis statement should</a:t>
            </a:r>
          </a:p>
        </p:txBody>
      </p:sp>
      <p:sp>
        <p:nvSpPr>
          <p:cNvPr id="46083" name="Rectangle 3"/>
          <p:cNvSpPr>
            <a:spLocks noGrp="1" noChangeArrowheads="1"/>
          </p:cNvSpPr>
          <p:nvPr>
            <p:ph type="body" idx="1"/>
          </p:nvPr>
        </p:nvSpPr>
        <p:spPr/>
        <p:txBody>
          <a:bodyPr/>
          <a:lstStyle/>
          <a:p>
            <a:pPr eaLnBrk="1" hangingPunct="1"/>
            <a:r>
              <a:rPr lang="en-US" altLang="en-US" sz="4400"/>
              <a:t>contain a </a:t>
            </a:r>
            <a:r>
              <a:rPr lang="en-US" altLang="en-US" sz="4400" b="1">
                <a:solidFill>
                  <a:schemeClr val="hlink"/>
                </a:solidFill>
              </a:rPr>
              <a:t>topic</a:t>
            </a:r>
            <a:r>
              <a:rPr lang="en-US" altLang="en-US" sz="4400"/>
              <a:t> (main idea of what you are writing about)</a:t>
            </a:r>
          </a:p>
          <a:p>
            <a:pPr eaLnBrk="1" hangingPunct="1"/>
            <a:r>
              <a:rPr lang="en-US" altLang="en-US" sz="4400"/>
              <a:t>contain an </a:t>
            </a:r>
            <a:r>
              <a:rPr lang="en-US" altLang="en-US" sz="4400" b="1">
                <a:solidFill>
                  <a:schemeClr val="hlink"/>
                </a:solidFill>
              </a:rPr>
              <a:t>opinion</a:t>
            </a:r>
            <a:r>
              <a:rPr lang="en-US" altLang="en-US" sz="4400"/>
              <a:t> about the topic (what your attitude is toward the topic)</a:t>
            </a:r>
          </a:p>
          <a:p>
            <a:pPr eaLnBrk="1" hangingPunct="1"/>
            <a:endParaRPr lang="en-US" altLang="en-US" sz="4400"/>
          </a:p>
        </p:txBody>
      </p:sp>
    </p:spTree>
    <p:extLst>
      <p:ext uri="{BB962C8B-B14F-4D97-AF65-F5344CB8AC3E}">
        <p14:creationId xmlns:p14="http://schemas.microsoft.com/office/powerpoint/2010/main" val="172303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3200">
                <a:solidFill>
                  <a:schemeClr val="folHlink"/>
                </a:solidFill>
              </a:rPr>
              <a:t>Thesis and Forecast</a:t>
            </a:r>
          </a:p>
        </p:txBody>
      </p:sp>
      <p:sp>
        <p:nvSpPr>
          <p:cNvPr id="66563" name="Rectangle 3"/>
          <p:cNvSpPr>
            <a:spLocks noGrp="1" noChangeArrowheads="1"/>
          </p:cNvSpPr>
          <p:nvPr>
            <p:ph type="body" idx="1"/>
          </p:nvPr>
        </p:nvSpPr>
        <p:spPr/>
        <p:txBody>
          <a:bodyPr/>
          <a:lstStyle/>
          <a:p>
            <a:pPr>
              <a:lnSpc>
                <a:spcPct val="90000"/>
              </a:lnSpc>
              <a:buFontTx/>
              <a:buNone/>
            </a:pPr>
            <a:r>
              <a:rPr lang="en-US" altLang="en-US" dirty="0" smtClean="0">
                <a:solidFill>
                  <a:schemeClr val="folHlink"/>
                </a:solidFill>
              </a:rPr>
              <a:t>   A thesis statement is always one sentence that states your assertion (belief) about a topic.  A thesis statement usually includes a forecast (brief preview of your arguments).</a:t>
            </a:r>
          </a:p>
          <a:p>
            <a:pPr>
              <a:lnSpc>
                <a:spcPct val="90000"/>
              </a:lnSpc>
              <a:buFontTx/>
              <a:buNone/>
            </a:pPr>
            <a:endParaRPr lang="en-US" altLang="en-US" dirty="0" smtClean="0">
              <a:solidFill>
                <a:schemeClr val="folHlink"/>
              </a:solidFill>
            </a:endParaRPr>
          </a:p>
          <a:p>
            <a:pPr>
              <a:lnSpc>
                <a:spcPct val="90000"/>
              </a:lnSpc>
              <a:buFontTx/>
              <a:buNone/>
            </a:pPr>
            <a:r>
              <a:rPr lang="en-US" altLang="en-US" dirty="0" smtClean="0">
                <a:solidFill>
                  <a:schemeClr val="folHlink"/>
                </a:solidFill>
              </a:rPr>
              <a:t>   </a:t>
            </a:r>
            <a:r>
              <a:rPr lang="en-US" altLang="en-US" dirty="0" err="1" smtClean="0">
                <a:solidFill>
                  <a:schemeClr val="folHlink"/>
                </a:solidFill>
              </a:rPr>
              <a:t>Fortnite</a:t>
            </a:r>
            <a:r>
              <a:rPr lang="en-US" altLang="en-US" dirty="0" smtClean="0">
                <a:solidFill>
                  <a:schemeClr val="folHlink"/>
                </a:solidFill>
              </a:rPr>
              <a:t> is ___________________ because of </a:t>
            </a:r>
            <a:r>
              <a:rPr lang="en-US" altLang="en-US" u="sng" dirty="0" smtClean="0">
                <a:solidFill>
                  <a:schemeClr val="folHlink"/>
                </a:solidFill>
              </a:rPr>
              <a:t>focus point 1</a:t>
            </a:r>
            <a:r>
              <a:rPr lang="en-US" altLang="en-US" dirty="0">
                <a:solidFill>
                  <a:schemeClr val="folHlink"/>
                </a:solidFill>
              </a:rPr>
              <a:t> </a:t>
            </a:r>
            <a:r>
              <a:rPr lang="en-US" altLang="en-US" dirty="0" smtClean="0">
                <a:solidFill>
                  <a:schemeClr val="folHlink"/>
                </a:solidFill>
              </a:rPr>
              <a:t>and </a:t>
            </a:r>
            <a:r>
              <a:rPr lang="en-US" altLang="en-US" u="sng" dirty="0" smtClean="0">
                <a:solidFill>
                  <a:schemeClr val="folHlink"/>
                </a:solidFill>
              </a:rPr>
              <a:t>focus point 2</a:t>
            </a:r>
            <a:r>
              <a:rPr lang="en-US" altLang="en-US" dirty="0">
                <a:solidFill>
                  <a:schemeClr val="folHlink"/>
                </a:solidFill>
              </a:rPr>
              <a:t>.</a:t>
            </a:r>
            <a:r>
              <a:rPr lang="en-US" altLang="en-US" dirty="0" smtClean="0">
                <a:solidFill>
                  <a:schemeClr val="folHlink"/>
                </a:solidFill>
              </a:rPr>
              <a:t> </a:t>
            </a:r>
          </a:p>
        </p:txBody>
      </p:sp>
    </p:spTree>
    <p:extLst>
      <p:ext uri="{BB962C8B-B14F-4D97-AF65-F5344CB8AC3E}">
        <p14:creationId xmlns:p14="http://schemas.microsoft.com/office/powerpoint/2010/main" val="1160615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u="sng" smtClean="0"/>
              <a:t>Writing the Thesis Statement</a:t>
            </a:r>
          </a:p>
        </p:txBody>
      </p:sp>
      <p:sp>
        <p:nvSpPr>
          <p:cNvPr id="19459" name="Rectangle 3"/>
          <p:cNvSpPr>
            <a:spLocks noGrp="1" noChangeArrowheads="1"/>
          </p:cNvSpPr>
          <p:nvPr>
            <p:ph type="body" idx="1"/>
          </p:nvPr>
        </p:nvSpPr>
        <p:spPr/>
        <p:txBody>
          <a:bodyPr/>
          <a:lstStyle/>
          <a:p>
            <a:pPr eaLnBrk="1" hangingPunct="1">
              <a:lnSpc>
                <a:spcPct val="90000"/>
              </a:lnSpc>
            </a:pPr>
            <a:r>
              <a:rPr lang="en-US" altLang="en-US" sz="2800" i="1" dirty="0"/>
              <a:t>Now take your </a:t>
            </a:r>
            <a:r>
              <a:rPr lang="en-US" altLang="en-US" sz="2800" i="1" dirty="0" smtClean="0"/>
              <a:t>two </a:t>
            </a:r>
            <a:r>
              <a:rPr lang="en-US" altLang="en-US" sz="2800" i="1" dirty="0"/>
              <a:t>main focus points and summarize them.  Put your completed thesis statement </a:t>
            </a:r>
            <a:r>
              <a:rPr lang="en-US" altLang="en-US" sz="2800" i="1" u="sng" dirty="0"/>
              <a:t>at the end of your first paragraph.</a:t>
            </a:r>
          </a:p>
          <a:p>
            <a:pPr algn="ctr" eaLnBrk="1" hangingPunct="1">
              <a:lnSpc>
                <a:spcPct val="90000"/>
              </a:lnSpc>
              <a:buFontTx/>
              <a:buNone/>
            </a:pPr>
            <a:endParaRPr lang="en-US" altLang="en-US" sz="2800" i="1" dirty="0"/>
          </a:p>
          <a:p>
            <a:pPr algn="ctr" eaLnBrk="1" hangingPunct="1">
              <a:lnSpc>
                <a:spcPct val="90000"/>
              </a:lnSpc>
              <a:buFontTx/>
              <a:buNone/>
            </a:pPr>
            <a:r>
              <a:rPr lang="en-US" altLang="en-US" sz="2400" i="1" dirty="0" smtClean="0"/>
              <a:t>TWO </a:t>
            </a:r>
            <a:r>
              <a:rPr lang="en-US" altLang="en-US" sz="2400" i="1" dirty="0"/>
              <a:t>MAIN FOCUS POINTS</a:t>
            </a:r>
          </a:p>
          <a:p>
            <a:pPr eaLnBrk="1" hangingPunct="1">
              <a:lnSpc>
                <a:spcPct val="90000"/>
              </a:lnSpc>
            </a:pPr>
            <a:r>
              <a:rPr lang="en-US" altLang="en-US" sz="2400" i="1" dirty="0" smtClean="0"/>
              <a:t>Fast </a:t>
            </a:r>
            <a:r>
              <a:rPr lang="en-US" altLang="en-US" sz="2400" i="1" dirty="0"/>
              <a:t>food is harmful because it </a:t>
            </a:r>
            <a:r>
              <a:rPr lang="en-US" altLang="en-US" sz="2400" i="1" dirty="0">
                <a:solidFill>
                  <a:srgbClr val="FF0000"/>
                </a:solidFill>
              </a:rPr>
              <a:t>rapidly increases weight</a:t>
            </a:r>
            <a:r>
              <a:rPr lang="en-US" altLang="en-US" sz="2400" i="1" dirty="0"/>
              <a:t>, </a:t>
            </a:r>
            <a:r>
              <a:rPr lang="en-US" altLang="en-US" sz="2400" i="1" dirty="0">
                <a:solidFill>
                  <a:srgbClr val="FFFF00"/>
                </a:solidFill>
              </a:rPr>
              <a:t>causes high blood pressure</a:t>
            </a:r>
            <a:r>
              <a:rPr lang="en-US" altLang="en-US" sz="2400" i="1" dirty="0"/>
              <a:t>, </a:t>
            </a:r>
            <a:r>
              <a:rPr lang="en-US" altLang="en-US" sz="2400" i="1" dirty="0">
                <a:solidFill>
                  <a:srgbClr val="009999"/>
                </a:solidFill>
              </a:rPr>
              <a:t>and leads to lethargy.</a:t>
            </a:r>
          </a:p>
          <a:p>
            <a:pPr eaLnBrk="1" hangingPunct="1">
              <a:lnSpc>
                <a:spcPct val="90000"/>
              </a:lnSpc>
              <a:buFontTx/>
              <a:buNone/>
            </a:pPr>
            <a:endParaRPr lang="en-US" altLang="en-US" sz="2400" i="1" dirty="0">
              <a:solidFill>
                <a:srgbClr val="009999"/>
              </a:solidFill>
            </a:endParaRPr>
          </a:p>
          <a:p>
            <a:pPr algn="ctr" eaLnBrk="1" hangingPunct="1">
              <a:lnSpc>
                <a:spcPct val="90000"/>
              </a:lnSpc>
              <a:buFontTx/>
              <a:buNone/>
            </a:pPr>
            <a:r>
              <a:rPr lang="en-US" altLang="en-US" sz="2400" i="1" dirty="0"/>
              <a:t>COMPLETED THESIS STATEMENT</a:t>
            </a:r>
          </a:p>
          <a:p>
            <a:pPr eaLnBrk="1" hangingPunct="1">
              <a:lnSpc>
                <a:spcPct val="90000"/>
              </a:lnSpc>
            </a:pPr>
            <a:r>
              <a:rPr lang="en-US" altLang="en-US" sz="2400" i="1" dirty="0"/>
              <a:t>F</a:t>
            </a:r>
            <a:r>
              <a:rPr lang="en-US" altLang="en-US" sz="2400" i="1" dirty="0" smtClean="0"/>
              <a:t>ast </a:t>
            </a:r>
            <a:r>
              <a:rPr lang="en-US" altLang="en-US" sz="2400" i="1" dirty="0"/>
              <a:t>food has </a:t>
            </a:r>
            <a:r>
              <a:rPr lang="en-US" altLang="en-US" sz="2400" b="1" i="1" dirty="0">
                <a:solidFill>
                  <a:srgbClr val="FFFF00"/>
                </a:solidFill>
              </a:rPr>
              <a:t>negative health effects</a:t>
            </a:r>
            <a:r>
              <a:rPr lang="en-US" altLang="en-US" sz="2400" i="1" dirty="0">
                <a:solidFill>
                  <a:srgbClr val="FFFF00"/>
                </a:solidFill>
              </a:rPr>
              <a:t>.</a:t>
            </a:r>
          </a:p>
          <a:p>
            <a:pPr eaLnBrk="1" hangingPunct="1">
              <a:lnSpc>
                <a:spcPct val="90000"/>
              </a:lnSpc>
            </a:pPr>
            <a:endParaRPr lang="en-US" altLang="en-US" sz="2400" dirty="0"/>
          </a:p>
        </p:txBody>
      </p:sp>
    </p:spTree>
    <p:extLst>
      <p:ext uri="{BB962C8B-B14F-4D97-AF65-F5344CB8AC3E}">
        <p14:creationId xmlns:p14="http://schemas.microsoft.com/office/powerpoint/2010/main" val="153078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981200" y="152400"/>
            <a:ext cx="8229600" cy="1143000"/>
          </a:xfrm>
        </p:spPr>
        <p:txBody>
          <a:bodyPr/>
          <a:lstStyle/>
          <a:p>
            <a:r>
              <a:rPr lang="en-US" altLang="en-US" u="sng" smtClean="0"/>
              <a:t>Our Introductory Paragraph:</a:t>
            </a:r>
          </a:p>
        </p:txBody>
      </p:sp>
      <p:sp>
        <p:nvSpPr>
          <p:cNvPr id="70659" name="TextBox 4"/>
          <p:cNvSpPr txBox="1">
            <a:spLocks noChangeArrowheads="1"/>
          </p:cNvSpPr>
          <p:nvPr/>
        </p:nvSpPr>
        <p:spPr bwMode="auto">
          <a:xfrm>
            <a:off x="1828800" y="1295401"/>
            <a:ext cx="8382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4400" u="sng" dirty="0">
                <a:solidFill>
                  <a:srgbClr val="FFFF00"/>
                </a:solidFill>
                <a:latin typeface="Freestyle Script" panose="030804020302050B0404" pitchFamily="66" charset="0"/>
                <a:cs typeface="Arial" panose="020B0604020202020204" pitchFamily="34" charset="0"/>
              </a:rPr>
              <a:t>Fast Food Is Killing America!</a:t>
            </a:r>
          </a:p>
          <a:p>
            <a:pPr eaLnBrk="1" hangingPunct="1">
              <a:spcBef>
                <a:spcPct val="0"/>
              </a:spcBef>
              <a:buFontTx/>
              <a:buNone/>
            </a:pPr>
            <a:endParaRPr lang="en-US" altLang="en-US" sz="1800" dirty="0">
              <a:solidFill>
                <a:srgbClr val="FFFF00"/>
              </a:solidFill>
              <a:cs typeface="Arial" panose="020B0604020202020204" pitchFamily="34" charset="0"/>
            </a:endParaRPr>
          </a:p>
          <a:p>
            <a:pPr eaLnBrk="1" hangingPunct="1">
              <a:spcBef>
                <a:spcPct val="0"/>
              </a:spcBef>
              <a:buFontTx/>
              <a:buNone/>
            </a:pPr>
            <a:endParaRPr lang="en-US" altLang="en-US" sz="1800" dirty="0">
              <a:solidFill>
                <a:srgbClr val="FFFF00"/>
              </a:solidFill>
              <a:cs typeface="Arial" panose="020B0604020202020204" pitchFamily="34" charset="0"/>
            </a:endParaRPr>
          </a:p>
          <a:p>
            <a:pPr eaLnBrk="1" hangingPunct="1">
              <a:spcBef>
                <a:spcPct val="0"/>
              </a:spcBef>
              <a:buFontTx/>
              <a:buNone/>
            </a:pPr>
            <a:r>
              <a:rPr lang="en-US" altLang="en-US" sz="1800" dirty="0">
                <a:solidFill>
                  <a:srgbClr val="FFFF00"/>
                </a:solidFill>
                <a:cs typeface="Arial" panose="020B0604020202020204" pitchFamily="34" charset="0"/>
              </a:rPr>
              <a:t>	</a:t>
            </a:r>
            <a:r>
              <a:rPr lang="en-US" altLang="en-US" sz="2400" dirty="0">
                <a:solidFill>
                  <a:srgbClr val="FFFF00"/>
                </a:solidFill>
                <a:cs typeface="Arial" panose="020B0604020202020204" pitchFamily="34" charset="0"/>
              </a:rPr>
              <a:t>Did you know that a typical child needs 2,000 calories for an entire day and Burger King’s Whopper with triple cheese has 1,230 calories?  That is far more calories than anyone needs in one day! Fast food consumption has risen 500 percent since 1970 and today reaches nearly every part of society, including some public school cafeterias.  Fast food is harmful because it </a:t>
            </a:r>
            <a:r>
              <a:rPr lang="en-US" altLang="en-US" sz="2400" i="1" dirty="0">
                <a:solidFill>
                  <a:srgbClr val="FF0000"/>
                </a:solidFill>
                <a:cs typeface="Arial" panose="020B0604020202020204" pitchFamily="34" charset="0"/>
              </a:rPr>
              <a:t>rapidly increases weight</a:t>
            </a:r>
            <a:r>
              <a:rPr lang="en-US" altLang="en-US" sz="2400" i="1" dirty="0">
                <a:solidFill>
                  <a:srgbClr val="FFFF00"/>
                </a:solidFill>
                <a:cs typeface="Arial" panose="020B0604020202020204" pitchFamily="34" charset="0"/>
              </a:rPr>
              <a:t>, </a:t>
            </a:r>
            <a:r>
              <a:rPr lang="en-US" altLang="en-US" sz="2400" i="1" dirty="0" smtClean="0">
                <a:solidFill>
                  <a:srgbClr val="FFFF00"/>
                </a:solidFill>
                <a:cs typeface="Arial" panose="020B0604020202020204" pitchFamily="34" charset="0"/>
              </a:rPr>
              <a:t>and </a:t>
            </a:r>
            <a:r>
              <a:rPr lang="en-US" altLang="en-US" sz="2400" i="1" dirty="0" smtClean="0">
                <a:solidFill>
                  <a:srgbClr val="0066FF"/>
                </a:solidFill>
                <a:cs typeface="Arial" panose="020B0604020202020204" pitchFamily="34" charset="0"/>
              </a:rPr>
              <a:t>causes </a:t>
            </a:r>
            <a:r>
              <a:rPr lang="en-US" altLang="en-US" sz="2400" i="1" dirty="0">
                <a:solidFill>
                  <a:srgbClr val="0066FF"/>
                </a:solidFill>
                <a:cs typeface="Arial" panose="020B0604020202020204" pitchFamily="34" charset="0"/>
              </a:rPr>
              <a:t>high blood </a:t>
            </a:r>
            <a:r>
              <a:rPr lang="en-US" altLang="en-US" sz="2400" i="1" dirty="0" smtClean="0">
                <a:solidFill>
                  <a:srgbClr val="0066FF"/>
                </a:solidFill>
                <a:cs typeface="Arial" panose="020B0604020202020204" pitchFamily="34" charset="0"/>
              </a:rPr>
              <a:t>pressure</a:t>
            </a:r>
            <a:r>
              <a:rPr lang="en-US" altLang="en-US" sz="2400" i="1" dirty="0" smtClean="0">
                <a:solidFill>
                  <a:srgbClr val="FFFF00"/>
                </a:solidFill>
                <a:cs typeface="Arial" panose="020B0604020202020204" pitchFamily="34" charset="0"/>
              </a:rPr>
              <a:t>.</a:t>
            </a:r>
            <a:r>
              <a:rPr lang="en-US" altLang="en-US" sz="2400" i="1" dirty="0" smtClean="0">
                <a:solidFill>
                  <a:schemeClr val="tx1"/>
                </a:solidFill>
                <a:cs typeface="Arial" panose="020B0604020202020204" pitchFamily="34" charset="0"/>
              </a:rPr>
              <a:t> </a:t>
            </a:r>
            <a:r>
              <a:rPr lang="en-US" altLang="en-US" sz="2400" u="sng" dirty="0" smtClean="0">
                <a:solidFill>
                  <a:schemeClr val="tx1"/>
                </a:solidFill>
                <a:cs typeface="Arial" panose="020B0604020202020204" pitchFamily="34" charset="0"/>
              </a:rPr>
              <a:t>Fast </a:t>
            </a:r>
            <a:r>
              <a:rPr lang="en-US" altLang="en-US" sz="2400" u="sng" dirty="0">
                <a:solidFill>
                  <a:schemeClr val="tx1"/>
                </a:solidFill>
                <a:cs typeface="Arial" panose="020B0604020202020204" pitchFamily="34" charset="0"/>
              </a:rPr>
              <a:t>food is bad for your health!</a:t>
            </a:r>
            <a:endParaRPr lang="en-US" altLang="en-US" sz="1800" u="sng" dirty="0">
              <a:solidFill>
                <a:schemeClr val="tx1"/>
              </a:solidFill>
              <a:cs typeface="Arial" panose="020B0604020202020204" pitchFamily="34" charset="0"/>
            </a:endParaRPr>
          </a:p>
          <a:p>
            <a:pPr eaLnBrk="1" hangingPunct="1">
              <a:spcBef>
                <a:spcPct val="0"/>
              </a:spcBef>
              <a:buFontTx/>
              <a:buNone/>
            </a:pPr>
            <a:endParaRPr lang="en-US" altLang="en-US" sz="1800" dirty="0">
              <a:solidFill>
                <a:schemeClr val="tx1"/>
              </a:solidFill>
              <a:cs typeface="Arial" panose="020B0604020202020204" pitchFamily="34" charset="0"/>
            </a:endParaRPr>
          </a:p>
        </p:txBody>
      </p:sp>
      <p:sp>
        <p:nvSpPr>
          <p:cNvPr id="70660" name="TextBox 5"/>
          <p:cNvSpPr txBox="1">
            <a:spLocks noChangeArrowheads="1"/>
          </p:cNvSpPr>
          <p:nvPr/>
        </p:nvSpPr>
        <p:spPr bwMode="auto">
          <a:xfrm>
            <a:off x="1676400" y="1143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a:solidFill>
                  <a:schemeClr val="tx1"/>
                </a:solidFill>
                <a:cs typeface="Arial" panose="020B0604020202020204" pitchFamily="34" charset="0"/>
              </a:rPr>
              <a:t>CATCHY TITLE</a:t>
            </a:r>
          </a:p>
        </p:txBody>
      </p:sp>
      <p:sp>
        <p:nvSpPr>
          <p:cNvPr id="70661" name="TextBox 6"/>
          <p:cNvSpPr txBox="1">
            <a:spLocks noChangeArrowheads="1"/>
          </p:cNvSpPr>
          <p:nvPr/>
        </p:nvSpPr>
        <p:spPr bwMode="auto">
          <a:xfrm>
            <a:off x="1752600" y="2057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a:solidFill>
                  <a:schemeClr val="tx1"/>
                </a:solidFill>
                <a:cs typeface="Arial" panose="020B0604020202020204" pitchFamily="34" charset="0"/>
              </a:rPr>
              <a:t>HOOK THE READER</a:t>
            </a:r>
          </a:p>
        </p:txBody>
      </p:sp>
      <p:sp>
        <p:nvSpPr>
          <p:cNvPr id="70662" name="TextBox 7"/>
          <p:cNvSpPr txBox="1">
            <a:spLocks noChangeArrowheads="1"/>
          </p:cNvSpPr>
          <p:nvPr/>
        </p:nvSpPr>
        <p:spPr bwMode="auto">
          <a:xfrm>
            <a:off x="3429000" y="6248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a:solidFill>
                  <a:schemeClr val="tx1"/>
                </a:solidFill>
                <a:cs typeface="Arial" panose="020B0604020202020204" pitchFamily="34" charset="0"/>
              </a:rPr>
              <a:t>THESIS STATEMENT</a:t>
            </a:r>
          </a:p>
        </p:txBody>
      </p:sp>
      <p:sp>
        <p:nvSpPr>
          <p:cNvPr id="70663" name="TextBox 8"/>
          <p:cNvSpPr txBox="1">
            <a:spLocks noChangeArrowheads="1"/>
          </p:cNvSpPr>
          <p:nvPr/>
        </p:nvSpPr>
        <p:spPr bwMode="auto">
          <a:xfrm>
            <a:off x="6934200" y="5943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a:solidFill>
                  <a:schemeClr val="tx1"/>
                </a:solidFill>
                <a:cs typeface="Arial" panose="020B0604020202020204" pitchFamily="34" charset="0"/>
              </a:rPr>
              <a:t>YOUR THREE ARGUMENTS</a:t>
            </a:r>
          </a:p>
        </p:txBody>
      </p:sp>
      <p:sp>
        <p:nvSpPr>
          <p:cNvPr id="10" name="Right Arrow 9"/>
          <p:cNvSpPr/>
          <p:nvPr/>
        </p:nvSpPr>
        <p:spPr>
          <a:xfrm rot="690863">
            <a:off x="2687639" y="1465263"/>
            <a:ext cx="9747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ight Arrow 11"/>
          <p:cNvSpPr/>
          <p:nvPr/>
        </p:nvSpPr>
        <p:spPr>
          <a:xfrm rot="2167820">
            <a:off x="2241550" y="2513013"/>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ight Arrow 12"/>
          <p:cNvSpPr/>
          <p:nvPr/>
        </p:nvSpPr>
        <p:spPr>
          <a:xfrm rot="12475871">
            <a:off x="7942263" y="560705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ight Arrow 13"/>
          <p:cNvSpPr/>
          <p:nvPr/>
        </p:nvSpPr>
        <p:spPr>
          <a:xfrm rot="12325716">
            <a:off x="2532063" y="6065838"/>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668" name="TextBox 14"/>
          <p:cNvSpPr txBox="1">
            <a:spLocks noChangeArrowheads="1"/>
          </p:cNvSpPr>
          <p:nvPr/>
        </p:nvSpPr>
        <p:spPr bwMode="auto">
          <a:xfrm>
            <a:off x="7391400" y="63246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600" i="1">
                <a:solidFill>
                  <a:schemeClr val="tx1"/>
                </a:solidFill>
                <a:cs typeface="Arial" panose="020B0604020202020204" pitchFamily="34" charset="0"/>
              </a:rPr>
              <a:t>Walsh Publishing Co. 2009</a:t>
            </a:r>
          </a:p>
        </p:txBody>
      </p:sp>
    </p:spTree>
    <p:extLst>
      <p:ext uri="{BB962C8B-B14F-4D97-AF65-F5344CB8AC3E}">
        <p14:creationId xmlns:p14="http://schemas.microsoft.com/office/powerpoint/2010/main" val="4079949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rot="21115034">
            <a:off x="-81887" y="538032"/>
            <a:ext cx="461376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Independent</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5" name="Rectangle 4"/>
          <p:cNvSpPr/>
          <p:nvPr/>
        </p:nvSpPr>
        <p:spPr>
          <a:xfrm>
            <a:off x="7946302" y="1319467"/>
            <a:ext cx="39148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10 MINUTES</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82296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0078"/>
            <a:ext cx="10972800" cy="1143000"/>
          </a:xfrm>
        </p:spPr>
        <p:txBody>
          <a:bodyPr/>
          <a:lstStyle/>
          <a:p>
            <a:pPr algn="l"/>
            <a:r>
              <a:rPr lang="en-US" sz="2800" dirty="0"/>
              <a:t>Five sentences are listed below. Label whether the sentence is a misplaced modifier (M), a dangling modifier (D) or </a:t>
            </a:r>
            <a:r>
              <a:rPr lang="en-US" sz="2800" dirty="0" smtClean="0"/>
              <a:t>correct (C)</a:t>
            </a:r>
            <a:r>
              <a:rPr lang="en-US" dirty="0" smtClean="0"/>
              <a: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1</a:t>
            </a:r>
            <a:r>
              <a:rPr lang="en-US" dirty="0"/>
              <a:t>. Always eager for cake, the birthday party was attended by everyone.</a:t>
            </a:r>
          </a:p>
          <a:p>
            <a:r>
              <a:rPr lang="en-US" dirty="0"/>
              <a:t>2. Forgetting that the microphone was on, the whole audience heard the singer's fight with his wife.</a:t>
            </a:r>
          </a:p>
          <a:p>
            <a:r>
              <a:rPr lang="en-US" dirty="0"/>
              <a:t>3. Wagging her tail, the new puppy climbed into my lap.</a:t>
            </a:r>
          </a:p>
          <a:p>
            <a:r>
              <a:rPr lang="en-US" dirty="0"/>
              <a:t>4. After painting all day, the bright new watercolor was drying in the sunshine.</a:t>
            </a:r>
          </a:p>
          <a:p>
            <a:r>
              <a:rPr lang="en-US" dirty="0"/>
              <a:t>5. Late as always, Mike made quite an entrance when he came to the party.</a:t>
            </a:r>
          </a:p>
          <a:p>
            <a:endParaRPr lang="en-US" dirty="0"/>
          </a:p>
        </p:txBody>
      </p:sp>
    </p:spTree>
    <p:extLst>
      <p:ext uri="{BB962C8B-B14F-4D97-AF65-F5344CB8AC3E}">
        <p14:creationId xmlns:p14="http://schemas.microsoft.com/office/powerpoint/2010/main" val="1482691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check</a:t>
            </a:r>
            <a:endParaRPr lang="en-US" dirty="0"/>
          </a:p>
        </p:txBody>
      </p:sp>
      <p:sp>
        <p:nvSpPr>
          <p:cNvPr id="3" name="Content Placeholder 2"/>
          <p:cNvSpPr>
            <a:spLocks noGrp="1"/>
          </p:cNvSpPr>
          <p:nvPr>
            <p:ph idx="1"/>
          </p:nvPr>
        </p:nvSpPr>
        <p:spPr>
          <a:xfrm>
            <a:off x="1564640" y="1447800"/>
            <a:ext cx="10346944" cy="5217160"/>
          </a:xfrm>
        </p:spPr>
        <p:txBody>
          <a:bodyPr>
            <a:normAutofit/>
          </a:bodyPr>
          <a:lstStyle/>
          <a:p>
            <a:pPr marL="596646" indent="-514350">
              <a:buFont typeface="+mj-lt"/>
              <a:buAutoNum type="arabicPeriod"/>
            </a:pPr>
            <a:r>
              <a:rPr lang="en-US" dirty="0" smtClean="0"/>
              <a:t>Put your name on the bottom of the paper after you have exchanged</a:t>
            </a:r>
          </a:p>
          <a:p>
            <a:pPr marL="596646" indent="-514350">
              <a:buFont typeface="+mj-lt"/>
              <a:buAutoNum type="arabicPeriod"/>
            </a:pPr>
            <a:r>
              <a:rPr lang="en-US" dirty="0" smtClean="0"/>
              <a:t>Rate the hook scale 1-5 1=weak 5=strong put that number on the paper next to the hook</a:t>
            </a:r>
          </a:p>
          <a:p>
            <a:pPr marL="596646" indent="-514350">
              <a:buFont typeface="+mj-lt"/>
              <a:buAutoNum type="arabicPeriod"/>
            </a:pPr>
            <a:r>
              <a:rPr lang="en-US" dirty="0" smtClean="0"/>
              <a:t>Comment on the background information (too much, not enough, does not fit, good job, </a:t>
            </a:r>
            <a:r>
              <a:rPr lang="en-US" dirty="0" err="1" smtClean="0"/>
              <a:t>etc</a:t>
            </a:r>
            <a:r>
              <a:rPr lang="en-US" dirty="0" smtClean="0"/>
              <a:t>)</a:t>
            </a:r>
          </a:p>
          <a:p>
            <a:pPr marL="596646" indent="-514350">
              <a:buFont typeface="+mj-lt"/>
              <a:buAutoNum type="arabicPeriod"/>
            </a:pPr>
            <a:r>
              <a:rPr lang="en-US" dirty="0" smtClean="0"/>
              <a:t>Put an * next to the thesis statement. </a:t>
            </a:r>
          </a:p>
          <a:p>
            <a:pPr marL="596646" indent="-514350">
              <a:buFont typeface="+mj-lt"/>
              <a:buAutoNum type="arabicPeriod"/>
            </a:pPr>
            <a:r>
              <a:rPr lang="en-US" dirty="0" smtClean="0"/>
              <a:t>Underline the claim and put brackets around the 2 focus points of the essay [  ]</a:t>
            </a:r>
          </a:p>
          <a:p>
            <a:endParaRPr lang="en-US" dirty="0" smtClean="0"/>
          </a:p>
          <a:p>
            <a:pPr marL="82296" indent="0">
              <a:buNone/>
            </a:pPr>
            <a:endParaRPr lang="en-US" dirty="0"/>
          </a:p>
        </p:txBody>
      </p:sp>
    </p:spTree>
    <p:extLst>
      <p:ext uri="{BB962C8B-B14F-4D97-AF65-F5344CB8AC3E}">
        <p14:creationId xmlns:p14="http://schemas.microsoft.com/office/powerpoint/2010/main" val="19056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MODIFIERS</a:t>
            </a:r>
            <a:endParaRPr lang="en-US" dirty="0"/>
          </a:p>
        </p:txBody>
      </p:sp>
      <p:sp>
        <p:nvSpPr>
          <p:cNvPr id="5" name="Text Placeholder 4"/>
          <p:cNvSpPr>
            <a:spLocks noGrp="1"/>
          </p:cNvSpPr>
          <p:nvPr>
            <p:ph type="body" idx="1"/>
          </p:nvPr>
        </p:nvSpPr>
        <p:spPr>
          <a:xfrm>
            <a:off x="609600" y="1337369"/>
            <a:ext cx="5386917" cy="639762"/>
          </a:xfrm>
        </p:spPr>
        <p:txBody>
          <a:bodyPr/>
          <a:lstStyle/>
          <a:p>
            <a:r>
              <a:rPr lang="en-US" dirty="0" smtClean="0"/>
              <a:t>MISPLACED</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1110" y="2301411"/>
            <a:ext cx="4421920" cy="4280418"/>
          </a:xfrm>
        </p:spPr>
      </p:pic>
      <p:sp>
        <p:nvSpPr>
          <p:cNvPr id="7" name="Text Placeholder 6"/>
          <p:cNvSpPr>
            <a:spLocks noGrp="1"/>
          </p:cNvSpPr>
          <p:nvPr>
            <p:ph type="body" sz="quarter" idx="3"/>
          </p:nvPr>
        </p:nvSpPr>
        <p:spPr>
          <a:xfrm>
            <a:off x="6193367" y="1219496"/>
            <a:ext cx="5389033" cy="639762"/>
          </a:xfrm>
        </p:spPr>
        <p:txBody>
          <a:bodyPr/>
          <a:lstStyle/>
          <a:p>
            <a:r>
              <a:rPr lang="en-US" dirty="0" smtClean="0"/>
              <a:t>DANGLING</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32315" y="2174874"/>
            <a:ext cx="3607595" cy="4591485"/>
          </a:xfrm>
        </p:spPr>
      </p:pic>
    </p:spTree>
    <p:extLst>
      <p:ext uri="{BB962C8B-B14F-4D97-AF65-F5344CB8AC3E}">
        <p14:creationId xmlns:p14="http://schemas.microsoft.com/office/powerpoint/2010/main" val="355861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b="1" dirty="0"/>
              <a:t>ELAGSE7L1: Demonstrate command of the conventions of standard English grammar and usage when writing or speaking. </a:t>
            </a:r>
            <a:endParaRPr lang="en-US" b="1" dirty="0" smtClean="0"/>
          </a:p>
          <a:p>
            <a:pPr lvl="1"/>
            <a:r>
              <a:rPr lang="en-US" b="1" dirty="0" smtClean="0"/>
              <a:t>A. </a:t>
            </a:r>
            <a:r>
              <a:rPr lang="en-US" dirty="0" smtClean="0"/>
              <a:t>Explain </a:t>
            </a:r>
            <a:r>
              <a:rPr lang="en-US" dirty="0"/>
              <a:t>the function of phrases and clauses in general and their function in specific sentences. </a:t>
            </a:r>
            <a:endParaRPr lang="en-US" b="1" dirty="0"/>
          </a:p>
          <a:p>
            <a:pPr lvl="1"/>
            <a:r>
              <a:rPr lang="en-US" b="1" dirty="0" smtClean="0"/>
              <a:t>C. </a:t>
            </a:r>
            <a:r>
              <a:rPr lang="en-US" dirty="0" smtClean="0"/>
              <a:t>Place </a:t>
            </a:r>
            <a:r>
              <a:rPr lang="en-US" dirty="0"/>
              <a:t>phrases and clauses within a sentence, recognizing and correcting misplaced and dangling modifiers.* </a:t>
            </a:r>
          </a:p>
        </p:txBody>
      </p:sp>
    </p:spTree>
    <p:extLst>
      <p:ext uri="{BB962C8B-B14F-4D97-AF65-F5344CB8AC3E}">
        <p14:creationId xmlns:p14="http://schemas.microsoft.com/office/powerpoint/2010/main" val="32749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MODIFIERS</a:t>
            </a:r>
            <a:endParaRPr lang="en-US" dirty="0"/>
          </a:p>
        </p:txBody>
      </p:sp>
      <p:sp>
        <p:nvSpPr>
          <p:cNvPr id="3" name="Content Placeholder 2"/>
          <p:cNvSpPr>
            <a:spLocks noGrp="1"/>
          </p:cNvSpPr>
          <p:nvPr>
            <p:ph idx="1"/>
          </p:nvPr>
        </p:nvSpPr>
        <p:spPr/>
        <p:txBody>
          <a:bodyPr/>
          <a:lstStyle/>
          <a:p>
            <a:r>
              <a:rPr lang="en-US" dirty="0" smtClean="0"/>
              <a:t>Correct the following sentences.</a:t>
            </a:r>
          </a:p>
          <a:p>
            <a:pPr marL="514350" indent="-514350">
              <a:buAutoNum type="arabicPeriod"/>
            </a:pPr>
            <a:r>
              <a:rPr lang="en-US" dirty="0" smtClean="0"/>
              <a:t>The smoke alarm went off while cooking my dinner.</a:t>
            </a:r>
          </a:p>
          <a:p>
            <a:pPr marL="514350" indent="-514350">
              <a:buAutoNum type="arabicPeriod"/>
            </a:pPr>
            <a:r>
              <a:rPr lang="en-US" dirty="0" smtClean="0"/>
              <a:t>A young woman knocked on the door wearing a suit and hat.</a:t>
            </a:r>
          </a:p>
          <a:p>
            <a:pPr marL="514350" indent="-514350">
              <a:buAutoNum type="arabicPeriod"/>
            </a:pPr>
            <a:r>
              <a:rPr lang="en-US" dirty="0" smtClean="0"/>
              <a:t>The sweater belongs to my friend with a v-shaped neck.</a:t>
            </a:r>
            <a:endParaRPr lang="en-US" dirty="0"/>
          </a:p>
        </p:txBody>
      </p:sp>
    </p:spTree>
    <p:extLst>
      <p:ext uri="{BB962C8B-B14F-4D97-AF65-F5344CB8AC3E}">
        <p14:creationId xmlns:p14="http://schemas.microsoft.com/office/powerpoint/2010/main" val="2386165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05000" y="0"/>
            <a:ext cx="8229600" cy="1143000"/>
          </a:xfrm>
        </p:spPr>
        <p:txBody>
          <a:bodyPr/>
          <a:lstStyle/>
          <a:p>
            <a:r>
              <a:rPr lang="en-US" altLang="en-US" b="1" u="sng" dirty="0" smtClean="0"/>
              <a:t>Two Supporting Paragraphs:</a:t>
            </a:r>
          </a:p>
        </p:txBody>
      </p:sp>
      <p:sp>
        <p:nvSpPr>
          <p:cNvPr id="86019" name="Content Placeholder 2"/>
          <p:cNvSpPr>
            <a:spLocks noGrp="1"/>
          </p:cNvSpPr>
          <p:nvPr>
            <p:ph idx="1"/>
          </p:nvPr>
        </p:nvSpPr>
        <p:spPr>
          <a:xfrm>
            <a:off x="1905000" y="1143001"/>
            <a:ext cx="8229600" cy="4525963"/>
          </a:xfrm>
        </p:spPr>
        <p:txBody>
          <a:bodyPr/>
          <a:lstStyle/>
          <a:p>
            <a:r>
              <a:rPr lang="en-US" altLang="en-US" dirty="0" smtClean="0"/>
              <a:t>Use each of the main arguments you used in your introductory paragraph and expand on each </a:t>
            </a:r>
            <a:r>
              <a:rPr lang="en-US" altLang="en-US" dirty="0" smtClean="0">
                <a:solidFill>
                  <a:srgbClr val="0066FF"/>
                </a:solidFill>
              </a:rPr>
              <a:t>giving facts and reasons.</a:t>
            </a:r>
          </a:p>
          <a:p>
            <a:r>
              <a:rPr lang="en-US" altLang="en-US" dirty="0" smtClean="0"/>
              <a:t>In our example, you would write one paragraph on how </a:t>
            </a:r>
            <a:r>
              <a:rPr lang="en-US" altLang="en-US" dirty="0" smtClean="0">
                <a:solidFill>
                  <a:srgbClr val="FF0000"/>
                </a:solidFill>
              </a:rPr>
              <a:t>fast food increases weight</a:t>
            </a:r>
            <a:r>
              <a:rPr lang="en-US" altLang="en-US" dirty="0" smtClean="0"/>
              <a:t>, and one paragraph on how it </a:t>
            </a:r>
            <a:r>
              <a:rPr lang="en-US" altLang="en-US" dirty="0" smtClean="0">
                <a:solidFill>
                  <a:srgbClr val="FF0000"/>
                </a:solidFill>
              </a:rPr>
              <a:t>causes high blood pressure</a:t>
            </a:r>
            <a:r>
              <a:rPr lang="en-US" altLang="en-US" dirty="0" smtClean="0"/>
              <a:t>.</a:t>
            </a:r>
          </a:p>
        </p:txBody>
      </p:sp>
      <p:pic>
        <p:nvPicPr>
          <p:cNvPr id="86020" name="Picture 2" descr="http://www.babble.com/CS/blogs/strollerderby/2008/12/23-End/FatKids.311155840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4803776"/>
            <a:ext cx="26289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4"/>
          <p:cNvSpPr txBox="1">
            <a:spLocks noChangeArrowheads="1"/>
          </p:cNvSpPr>
          <p:nvPr/>
        </p:nvSpPr>
        <p:spPr bwMode="auto">
          <a:xfrm>
            <a:off x="7391400" y="63246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600" i="1">
                <a:solidFill>
                  <a:schemeClr val="tx1"/>
                </a:solidFill>
                <a:cs typeface="Arial" panose="020B0604020202020204" pitchFamily="34" charset="0"/>
              </a:rPr>
              <a:t>Walsh Publishing Co. 2009</a:t>
            </a:r>
          </a:p>
        </p:txBody>
      </p:sp>
    </p:spTree>
    <p:extLst>
      <p:ext uri="{BB962C8B-B14F-4D97-AF65-F5344CB8AC3E}">
        <p14:creationId xmlns:p14="http://schemas.microsoft.com/office/powerpoint/2010/main" val="1967000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2229"/>
          </a:xfrm>
        </p:spPr>
        <p:txBody>
          <a:bodyPr/>
          <a:lstStyle/>
          <a:p>
            <a:r>
              <a:rPr lang="en-US" dirty="0" smtClean="0"/>
              <a:t>2 Body Paragraphs</a:t>
            </a:r>
            <a:endParaRPr lang="en-US" dirty="0"/>
          </a:p>
        </p:txBody>
      </p:sp>
      <p:sp>
        <p:nvSpPr>
          <p:cNvPr id="3" name="Content Placeholder 2"/>
          <p:cNvSpPr>
            <a:spLocks noGrp="1"/>
          </p:cNvSpPr>
          <p:nvPr>
            <p:ph idx="1"/>
          </p:nvPr>
        </p:nvSpPr>
        <p:spPr>
          <a:xfrm>
            <a:off x="184935" y="1232899"/>
            <a:ext cx="11815281" cy="5414481"/>
          </a:xfrm>
        </p:spPr>
        <p:txBody>
          <a:bodyPr/>
          <a:lstStyle/>
          <a:p>
            <a:r>
              <a:rPr lang="en-US" dirty="0" smtClean="0">
                <a:solidFill>
                  <a:schemeClr val="accent1"/>
                </a:solidFill>
              </a:rPr>
              <a:t>Topic sentence - focus points </a:t>
            </a:r>
            <a:r>
              <a:rPr lang="en-US" dirty="0" smtClean="0"/>
              <a:t>(1-2 sentences)</a:t>
            </a:r>
          </a:p>
          <a:p>
            <a:r>
              <a:rPr lang="en-US" dirty="0" smtClean="0">
                <a:solidFill>
                  <a:schemeClr val="accent1"/>
                </a:solidFill>
              </a:rPr>
              <a:t>Textual Evidence </a:t>
            </a:r>
            <a:r>
              <a:rPr lang="en-US" dirty="0" smtClean="0"/>
              <a:t>(2-3 sentences) – </a:t>
            </a:r>
          </a:p>
          <a:p>
            <a:pPr marL="0" indent="0">
              <a:buNone/>
            </a:pPr>
            <a:r>
              <a:rPr lang="en-US" dirty="0"/>
              <a:t>	</a:t>
            </a:r>
            <a:r>
              <a:rPr lang="en-US" dirty="0" smtClean="0"/>
              <a:t>Starters: The text says…In the article…The article says…</a:t>
            </a:r>
          </a:p>
          <a:p>
            <a:r>
              <a:rPr lang="en-US" dirty="0" smtClean="0">
                <a:solidFill>
                  <a:schemeClr val="accent1"/>
                </a:solidFill>
              </a:rPr>
              <a:t>Analysis</a:t>
            </a:r>
            <a:r>
              <a:rPr lang="en-US" dirty="0" smtClean="0"/>
              <a:t> (1-2 sentences)</a:t>
            </a:r>
          </a:p>
          <a:p>
            <a:pPr marL="457200" lvl="1" indent="0">
              <a:buNone/>
            </a:pPr>
            <a:r>
              <a:rPr lang="en-US" dirty="0" smtClean="0"/>
              <a:t>	Starters: This means…The significance of this is…This suggests...</a:t>
            </a:r>
          </a:p>
          <a:p>
            <a:pPr lvl="1">
              <a:buFont typeface="Arial" panose="020B0604020202020204" pitchFamily="34" charset="0"/>
              <a:buChar char="•"/>
            </a:pPr>
            <a:r>
              <a:rPr lang="en-US" sz="3200" dirty="0" smtClean="0">
                <a:solidFill>
                  <a:schemeClr val="accent1"/>
                </a:solidFill>
              </a:rPr>
              <a:t>Personal Evidence </a:t>
            </a:r>
            <a:r>
              <a:rPr lang="en-US" sz="3200" dirty="0" smtClean="0"/>
              <a:t>(2-3 sentences)</a:t>
            </a:r>
          </a:p>
          <a:p>
            <a:pPr lvl="1">
              <a:buFont typeface="Arial" panose="020B0604020202020204" pitchFamily="34" charset="0"/>
              <a:buChar char="•"/>
            </a:pPr>
            <a:r>
              <a:rPr lang="en-US" sz="3200" dirty="0" smtClean="0">
                <a:solidFill>
                  <a:schemeClr val="accent1"/>
                </a:solidFill>
              </a:rPr>
              <a:t>Conclusion </a:t>
            </a:r>
            <a:r>
              <a:rPr lang="en-US" sz="3200" dirty="0" smtClean="0"/>
              <a:t>(restate topic sentence in completely different words)</a:t>
            </a:r>
          </a:p>
          <a:p>
            <a:pPr marL="457200" lvl="1" indent="0">
              <a:buNone/>
            </a:pPr>
            <a:r>
              <a:rPr lang="en-US" dirty="0"/>
              <a:t>	</a:t>
            </a:r>
            <a:r>
              <a:rPr lang="en-US" dirty="0" smtClean="0"/>
              <a:t>Starters: All in all…, There is no doubt…, There is no question that…</a:t>
            </a:r>
            <a:endParaRPr lang="en-US" dirty="0"/>
          </a:p>
          <a:p>
            <a:pPr marL="457200" lvl="1" indent="0">
              <a:buNone/>
            </a:pPr>
            <a:endParaRPr lang="en-US" dirty="0" smtClean="0"/>
          </a:p>
        </p:txBody>
      </p:sp>
    </p:spTree>
    <p:extLst>
      <p:ext uri="{BB962C8B-B14F-4D97-AF65-F5344CB8AC3E}">
        <p14:creationId xmlns:p14="http://schemas.microsoft.com/office/powerpoint/2010/main" val="413011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1981200" y="0"/>
            <a:ext cx="8229600" cy="1143000"/>
          </a:xfrm>
        </p:spPr>
        <p:txBody>
          <a:bodyPr rtlCol="0">
            <a:normAutofit fontScale="90000"/>
          </a:bodyPr>
          <a:lstStyle/>
          <a:p>
            <a:pPr eaLnBrk="1" fontAlgn="auto" hangingPunct="1">
              <a:spcAft>
                <a:spcPts val="0"/>
              </a:spcAft>
              <a:defRPr/>
            </a:pPr>
            <a:r>
              <a:rPr lang="en-US" i="1" u="sng" dirty="0" smtClean="0">
                <a:solidFill>
                  <a:schemeClr val="accent5">
                    <a:lumMod val="75000"/>
                  </a:schemeClr>
                </a:solidFill>
              </a:rPr>
              <a:t>You’ll Need to Show “The Other Side…”</a:t>
            </a:r>
          </a:p>
        </p:txBody>
      </p:sp>
      <p:sp>
        <p:nvSpPr>
          <p:cNvPr id="87043" name="Rectangle 3"/>
          <p:cNvSpPr>
            <a:spLocks noGrp="1" noChangeArrowheads="1"/>
          </p:cNvSpPr>
          <p:nvPr>
            <p:ph type="body" idx="1"/>
          </p:nvPr>
        </p:nvSpPr>
        <p:spPr>
          <a:xfrm>
            <a:off x="1905000" y="1143001"/>
            <a:ext cx="8382000" cy="4525963"/>
          </a:xfrm>
        </p:spPr>
        <p:txBody>
          <a:bodyPr/>
          <a:lstStyle/>
          <a:p>
            <a:pPr eaLnBrk="1" hangingPunct="1"/>
            <a:r>
              <a:rPr lang="en-US" altLang="en-US" dirty="0" smtClean="0">
                <a:solidFill>
                  <a:srgbClr val="FFFF00"/>
                </a:solidFill>
              </a:rPr>
              <a:t>How many of you have been in a discussion with someone and you remember saying, “Yeah, that’s true, but…”  This is called a counter-argument.  It’s the “other side” of the argument.</a:t>
            </a:r>
          </a:p>
          <a:p>
            <a:pPr eaLnBrk="1" hangingPunct="1"/>
            <a:r>
              <a:rPr lang="en-US" altLang="en-US" dirty="0" smtClean="0"/>
              <a:t>You’ll need to tell your reader what the counter-argument is and prove why it shouldn’t matter.</a:t>
            </a:r>
          </a:p>
        </p:txBody>
      </p:sp>
      <p:pic>
        <p:nvPicPr>
          <p:cNvPr id="87044" name="Picture 5" descr="http://kevincolby.com/wp-content/uploads/2008/07/fast-food-b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096" y="4506914"/>
            <a:ext cx="138940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768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2802"/>
          </a:xfrm>
        </p:spPr>
        <p:txBody>
          <a:bodyPr/>
          <a:lstStyle/>
          <a:p>
            <a:r>
              <a:rPr lang="en-US" dirty="0" smtClean="0"/>
              <a:t>MODIFIERS AND PARALLEL STRUCTURE COMMON ASSESSMENT</a:t>
            </a:r>
            <a:endParaRPr lang="en-US" dirty="0"/>
          </a:p>
        </p:txBody>
      </p:sp>
      <p:sp>
        <p:nvSpPr>
          <p:cNvPr id="3" name="Content Placeholder 2"/>
          <p:cNvSpPr>
            <a:spLocks noGrp="1"/>
          </p:cNvSpPr>
          <p:nvPr>
            <p:ph idx="1"/>
          </p:nvPr>
        </p:nvSpPr>
        <p:spPr>
          <a:xfrm>
            <a:off x="609600" y="1600201"/>
            <a:ext cx="5232400" cy="4525963"/>
          </a:xfrm>
        </p:spPr>
        <p:txBody>
          <a:bodyPr/>
          <a:lstStyle/>
          <a:p>
            <a:r>
              <a:rPr lang="en-US" dirty="0" smtClean="0"/>
              <a:t>Take out a sheet of paper </a:t>
            </a:r>
          </a:p>
          <a:p>
            <a:r>
              <a:rPr lang="en-US" dirty="0" smtClean="0"/>
              <a:t>Head it correctly</a:t>
            </a:r>
          </a:p>
          <a:p>
            <a:r>
              <a:rPr lang="en-US" dirty="0" smtClean="0"/>
              <a:t>Number your paper 1-20</a:t>
            </a:r>
          </a:p>
          <a:p>
            <a:r>
              <a:rPr lang="en-US" dirty="0" smtClean="0"/>
              <a:t>When finished put your answers into </a:t>
            </a:r>
            <a:r>
              <a:rPr lang="en-US" dirty="0" err="1" smtClean="0"/>
              <a:t>IRespond</a:t>
            </a:r>
            <a:endParaRPr lang="en-US" dirty="0" smtClean="0"/>
          </a:p>
          <a:p>
            <a:r>
              <a:rPr lang="en-US" dirty="0" smtClean="0"/>
              <a:t>Put your score on your paper</a:t>
            </a:r>
          </a:p>
          <a:p>
            <a:r>
              <a:rPr lang="en-US" dirty="0" smtClean="0"/>
              <a:t>Turn your answer sheet and quiz </a:t>
            </a:r>
            <a:r>
              <a:rPr lang="en-US" smtClean="0"/>
              <a:t>sheet in. </a:t>
            </a:r>
            <a:endParaRPr lang="en-US" dirty="0" smtClean="0"/>
          </a:p>
          <a:p>
            <a:endParaRPr lang="en-US" dirty="0"/>
          </a:p>
        </p:txBody>
      </p:sp>
      <p:sp>
        <p:nvSpPr>
          <p:cNvPr id="7" name="TextBox 6"/>
          <p:cNvSpPr txBox="1"/>
          <p:nvPr/>
        </p:nvSpPr>
        <p:spPr>
          <a:xfrm>
            <a:off x="6268720" y="1465755"/>
            <a:ext cx="4876800" cy="5392245"/>
          </a:xfrm>
          <a:prstGeom prst="rect">
            <a:avLst/>
          </a:prstGeom>
          <a:noFill/>
        </p:spPr>
        <p:txBody>
          <a:bodyPr wrap="square" rtlCol="0">
            <a:spAutoFit/>
          </a:bodyPr>
          <a:lstStyle/>
          <a:p>
            <a:pPr marL="342900" lvl="0" indent="-342900" eaLnBrk="0" fontAlgn="base" hangingPunct="0">
              <a:spcBef>
                <a:spcPct val="20000"/>
              </a:spcBef>
              <a:spcAft>
                <a:spcPct val="0"/>
              </a:spcAft>
              <a:buFontTx/>
              <a:buChar char="•"/>
            </a:pPr>
            <a:r>
              <a:rPr lang="en-US" sz="2800" kern="0" dirty="0" smtClean="0">
                <a:solidFill>
                  <a:srgbClr val="FFFFFF"/>
                </a:solidFill>
              </a:rPr>
              <a:t>Work </a:t>
            </a:r>
            <a:r>
              <a:rPr lang="en-US" sz="2800" kern="0" dirty="0">
                <a:solidFill>
                  <a:srgbClr val="FFFFFF"/>
                </a:solidFill>
              </a:rPr>
              <a:t>on your </a:t>
            </a:r>
            <a:r>
              <a:rPr lang="en-US" sz="2800" kern="0" dirty="0" smtClean="0">
                <a:solidFill>
                  <a:srgbClr val="FFFFFF"/>
                </a:solidFill>
              </a:rPr>
              <a:t>-B</a:t>
            </a:r>
            <a:r>
              <a:rPr lang="en-US" sz="2400" kern="0" dirty="0" smtClean="0">
                <a:solidFill>
                  <a:srgbClr val="FFFFFF"/>
                </a:solidFill>
                <a:ea typeface="+mj-ea"/>
                <a:cs typeface="+mj-cs"/>
              </a:rPr>
              <a:t>ody </a:t>
            </a:r>
            <a:r>
              <a:rPr lang="en-US" sz="2400" kern="0" dirty="0">
                <a:solidFill>
                  <a:srgbClr val="FFFFFF"/>
                </a:solidFill>
                <a:ea typeface="+mj-ea"/>
                <a:cs typeface="+mj-cs"/>
              </a:rPr>
              <a:t>Paragraph </a:t>
            </a:r>
            <a:r>
              <a:rPr lang="en-US" sz="2400" kern="0" dirty="0" smtClean="0">
                <a:solidFill>
                  <a:srgbClr val="FFFFFF"/>
                </a:solidFill>
                <a:ea typeface="+mj-ea"/>
                <a:cs typeface="+mj-cs"/>
              </a:rPr>
              <a:t>Counterargument</a:t>
            </a:r>
            <a:endParaRPr lang="en-US" sz="2800" kern="0" dirty="0">
              <a:solidFill>
                <a:srgbClr val="FFFFFF"/>
              </a:solidFill>
            </a:endParaRPr>
          </a:p>
          <a:p>
            <a:pPr marL="342900" lvl="0" indent="-342900" eaLnBrk="0" fontAlgn="base" hangingPunct="0">
              <a:spcBef>
                <a:spcPct val="20000"/>
              </a:spcBef>
              <a:spcAft>
                <a:spcPct val="0"/>
              </a:spcAft>
              <a:buFontTx/>
              <a:buChar char="•"/>
            </a:pPr>
            <a:r>
              <a:rPr lang="en-US" sz="2800" kern="0" dirty="0">
                <a:solidFill>
                  <a:srgbClr val="FFFFFF"/>
                </a:solidFill>
              </a:rPr>
              <a:t>Use your notes for this paragraph (</a:t>
            </a:r>
            <a:r>
              <a:rPr lang="en-US" sz="2800" kern="0" dirty="0" err="1">
                <a:solidFill>
                  <a:srgbClr val="FFFFFF"/>
                </a:solidFill>
              </a:rPr>
              <a:t>pg</a:t>
            </a:r>
            <a:r>
              <a:rPr lang="en-US" sz="2800" kern="0" dirty="0">
                <a:solidFill>
                  <a:srgbClr val="FFFFFF"/>
                </a:solidFill>
              </a:rPr>
              <a:t> 8)</a:t>
            </a:r>
          </a:p>
          <a:p>
            <a:pPr marL="342900" lvl="0" indent="-342900" eaLnBrk="0" fontAlgn="base" hangingPunct="0">
              <a:spcBef>
                <a:spcPct val="20000"/>
              </a:spcBef>
              <a:spcAft>
                <a:spcPct val="0"/>
              </a:spcAft>
              <a:buFontTx/>
              <a:buChar char="•"/>
            </a:pPr>
            <a:r>
              <a:rPr lang="en-US" sz="2800" kern="0" dirty="0">
                <a:solidFill>
                  <a:srgbClr val="FFFFFF"/>
                </a:solidFill>
              </a:rPr>
              <a:t>Make sure you use the transitional words that are given.</a:t>
            </a:r>
          </a:p>
          <a:p>
            <a:pPr marL="342900" lvl="0" indent="-342900" eaLnBrk="0" fontAlgn="base" hangingPunct="0">
              <a:spcBef>
                <a:spcPct val="20000"/>
              </a:spcBef>
              <a:spcAft>
                <a:spcPct val="0"/>
              </a:spcAft>
              <a:buFontTx/>
              <a:buChar char="•"/>
            </a:pPr>
            <a:r>
              <a:rPr lang="en-US" sz="2800" kern="0" dirty="0">
                <a:solidFill>
                  <a:srgbClr val="FFFFFF"/>
                </a:solidFill>
              </a:rPr>
              <a:t>Look at the example at the bottom for a guide. </a:t>
            </a:r>
          </a:p>
          <a:p>
            <a:pPr marL="342900" lvl="0" indent="-342900" eaLnBrk="0" fontAlgn="base" hangingPunct="0">
              <a:spcBef>
                <a:spcPct val="20000"/>
              </a:spcBef>
              <a:spcAft>
                <a:spcPct val="0"/>
              </a:spcAft>
              <a:buFontTx/>
              <a:buChar char="•"/>
            </a:pPr>
            <a:r>
              <a:rPr lang="en-US" sz="2800" kern="0" dirty="0">
                <a:solidFill>
                  <a:srgbClr val="FFFFFF"/>
                </a:solidFill>
              </a:rPr>
              <a:t>This paragraph is about 3-4 sentences. </a:t>
            </a:r>
          </a:p>
          <a:p>
            <a:endParaRPr lang="en-US" dirty="0"/>
          </a:p>
        </p:txBody>
      </p:sp>
    </p:spTree>
    <p:extLst>
      <p:ext uri="{BB962C8B-B14F-4D97-AF65-F5344CB8AC3E}">
        <p14:creationId xmlns:p14="http://schemas.microsoft.com/office/powerpoint/2010/main" val="2762244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 Counterargument</a:t>
            </a:r>
            <a:endParaRPr lang="en-US" dirty="0"/>
          </a:p>
        </p:txBody>
      </p:sp>
      <p:sp>
        <p:nvSpPr>
          <p:cNvPr id="3" name="Content Placeholder 2"/>
          <p:cNvSpPr>
            <a:spLocks noGrp="1"/>
          </p:cNvSpPr>
          <p:nvPr>
            <p:ph idx="1"/>
          </p:nvPr>
        </p:nvSpPr>
        <p:spPr/>
        <p:txBody>
          <a:bodyPr/>
          <a:lstStyle/>
          <a:p>
            <a:r>
              <a:rPr lang="en-US" dirty="0" smtClean="0"/>
              <a:t>Use your notes for this paragraph (</a:t>
            </a:r>
            <a:r>
              <a:rPr lang="en-US" dirty="0" err="1" smtClean="0"/>
              <a:t>pg</a:t>
            </a:r>
            <a:r>
              <a:rPr lang="en-US" dirty="0" smtClean="0"/>
              <a:t> 8)</a:t>
            </a:r>
          </a:p>
          <a:p>
            <a:r>
              <a:rPr lang="en-US" dirty="0" smtClean="0"/>
              <a:t>Make sure you use the transitional words that are given.</a:t>
            </a:r>
          </a:p>
          <a:p>
            <a:r>
              <a:rPr lang="en-US" dirty="0" smtClean="0"/>
              <a:t>Look at the example at the bottom for a guide. </a:t>
            </a:r>
          </a:p>
          <a:p>
            <a:r>
              <a:rPr lang="en-US" dirty="0" smtClean="0"/>
              <a:t>This paragraph is about 3-4 sentences. </a:t>
            </a:r>
            <a:endParaRPr lang="en-US" dirty="0"/>
          </a:p>
        </p:txBody>
      </p:sp>
    </p:spTree>
    <p:extLst>
      <p:ext uri="{BB962C8B-B14F-4D97-AF65-F5344CB8AC3E}">
        <p14:creationId xmlns:p14="http://schemas.microsoft.com/office/powerpoint/2010/main" val="2669926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81200" y="0"/>
            <a:ext cx="8229600" cy="1143000"/>
          </a:xfrm>
        </p:spPr>
        <p:txBody>
          <a:bodyPr/>
          <a:lstStyle/>
          <a:p>
            <a:pPr eaLnBrk="1" hangingPunct="1"/>
            <a:r>
              <a:rPr lang="en-US" altLang="en-US" u="sng" smtClean="0"/>
              <a:t>The Other Side of the Story</a:t>
            </a:r>
          </a:p>
        </p:txBody>
      </p:sp>
      <p:sp>
        <p:nvSpPr>
          <p:cNvPr id="50179" name="Rectangle 3"/>
          <p:cNvSpPr>
            <a:spLocks noGrp="1" noChangeArrowheads="1"/>
          </p:cNvSpPr>
          <p:nvPr>
            <p:ph type="body" idx="1"/>
          </p:nvPr>
        </p:nvSpPr>
        <p:spPr>
          <a:xfrm>
            <a:off x="1752600" y="1219201"/>
            <a:ext cx="8458200" cy="4525963"/>
          </a:xfrm>
        </p:spPr>
        <p:txBody>
          <a:bodyPr/>
          <a:lstStyle/>
          <a:p>
            <a:pPr eaLnBrk="1" hangingPunct="1"/>
            <a:r>
              <a:rPr lang="en-US" altLang="en-US" sz="2800">
                <a:solidFill>
                  <a:srgbClr val="FF0000"/>
                </a:solidFill>
              </a:rPr>
              <a:t>This is where you should explain why your opposition believes what they believe.</a:t>
            </a:r>
          </a:p>
          <a:p>
            <a:pPr eaLnBrk="1" hangingPunct="1"/>
            <a:endParaRPr lang="en-US" altLang="en-US" sz="2800">
              <a:solidFill>
                <a:srgbClr val="FF0000"/>
              </a:solidFill>
            </a:endParaRPr>
          </a:p>
          <a:p>
            <a:pPr eaLnBrk="1" hangingPunct="1"/>
            <a:r>
              <a:rPr lang="en-US" altLang="en-US" sz="2800"/>
              <a:t>For example: </a:t>
            </a:r>
          </a:p>
          <a:p>
            <a:pPr eaLnBrk="1" hangingPunct="1"/>
            <a:endParaRPr lang="en-US" altLang="en-US" sz="2800"/>
          </a:p>
          <a:p>
            <a:pPr eaLnBrk="1" hangingPunct="1"/>
            <a:r>
              <a:rPr lang="en-US" altLang="en-US" sz="2800"/>
              <a:t>“A fast food company wouldn’t agree with the points in this essay.  They would have lots of reasons why fast food is good.  They may say…”it’s convenient” or “It’s fine if eaten in moderation.”  These arguments just don’t hold up when you take all the facts into consideration!</a:t>
            </a:r>
          </a:p>
          <a:p>
            <a:pPr eaLnBrk="1" hangingPunct="1">
              <a:buFontTx/>
              <a:buNone/>
            </a:pPr>
            <a:endParaRPr lang="en-US" altLang="en-US" smtClean="0"/>
          </a:p>
        </p:txBody>
      </p:sp>
      <p:pic>
        <p:nvPicPr>
          <p:cNvPr id="92164" name="Picture 5" descr="http://www.dietsinreview.com/diet_column/wp-content/uploads/2009/02/fast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1" y="1728788"/>
            <a:ext cx="207962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p:cNvSpPr txBox="1">
            <a:spLocks noChangeArrowheads="1"/>
          </p:cNvSpPr>
          <p:nvPr/>
        </p:nvSpPr>
        <p:spPr bwMode="auto">
          <a:xfrm>
            <a:off x="7162800" y="63246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600" i="1">
                <a:solidFill>
                  <a:schemeClr val="tx1"/>
                </a:solidFill>
                <a:cs typeface="Arial" panose="020B0604020202020204" pitchFamily="34" charset="0"/>
              </a:rPr>
              <a:t>Walsh Publishing Co. 2009</a:t>
            </a:r>
          </a:p>
        </p:txBody>
      </p:sp>
    </p:spTree>
    <p:extLst>
      <p:ext uri="{BB962C8B-B14F-4D97-AF65-F5344CB8AC3E}">
        <p14:creationId xmlns:p14="http://schemas.microsoft.com/office/powerpoint/2010/main" val="1073444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1981200" y="0"/>
            <a:ext cx="8229600" cy="1143000"/>
          </a:xfrm>
        </p:spPr>
        <p:txBody>
          <a:bodyPr rtlCol="0">
            <a:normAutofit/>
          </a:bodyPr>
          <a:lstStyle/>
          <a:p>
            <a:pPr eaLnBrk="1" fontAlgn="auto" hangingPunct="1">
              <a:spcAft>
                <a:spcPts val="0"/>
              </a:spcAft>
              <a:defRPr/>
            </a:pPr>
            <a:r>
              <a:rPr lang="en-US" i="1" u="sng" dirty="0" smtClean="0">
                <a:solidFill>
                  <a:schemeClr val="accent5">
                    <a:lumMod val="75000"/>
                  </a:schemeClr>
                </a:solidFill>
              </a:rPr>
              <a:t>Conclude or End Your Essay…</a:t>
            </a:r>
          </a:p>
        </p:txBody>
      </p:sp>
      <p:sp>
        <p:nvSpPr>
          <p:cNvPr id="2" name="Rectangle 3"/>
          <p:cNvSpPr>
            <a:spLocks noGrp="1" noChangeArrowheads="1"/>
          </p:cNvSpPr>
          <p:nvPr>
            <p:ph type="body" idx="1"/>
          </p:nvPr>
        </p:nvSpPr>
        <p:spPr>
          <a:xfrm>
            <a:off x="1905000" y="1219200"/>
            <a:ext cx="8534400" cy="4648200"/>
          </a:xfrm>
        </p:spPr>
        <p:txBody>
          <a:bodyPr/>
          <a:lstStyle/>
          <a:p>
            <a:pPr marL="338138" indent="-338138" eaLnBrk="1" hangingPunct="1">
              <a:buNone/>
            </a:pPr>
            <a:r>
              <a:rPr lang="en-US" altLang="en-US" sz="2800" b="1"/>
              <a:t>What makes an good conclusion?</a:t>
            </a:r>
          </a:p>
          <a:p>
            <a:pPr marL="338138" indent="-338138" eaLnBrk="1" hangingPunct="1">
              <a:buFont typeface="Symbol" panose="05050102010706020507" pitchFamily="18" charset="2"/>
              <a:buChar char="·"/>
            </a:pPr>
            <a:r>
              <a:rPr lang="en-US" altLang="en-US" sz="2800"/>
              <a:t>Last paragraph </a:t>
            </a:r>
            <a:r>
              <a:rPr lang="en-US" altLang="en-US" sz="2800">
                <a:solidFill>
                  <a:srgbClr val="FFFF00"/>
                </a:solidFill>
              </a:rPr>
              <a:t>summarizes your main point.</a:t>
            </a:r>
          </a:p>
          <a:p>
            <a:pPr marL="338138" indent="-338138" eaLnBrk="1" hangingPunct="1">
              <a:buFont typeface="Symbol" panose="05050102010706020507" pitchFamily="18" charset="2"/>
              <a:buChar char="·"/>
            </a:pPr>
            <a:r>
              <a:rPr lang="en-US" altLang="en-US" sz="2800"/>
              <a:t>End using one or more of the following strategies:</a:t>
            </a:r>
            <a:endParaRPr lang="en-US" altLang="en-US" sz="4000"/>
          </a:p>
          <a:p>
            <a:pPr lvl="3" eaLnBrk="1" hangingPunct="1"/>
            <a:r>
              <a:rPr lang="en-US" altLang="en-US" sz="2800"/>
              <a:t>Call the reader to action</a:t>
            </a:r>
          </a:p>
          <a:p>
            <a:pPr lvl="3" eaLnBrk="1" hangingPunct="1"/>
            <a:r>
              <a:rPr lang="en-US" altLang="en-US" sz="2800"/>
              <a:t>Anecdote or scenario</a:t>
            </a:r>
          </a:p>
          <a:p>
            <a:pPr lvl="3" eaLnBrk="1" hangingPunct="1"/>
            <a:r>
              <a:rPr lang="en-US" altLang="en-US" sz="2800"/>
              <a:t>Make a Prediction</a:t>
            </a:r>
          </a:p>
          <a:p>
            <a:pPr marL="338138" indent="-338138" eaLnBrk="1" hangingPunct="1">
              <a:buFont typeface="Symbol" panose="05050102010706020507" pitchFamily="18" charset="2"/>
              <a:buChar char="·"/>
            </a:pPr>
            <a:r>
              <a:rPr lang="en-US" altLang="en-US" sz="2800"/>
              <a:t>The last paragraph </a:t>
            </a:r>
            <a:r>
              <a:rPr lang="en-US" altLang="en-US" sz="2800">
                <a:solidFill>
                  <a:srgbClr val="FFFF00"/>
                </a:solidFill>
              </a:rPr>
              <a:t>wraps up the writing and gives the reader something to think about.</a:t>
            </a:r>
          </a:p>
        </p:txBody>
      </p:sp>
      <p:pic>
        <p:nvPicPr>
          <p:cNvPr id="97284" name="Picture 5" descr="http://images.teamsugar.com/files/users/1/15259/46_2007/fast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743201"/>
            <a:ext cx="12001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4"/>
          <p:cNvSpPr txBox="1">
            <a:spLocks noChangeArrowheads="1"/>
          </p:cNvSpPr>
          <p:nvPr/>
        </p:nvSpPr>
        <p:spPr bwMode="auto">
          <a:xfrm>
            <a:off x="7162800" y="63246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600" i="1">
                <a:solidFill>
                  <a:schemeClr val="tx1"/>
                </a:solidFill>
                <a:cs typeface="Arial" panose="020B0604020202020204" pitchFamily="34" charset="0"/>
              </a:rPr>
              <a:t>Walsh Publishing Co. 2009</a:t>
            </a:r>
          </a:p>
        </p:txBody>
      </p:sp>
    </p:spTree>
    <p:extLst>
      <p:ext uri="{BB962C8B-B14F-4D97-AF65-F5344CB8AC3E}">
        <p14:creationId xmlns:p14="http://schemas.microsoft.com/office/powerpoint/2010/main" val="2967215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1981200" y="0"/>
            <a:ext cx="8229600" cy="1143000"/>
          </a:xfrm>
        </p:spPr>
        <p:txBody>
          <a:bodyPr rtlCol="0">
            <a:normAutofit/>
          </a:bodyPr>
          <a:lstStyle/>
          <a:p>
            <a:pPr eaLnBrk="1" fontAlgn="auto" hangingPunct="1">
              <a:spcAft>
                <a:spcPts val="0"/>
              </a:spcAft>
              <a:defRPr/>
            </a:pPr>
            <a:r>
              <a:rPr lang="en-US" i="1" u="sng" dirty="0" smtClean="0">
                <a:solidFill>
                  <a:schemeClr val="accent5">
                    <a:lumMod val="75000"/>
                  </a:schemeClr>
                </a:solidFill>
              </a:rPr>
              <a:t>Conclude or End Your Essay…</a:t>
            </a:r>
          </a:p>
        </p:txBody>
      </p:sp>
      <p:sp>
        <p:nvSpPr>
          <p:cNvPr id="2" name="Rectangle 3"/>
          <p:cNvSpPr>
            <a:spLocks noGrp="1" noChangeArrowheads="1"/>
          </p:cNvSpPr>
          <p:nvPr>
            <p:ph type="body" idx="1"/>
          </p:nvPr>
        </p:nvSpPr>
        <p:spPr>
          <a:xfrm>
            <a:off x="1905000" y="1219200"/>
            <a:ext cx="8534400" cy="4648200"/>
          </a:xfrm>
        </p:spPr>
        <p:txBody>
          <a:bodyPr/>
          <a:lstStyle/>
          <a:p>
            <a:pPr marL="338138" indent="-338138" eaLnBrk="1" hangingPunct="1">
              <a:buNone/>
            </a:pPr>
            <a:r>
              <a:rPr lang="en-US" altLang="en-US" sz="2800" b="1"/>
              <a:t>What makes an good conclusion?</a:t>
            </a:r>
          </a:p>
          <a:p>
            <a:pPr marL="338138" indent="-338138" eaLnBrk="1" hangingPunct="1">
              <a:buFont typeface="Symbol" panose="05050102010706020507" pitchFamily="18" charset="2"/>
              <a:buChar char="·"/>
            </a:pPr>
            <a:r>
              <a:rPr lang="en-US" altLang="en-US" sz="2800"/>
              <a:t>Last paragraph </a:t>
            </a:r>
            <a:r>
              <a:rPr lang="en-US" altLang="en-US" sz="2800">
                <a:solidFill>
                  <a:srgbClr val="FFFF00"/>
                </a:solidFill>
              </a:rPr>
              <a:t>summarizes your main point.</a:t>
            </a:r>
          </a:p>
          <a:p>
            <a:pPr marL="338138" indent="-338138" eaLnBrk="1" hangingPunct="1">
              <a:buFont typeface="Symbol" panose="05050102010706020507" pitchFamily="18" charset="2"/>
              <a:buChar char="·"/>
            </a:pPr>
            <a:r>
              <a:rPr lang="en-US" altLang="en-US" sz="2800"/>
              <a:t>End using one or more of the following strategies:</a:t>
            </a:r>
            <a:endParaRPr lang="en-US" altLang="en-US" sz="4000"/>
          </a:p>
          <a:p>
            <a:pPr lvl="3" eaLnBrk="1" hangingPunct="1"/>
            <a:r>
              <a:rPr lang="en-US" altLang="en-US" sz="2800"/>
              <a:t>Call the reader to action</a:t>
            </a:r>
          </a:p>
          <a:p>
            <a:pPr lvl="3" eaLnBrk="1" hangingPunct="1"/>
            <a:r>
              <a:rPr lang="en-US" altLang="en-US" sz="2800"/>
              <a:t>Anecdote or scenario</a:t>
            </a:r>
          </a:p>
          <a:p>
            <a:pPr lvl="3" eaLnBrk="1" hangingPunct="1"/>
            <a:r>
              <a:rPr lang="en-US" altLang="en-US" sz="2800"/>
              <a:t>Make a Prediction</a:t>
            </a:r>
          </a:p>
          <a:p>
            <a:pPr marL="338138" indent="-338138" eaLnBrk="1" hangingPunct="1">
              <a:buFont typeface="Symbol" panose="05050102010706020507" pitchFamily="18" charset="2"/>
              <a:buChar char="·"/>
            </a:pPr>
            <a:r>
              <a:rPr lang="en-US" altLang="en-US" sz="2800"/>
              <a:t>The last paragraph </a:t>
            </a:r>
            <a:r>
              <a:rPr lang="en-US" altLang="en-US" sz="2800">
                <a:solidFill>
                  <a:srgbClr val="FFFF00"/>
                </a:solidFill>
              </a:rPr>
              <a:t>wraps up the writing and gives the reader something to think about.</a:t>
            </a:r>
          </a:p>
        </p:txBody>
      </p:sp>
      <p:pic>
        <p:nvPicPr>
          <p:cNvPr id="97284" name="Picture 5" descr="http://images.teamsugar.com/files/users/1/15259/46_2007/fast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743201"/>
            <a:ext cx="12001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4"/>
          <p:cNvSpPr txBox="1">
            <a:spLocks noChangeArrowheads="1"/>
          </p:cNvSpPr>
          <p:nvPr/>
        </p:nvSpPr>
        <p:spPr bwMode="auto">
          <a:xfrm>
            <a:off x="7162800" y="63246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600" i="1">
                <a:solidFill>
                  <a:schemeClr val="tx1"/>
                </a:solidFill>
                <a:cs typeface="Arial" panose="020B0604020202020204" pitchFamily="34" charset="0"/>
              </a:rPr>
              <a:t>Walsh Publishing Co. 2009</a:t>
            </a:r>
          </a:p>
        </p:txBody>
      </p:sp>
    </p:spTree>
    <p:extLst>
      <p:ext uri="{BB962C8B-B14F-4D97-AF65-F5344CB8AC3E}">
        <p14:creationId xmlns:p14="http://schemas.microsoft.com/office/powerpoint/2010/main" val="167366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Misplaced and Dangling Modifiers</a:t>
            </a:r>
          </a:p>
        </p:txBody>
      </p:sp>
      <p:pic>
        <p:nvPicPr>
          <p:cNvPr id="2051" name="Picture 5" descr="MCj013938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038601"/>
            <a:ext cx="24526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2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endParaRPr lang="en-US" altLang="en-US" smtClean="0"/>
          </a:p>
        </p:txBody>
      </p:sp>
      <p:sp>
        <p:nvSpPr>
          <p:cNvPr id="3075" name="Rectangle 3"/>
          <p:cNvSpPr>
            <a:spLocks noGrp="1" noChangeArrowheads="1"/>
          </p:cNvSpPr>
          <p:nvPr>
            <p:ph type="body" sz="half" idx="1"/>
          </p:nvPr>
        </p:nvSpPr>
        <p:spPr>
          <a:xfrm>
            <a:off x="1483057" y="1417638"/>
            <a:ext cx="5384800" cy="4525963"/>
          </a:xfrm>
        </p:spPr>
        <p:txBody>
          <a:bodyPr/>
          <a:lstStyle/>
          <a:p>
            <a:pPr algn="ctr" eaLnBrk="1" hangingPunct="1">
              <a:buFontTx/>
              <a:buNone/>
            </a:pPr>
            <a:endParaRPr lang="en-US" altLang="en-US" sz="3600" dirty="0"/>
          </a:p>
          <a:p>
            <a:pPr algn="ctr" eaLnBrk="1" hangingPunct="1">
              <a:buFontTx/>
              <a:buNone/>
            </a:pPr>
            <a:r>
              <a:rPr lang="en-US" altLang="en-US" sz="6600" b="1" dirty="0"/>
              <a:t>Q: What is a modifier?</a:t>
            </a:r>
          </a:p>
          <a:p>
            <a:pPr algn="ctr" eaLnBrk="1" hangingPunct="1">
              <a:buFontTx/>
              <a:buNone/>
            </a:pPr>
            <a:endParaRPr lang="en-US" altLang="en-US" sz="4400" dirty="0"/>
          </a:p>
          <a:p>
            <a:pPr algn="ctr" eaLnBrk="1" hangingPunct="1">
              <a:buFontTx/>
              <a:buNone/>
            </a:pPr>
            <a:endParaRPr lang="en-US" altLang="en-US" sz="4400" dirty="0"/>
          </a:p>
        </p:txBody>
      </p:sp>
      <p:pic>
        <p:nvPicPr>
          <p:cNvPr id="3076" name="Picture 4" descr="MCj0434411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78700" y="2947988"/>
            <a:ext cx="1625600" cy="1828800"/>
          </a:xfrm>
          <a:noFill/>
        </p:spPr>
      </p:pic>
    </p:spTree>
    <p:extLst>
      <p:ext uri="{BB962C8B-B14F-4D97-AF65-F5344CB8AC3E}">
        <p14:creationId xmlns:p14="http://schemas.microsoft.com/office/powerpoint/2010/main" val="95673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022144" y="568658"/>
            <a:ext cx="9960590" cy="5211763"/>
          </a:xfrm>
        </p:spPr>
        <p:txBody>
          <a:bodyPr>
            <a:normAutofit lnSpcReduction="10000"/>
          </a:bodyPr>
          <a:lstStyle/>
          <a:p>
            <a:pPr eaLnBrk="1" hangingPunct="1">
              <a:lnSpc>
                <a:spcPct val="90000"/>
              </a:lnSpc>
              <a:buFontTx/>
              <a:buNone/>
            </a:pPr>
            <a:r>
              <a:rPr lang="en-US" altLang="en-US" dirty="0" smtClean="0"/>
              <a:t>A: a word or phrase that qualifies (modifies) a word, phrase or clause</a:t>
            </a:r>
          </a:p>
          <a:p>
            <a:pPr eaLnBrk="1" hangingPunct="1">
              <a:lnSpc>
                <a:spcPct val="90000"/>
              </a:lnSpc>
              <a:buFontTx/>
              <a:buNone/>
            </a:pPr>
            <a:endParaRPr lang="en-US" altLang="en-US" dirty="0" smtClean="0"/>
          </a:p>
          <a:p>
            <a:pPr eaLnBrk="1" hangingPunct="1">
              <a:lnSpc>
                <a:spcPct val="90000"/>
              </a:lnSpc>
              <a:buFontTx/>
              <a:buNone/>
            </a:pPr>
            <a:r>
              <a:rPr lang="en-US" altLang="en-US" dirty="0"/>
              <a:t>Types:</a:t>
            </a:r>
          </a:p>
          <a:p>
            <a:pPr lvl="1" eaLnBrk="1" hangingPunct="1">
              <a:lnSpc>
                <a:spcPct val="90000"/>
              </a:lnSpc>
            </a:pPr>
            <a:r>
              <a:rPr lang="en-US" altLang="en-US" sz="3200" dirty="0" smtClean="0">
                <a:ea typeface="ＭＳ Ｐゴシック" panose="020B0600070205080204" pitchFamily="34" charset="-128"/>
              </a:rPr>
              <a:t>adjectives (modify nouns and pronouns) (for example: the RED house)</a:t>
            </a:r>
          </a:p>
          <a:p>
            <a:pPr lvl="1" eaLnBrk="1" hangingPunct="1">
              <a:lnSpc>
                <a:spcPct val="90000"/>
              </a:lnSpc>
            </a:pPr>
            <a:r>
              <a:rPr lang="en-US" altLang="en-US" sz="3200" dirty="0" smtClean="0">
                <a:ea typeface="ＭＳ Ｐゴシック" panose="020B0600070205080204" pitchFamily="34" charset="-128"/>
              </a:rPr>
              <a:t>adverbs (modify verbs) (for example: he ran QUICKLY)</a:t>
            </a:r>
          </a:p>
          <a:p>
            <a:pPr lvl="1" eaLnBrk="1" hangingPunct="1">
              <a:lnSpc>
                <a:spcPct val="90000"/>
              </a:lnSpc>
            </a:pPr>
            <a:r>
              <a:rPr lang="en-US" altLang="en-US" sz="3200" dirty="0" smtClean="0">
                <a:ea typeface="ＭＳ Ｐゴシック" panose="020B0600070205080204" pitchFamily="34" charset="-128"/>
              </a:rPr>
              <a:t>modifier phrases (modify an action or an actor) (LOOKING AT THE CLOCK, he noticed that he was late)</a:t>
            </a:r>
          </a:p>
          <a:p>
            <a:pPr algn="ctr" eaLnBrk="1" hangingPunct="1">
              <a:lnSpc>
                <a:spcPct val="90000"/>
              </a:lnSpc>
            </a:pPr>
            <a:endParaRPr lang="en-US" altLang="en-US" sz="2800" dirty="0"/>
          </a:p>
        </p:txBody>
      </p:sp>
    </p:spTree>
    <p:extLst>
      <p:ext uri="{BB962C8B-B14F-4D97-AF65-F5344CB8AC3E}">
        <p14:creationId xmlns:p14="http://schemas.microsoft.com/office/powerpoint/2010/main" val="342286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1238" y="1451719"/>
            <a:ext cx="5773420" cy="1472184"/>
          </a:xfrm>
        </p:spPr>
        <p:txBody>
          <a:bodyPr>
            <a:noAutofit/>
          </a:bodyPr>
          <a:lstStyle/>
          <a:p>
            <a:pPr eaLnBrk="1" hangingPunct="1"/>
            <a:r>
              <a:rPr lang="en-US" altLang="en-US" sz="5400" b="1" dirty="0" smtClean="0"/>
              <a:t>Q:  What is a misplaced modifier?</a:t>
            </a:r>
          </a:p>
        </p:txBody>
      </p:sp>
      <p:pic>
        <p:nvPicPr>
          <p:cNvPr id="5123" name="Picture 5" descr="MCj04344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816" y="3984010"/>
            <a:ext cx="1362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9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76259" y="4109045"/>
            <a:ext cx="5773420" cy="1472184"/>
          </a:xfrm>
        </p:spPr>
        <p:txBody>
          <a:bodyPr>
            <a:noAutofit/>
          </a:bodyPr>
          <a:lstStyle/>
          <a:p>
            <a:pPr eaLnBrk="1" hangingPunct="1"/>
            <a:r>
              <a:rPr lang="en-US" altLang="en-US" sz="4000" dirty="0"/>
              <a:t>A:  a misplaced modifier is a word or word group whose placement suggests that it modifies one word or phrase when it is intended to modify another.</a:t>
            </a:r>
          </a:p>
        </p:txBody>
      </p:sp>
    </p:spTree>
    <p:extLst>
      <p:ext uri="{BB962C8B-B14F-4D97-AF65-F5344CB8AC3E}">
        <p14:creationId xmlns:p14="http://schemas.microsoft.com/office/powerpoint/2010/main" val="42143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ea design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dea design slides.potx" id="{DF01E6A4-6AA1-422C-B26D-6A4BADE1B013}" vid="{6A88D988-B038-48EA-B513-AE1D8F325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Idea design slides</Template>
  <TotalTime>1683</TotalTime>
  <Words>2214</Words>
  <Application>Microsoft Office PowerPoint</Application>
  <PresentationFormat>Widescreen</PresentationFormat>
  <Paragraphs>267</Paragraphs>
  <Slides>48</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MS PGothic</vt:lpstr>
      <vt:lpstr>Abadi MT Condensed Extra Bold</vt:lpstr>
      <vt:lpstr>American Typewriter</vt:lpstr>
      <vt:lpstr>Arial</vt:lpstr>
      <vt:lpstr>Calibri</vt:lpstr>
      <vt:lpstr>Century Gothic</vt:lpstr>
      <vt:lpstr>Freestyle Script</vt:lpstr>
      <vt:lpstr>Symbol</vt:lpstr>
      <vt:lpstr>Times</vt:lpstr>
      <vt:lpstr>Verdana</vt:lpstr>
      <vt:lpstr>Wingdings</vt:lpstr>
      <vt:lpstr>Wingdings 2</vt:lpstr>
      <vt:lpstr>Idea design template</vt:lpstr>
      <vt:lpstr>Office Theme</vt:lpstr>
      <vt:lpstr>Default Design</vt:lpstr>
      <vt:lpstr>PowerPoint Presentation</vt:lpstr>
      <vt:lpstr>Argumentative Cont.</vt:lpstr>
      <vt:lpstr>Review Parallel Structure</vt:lpstr>
      <vt:lpstr>STANDARDS</vt:lpstr>
      <vt:lpstr>Misplaced and Dangling Modifiers</vt:lpstr>
      <vt:lpstr>PowerPoint Presentation</vt:lpstr>
      <vt:lpstr>PowerPoint Presentation</vt:lpstr>
      <vt:lpstr>Q:  What is a misplaced modifier?</vt:lpstr>
      <vt:lpstr>A:  a misplaced modifier is a word or word group whose placement suggests that it modifies one word or phrase when it is intended to modify another.</vt:lpstr>
      <vt:lpstr>Misplaced Modifiers</vt:lpstr>
      <vt:lpstr>Q:  How do I fix it?</vt:lpstr>
      <vt:lpstr>A:  Revise the sentence, taking care to put modifying words, phrases, and clauses in a position that clearly identifies the headword and that does not awkwardly interrupt a sentence.  HINT:  Usually, you can just expand the main clause.</vt:lpstr>
      <vt:lpstr>Examples:</vt:lpstr>
      <vt:lpstr>Examples:</vt:lpstr>
      <vt:lpstr>Examples:</vt:lpstr>
      <vt:lpstr>PowerPoint Presentation</vt:lpstr>
      <vt:lpstr>PowerPoint Presentation</vt:lpstr>
      <vt:lpstr>Dangling Modifiers</vt:lpstr>
      <vt:lpstr>Q:  How do I fix it?</vt:lpstr>
      <vt:lpstr>A:  Add a word or word group that the dangling modifier can logically modify.  </vt:lpstr>
      <vt:lpstr>Examples:</vt:lpstr>
      <vt:lpstr>Example:</vt:lpstr>
      <vt:lpstr>PowerPoint Presentation</vt:lpstr>
      <vt:lpstr>PowerPoint Presentation</vt:lpstr>
      <vt:lpstr>PowerPoint Presentation</vt:lpstr>
      <vt:lpstr>PowerPoint Presentation</vt:lpstr>
      <vt:lpstr>Standard, Essential Question, Differentiation and Student Engagement</vt:lpstr>
      <vt:lpstr>Identify the hook</vt:lpstr>
      <vt:lpstr>The Great Introduction…</vt:lpstr>
      <vt:lpstr>Lead / Hook Grab the Reader’s Attention</vt:lpstr>
      <vt:lpstr>Next: Creating a Thesis Statement</vt:lpstr>
      <vt:lpstr>A thesis statement should</vt:lpstr>
      <vt:lpstr>Thesis and Forecast</vt:lpstr>
      <vt:lpstr>Writing the Thesis Statement</vt:lpstr>
      <vt:lpstr>Our Introductory Paragraph:</vt:lpstr>
      <vt:lpstr>PowerPoint Presentation</vt:lpstr>
      <vt:lpstr>Five sentences are listed below. Label whether the sentence is a misplaced modifier (M), a dangling modifier (D) or correct (C). </vt:lpstr>
      <vt:lpstr>Peer check</vt:lpstr>
      <vt:lpstr>MODIFIERS</vt:lpstr>
      <vt:lpstr>MODIFIERS</vt:lpstr>
      <vt:lpstr>Two Supporting Paragraphs:</vt:lpstr>
      <vt:lpstr>2 Body Paragraphs</vt:lpstr>
      <vt:lpstr>You’ll Need to Show “The Other Side…”</vt:lpstr>
      <vt:lpstr>MODIFIERS AND PARALLEL STRUCTURE COMMON ASSESSMENT</vt:lpstr>
      <vt:lpstr>Body Paragraph Counterargument</vt:lpstr>
      <vt:lpstr>The Other Side of the Story</vt:lpstr>
      <vt:lpstr>Conclude or End Your Essay…</vt:lpstr>
      <vt:lpstr>Conclude or End Your Essay…</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Argumentative Cont.</dc:title>
  <dc:creator>Tammy Holdip</dc:creator>
  <cp:lastModifiedBy>Tammy Holdip</cp:lastModifiedBy>
  <cp:revision>30</cp:revision>
  <cp:lastPrinted>2019-02-07T17:59:38Z</cp:lastPrinted>
  <dcterms:created xsi:type="dcterms:W3CDTF">2019-02-03T13:43:25Z</dcterms:created>
  <dcterms:modified xsi:type="dcterms:W3CDTF">2019-02-08T16:44:42Z</dcterms:modified>
</cp:coreProperties>
</file>