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35"/>
  </p:notesMasterIdLst>
  <p:sldIdLst>
    <p:sldId id="257" r:id="rId5"/>
    <p:sldId id="258" r:id="rId6"/>
    <p:sldId id="260" r:id="rId7"/>
    <p:sldId id="275" r:id="rId8"/>
    <p:sldId id="274" r:id="rId9"/>
    <p:sldId id="276" r:id="rId10"/>
    <p:sldId id="277" r:id="rId11"/>
    <p:sldId id="278" r:id="rId12"/>
    <p:sldId id="279" r:id="rId13"/>
    <p:sldId id="280" r:id="rId14"/>
    <p:sldId id="281" r:id="rId15"/>
    <p:sldId id="282" r:id="rId16"/>
    <p:sldId id="261" r:id="rId17"/>
    <p:sldId id="262" r:id="rId18"/>
    <p:sldId id="263" r:id="rId19"/>
    <p:sldId id="289" r:id="rId20"/>
    <p:sldId id="288" r:id="rId21"/>
    <p:sldId id="270" r:id="rId22"/>
    <p:sldId id="264" r:id="rId23"/>
    <p:sldId id="265" r:id="rId24"/>
    <p:sldId id="266" r:id="rId25"/>
    <p:sldId id="267" r:id="rId26"/>
    <p:sldId id="295" r:id="rId27"/>
    <p:sldId id="271" r:id="rId28"/>
    <p:sldId id="273" r:id="rId29"/>
    <p:sldId id="294" r:id="rId30"/>
    <p:sldId id="292" r:id="rId31"/>
    <p:sldId id="293" r:id="rId32"/>
    <p:sldId id="291" r:id="rId33"/>
    <p:sldId id="290" r:id="rId3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9" d="100"/>
          <a:sy n="49" d="100"/>
        </p:scale>
        <p:origin x="52"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CB0B7E-4F97-4481-A64E-8AC75A29BFE4}"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6A480536-49D0-43D3-9107-CF642A4AD8D0}">
      <dgm:prSet phldrT="[Text]"/>
      <dgm:spPr/>
      <dgm:t>
        <a:bodyPr/>
        <a:lstStyle/>
        <a:p>
          <a:r>
            <a:rPr lang="en-US" dirty="0" smtClean="0"/>
            <a:t>My one word</a:t>
          </a:r>
          <a:endParaRPr lang="en-US" dirty="0"/>
        </a:p>
      </dgm:t>
    </dgm:pt>
    <dgm:pt modelId="{67CDE58D-D840-4C3F-82F9-142D6ED7CEF0}" type="parTrans" cxnId="{2B964A7C-5666-4C1C-8F5D-4DAB614110D5}">
      <dgm:prSet/>
      <dgm:spPr/>
      <dgm:t>
        <a:bodyPr/>
        <a:lstStyle/>
        <a:p>
          <a:endParaRPr lang="en-US"/>
        </a:p>
      </dgm:t>
    </dgm:pt>
    <dgm:pt modelId="{E0259E2A-D207-48B4-9FBF-877A912DC6BA}" type="sibTrans" cxnId="{2B964A7C-5666-4C1C-8F5D-4DAB614110D5}">
      <dgm:prSet/>
      <dgm:spPr/>
      <dgm:t>
        <a:bodyPr/>
        <a:lstStyle/>
        <a:p>
          <a:endParaRPr lang="en-US"/>
        </a:p>
      </dgm:t>
    </dgm:pt>
    <dgm:pt modelId="{492C5F28-7B2C-4629-A7B4-37816B614838}">
      <dgm:prSet phldrT="[Text]"/>
      <dgm:spPr/>
      <dgm:t>
        <a:bodyPr/>
        <a:lstStyle/>
        <a:p>
          <a:endParaRPr lang="en-US" dirty="0"/>
        </a:p>
      </dgm:t>
    </dgm:pt>
    <dgm:pt modelId="{406A5FA0-658D-4258-9B01-A7A1697D3A25}" type="parTrans" cxnId="{36A79159-8E2C-4F19-A3CF-146ACD5A0F8C}">
      <dgm:prSet/>
      <dgm:spPr/>
      <dgm:t>
        <a:bodyPr/>
        <a:lstStyle/>
        <a:p>
          <a:endParaRPr lang="en-US"/>
        </a:p>
      </dgm:t>
    </dgm:pt>
    <dgm:pt modelId="{4E340526-0988-4DFC-A40C-3C483972D97D}" type="sibTrans" cxnId="{36A79159-8E2C-4F19-A3CF-146ACD5A0F8C}">
      <dgm:prSet/>
      <dgm:spPr/>
      <dgm:t>
        <a:bodyPr/>
        <a:lstStyle/>
        <a:p>
          <a:endParaRPr lang="en-US"/>
        </a:p>
      </dgm:t>
    </dgm:pt>
    <dgm:pt modelId="{11DBE299-4C8A-458B-8365-D82C7D440CA5}">
      <dgm:prSet phldrT="[Text]"/>
      <dgm:spPr/>
      <dgm:t>
        <a:bodyPr/>
        <a:lstStyle/>
        <a:p>
          <a:endParaRPr lang="en-US" dirty="0"/>
        </a:p>
      </dgm:t>
    </dgm:pt>
    <dgm:pt modelId="{0C135626-6E52-48F3-913D-714B56509E4C}" type="parTrans" cxnId="{6C8C2747-7AC6-4E60-BC47-C453D6728D1B}">
      <dgm:prSet/>
      <dgm:spPr/>
      <dgm:t>
        <a:bodyPr/>
        <a:lstStyle/>
        <a:p>
          <a:endParaRPr lang="en-US"/>
        </a:p>
      </dgm:t>
    </dgm:pt>
    <dgm:pt modelId="{5219C01E-451B-4ADC-94ED-521149AC8B02}" type="sibTrans" cxnId="{6C8C2747-7AC6-4E60-BC47-C453D6728D1B}">
      <dgm:prSet/>
      <dgm:spPr/>
      <dgm:t>
        <a:bodyPr/>
        <a:lstStyle/>
        <a:p>
          <a:endParaRPr lang="en-US"/>
        </a:p>
      </dgm:t>
    </dgm:pt>
    <dgm:pt modelId="{E1C9D369-DDF8-4FEE-A509-3CFE90F4FA01}">
      <dgm:prSet phldrT="[Text]"/>
      <dgm:spPr/>
      <dgm:t>
        <a:bodyPr/>
        <a:lstStyle/>
        <a:p>
          <a:endParaRPr lang="en-US" dirty="0"/>
        </a:p>
      </dgm:t>
    </dgm:pt>
    <dgm:pt modelId="{82DB9A48-4FCD-4EC8-837F-B6C44D16FF3E}" type="parTrans" cxnId="{0E557473-0846-40DB-B3F2-5FF00060D8A3}">
      <dgm:prSet/>
      <dgm:spPr/>
      <dgm:t>
        <a:bodyPr/>
        <a:lstStyle/>
        <a:p>
          <a:endParaRPr lang="en-US"/>
        </a:p>
      </dgm:t>
    </dgm:pt>
    <dgm:pt modelId="{8749A0E5-5617-45AE-963B-E0945A67D4D4}" type="sibTrans" cxnId="{0E557473-0846-40DB-B3F2-5FF00060D8A3}">
      <dgm:prSet/>
      <dgm:spPr/>
      <dgm:t>
        <a:bodyPr/>
        <a:lstStyle/>
        <a:p>
          <a:endParaRPr lang="en-US"/>
        </a:p>
      </dgm:t>
    </dgm:pt>
    <dgm:pt modelId="{E18F4E55-A4CC-46D4-99CC-0623B207B562}" type="pres">
      <dgm:prSet presAssocID="{9ACB0B7E-4F97-4481-A64E-8AC75A29BFE4}" presName="diagram" presStyleCnt="0">
        <dgm:presLayoutVars>
          <dgm:chMax val="1"/>
          <dgm:dir/>
          <dgm:animLvl val="ctr"/>
          <dgm:resizeHandles val="exact"/>
        </dgm:presLayoutVars>
      </dgm:prSet>
      <dgm:spPr/>
      <dgm:t>
        <a:bodyPr/>
        <a:lstStyle/>
        <a:p>
          <a:endParaRPr lang="en-US"/>
        </a:p>
      </dgm:t>
    </dgm:pt>
    <dgm:pt modelId="{910C23C4-8574-41D2-BF65-54E7D4E11044}" type="pres">
      <dgm:prSet presAssocID="{9ACB0B7E-4F97-4481-A64E-8AC75A29BFE4}" presName="matrix" presStyleCnt="0"/>
      <dgm:spPr/>
    </dgm:pt>
    <dgm:pt modelId="{283254B7-5E1C-43DA-A504-ADA67BCEF36B}" type="pres">
      <dgm:prSet presAssocID="{9ACB0B7E-4F97-4481-A64E-8AC75A29BFE4}" presName="tile1" presStyleLbl="node1" presStyleIdx="0" presStyleCnt="4"/>
      <dgm:spPr/>
      <dgm:t>
        <a:bodyPr/>
        <a:lstStyle/>
        <a:p>
          <a:endParaRPr lang="en-US"/>
        </a:p>
      </dgm:t>
    </dgm:pt>
    <dgm:pt modelId="{339D432E-249C-48D0-BD3A-C02FCC488D31}" type="pres">
      <dgm:prSet presAssocID="{9ACB0B7E-4F97-4481-A64E-8AC75A29BFE4}" presName="tile1text" presStyleLbl="node1" presStyleIdx="0" presStyleCnt="4">
        <dgm:presLayoutVars>
          <dgm:chMax val="0"/>
          <dgm:chPref val="0"/>
          <dgm:bulletEnabled val="1"/>
        </dgm:presLayoutVars>
      </dgm:prSet>
      <dgm:spPr/>
      <dgm:t>
        <a:bodyPr/>
        <a:lstStyle/>
        <a:p>
          <a:endParaRPr lang="en-US"/>
        </a:p>
      </dgm:t>
    </dgm:pt>
    <dgm:pt modelId="{FDFCDCFC-2BC4-4C16-8FC8-08DFB41C7893}" type="pres">
      <dgm:prSet presAssocID="{9ACB0B7E-4F97-4481-A64E-8AC75A29BFE4}" presName="tile2" presStyleLbl="node1" presStyleIdx="1" presStyleCnt="4"/>
      <dgm:spPr/>
      <dgm:t>
        <a:bodyPr/>
        <a:lstStyle/>
        <a:p>
          <a:endParaRPr lang="en-US"/>
        </a:p>
      </dgm:t>
    </dgm:pt>
    <dgm:pt modelId="{3AF4E337-8DA5-499F-A2DE-95109DCD1EB2}" type="pres">
      <dgm:prSet presAssocID="{9ACB0B7E-4F97-4481-A64E-8AC75A29BFE4}" presName="tile2text" presStyleLbl="node1" presStyleIdx="1" presStyleCnt="4">
        <dgm:presLayoutVars>
          <dgm:chMax val="0"/>
          <dgm:chPref val="0"/>
          <dgm:bulletEnabled val="1"/>
        </dgm:presLayoutVars>
      </dgm:prSet>
      <dgm:spPr/>
      <dgm:t>
        <a:bodyPr/>
        <a:lstStyle/>
        <a:p>
          <a:endParaRPr lang="en-US"/>
        </a:p>
      </dgm:t>
    </dgm:pt>
    <dgm:pt modelId="{1BDDB4AD-488D-428A-B59D-C00C63B15755}" type="pres">
      <dgm:prSet presAssocID="{9ACB0B7E-4F97-4481-A64E-8AC75A29BFE4}" presName="tile3" presStyleLbl="node1" presStyleIdx="2" presStyleCnt="4"/>
      <dgm:spPr/>
      <dgm:t>
        <a:bodyPr/>
        <a:lstStyle/>
        <a:p>
          <a:endParaRPr lang="en-US"/>
        </a:p>
      </dgm:t>
    </dgm:pt>
    <dgm:pt modelId="{2702D286-FC0D-40B5-9055-61E67CE26D69}" type="pres">
      <dgm:prSet presAssocID="{9ACB0B7E-4F97-4481-A64E-8AC75A29BFE4}" presName="tile3text" presStyleLbl="node1" presStyleIdx="2" presStyleCnt="4">
        <dgm:presLayoutVars>
          <dgm:chMax val="0"/>
          <dgm:chPref val="0"/>
          <dgm:bulletEnabled val="1"/>
        </dgm:presLayoutVars>
      </dgm:prSet>
      <dgm:spPr/>
      <dgm:t>
        <a:bodyPr/>
        <a:lstStyle/>
        <a:p>
          <a:endParaRPr lang="en-US"/>
        </a:p>
      </dgm:t>
    </dgm:pt>
    <dgm:pt modelId="{7297DA82-8A9B-4466-9CF9-319205DA1E86}" type="pres">
      <dgm:prSet presAssocID="{9ACB0B7E-4F97-4481-A64E-8AC75A29BFE4}" presName="tile4" presStyleLbl="node1" presStyleIdx="3" presStyleCnt="4"/>
      <dgm:spPr/>
      <dgm:t>
        <a:bodyPr/>
        <a:lstStyle/>
        <a:p>
          <a:endParaRPr lang="en-US"/>
        </a:p>
      </dgm:t>
    </dgm:pt>
    <dgm:pt modelId="{8658E2B9-90DD-49C0-84BC-68A1D221D335}" type="pres">
      <dgm:prSet presAssocID="{9ACB0B7E-4F97-4481-A64E-8AC75A29BFE4}" presName="tile4text" presStyleLbl="node1" presStyleIdx="3" presStyleCnt="4">
        <dgm:presLayoutVars>
          <dgm:chMax val="0"/>
          <dgm:chPref val="0"/>
          <dgm:bulletEnabled val="1"/>
        </dgm:presLayoutVars>
      </dgm:prSet>
      <dgm:spPr/>
      <dgm:t>
        <a:bodyPr/>
        <a:lstStyle/>
        <a:p>
          <a:endParaRPr lang="en-US"/>
        </a:p>
      </dgm:t>
    </dgm:pt>
    <dgm:pt modelId="{B7A71A5A-1669-4F4D-90F4-EBDE2A629368}" type="pres">
      <dgm:prSet presAssocID="{9ACB0B7E-4F97-4481-A64E-8AC75A29BFE4}" presName="centerTile" presStyleLbl="fgShp" presStyleIdx="0" presStyleCnt="1">
        <dgm:presLayoutVars>
          <dgm:chMax val="0"/>
          <dgm:chPref val="0"/>
        </dgm:presLayoutVars>
      </dgm:prSet>
      <dgm:spPr/>
      <dgm:t>
        <a:bodyPr/>
        <a:lstStyle/>
        <a:p>
          <a:endParaRPr lang="en-US"/>
        </a:p>
      </dgm:t>
    </dgm:pt>
  </dgm:ptLst>
  <dgm:cxnLst>
    <dgm:cxn modelId="{72A10A21-3082-4C05-9E4D-0C209B76FA0D}" type="presOf" srcId="{E1C9D369-DDF8-4FEE-A509-3CFE90F4FA01}" destId="{2702D286-FC0D-40B5-9055-61E67CE26D69}" srcOrd="1" destOrd="0" presId="urn:microsoft.com/office/officeart/2005/8/layout/matrix1"/>
    <dgm:cxn modelId="{7A3FC3DC-FB55-4489-9A59-3EB0F37DC7D6}" type="presOf" srcId="{492C5F28-7B2C-4629-A7B4-37816B614838}" destId="{339D432E-249C-48D0-BD3A-C02FCC488D31}" srcOrd="1" destOrd="0" presId="urn:microsoft.com/office/officeart/2005/8/layout/matrix1"/>
    <dgm:cxn modelId="{1B035352-E7A7-4FED-BD72-F106A00EDAB3}" type="presOf" srcId="{11DBE299-4C8A-458B-8365-D82C7D440CA5}" destId="{3AF4E337-8DA5-499F-A2DE-95109DCD1EB2}" srcOrd="1" destOrd="0" presId="urn:microsoft.com/office/officeart/2005/8/layout/matrix1"/>
    <dgm:cxn modelId="{2B964A7C-5666-4C1C-8F5D-4DAB614110D5}" srcId="{9ACB0B7E-4F97-4481-A64E-8AC75A29BFE4}" destId="{6A480536-49D0-43D3-9107-CF642A4AD8D0}" srcOrd="0" destOrd="0" parTransId="{67CDE58D-D840-4C3F-82F9-142D6ED7CEF0}" sibTransId="{E0259E2A-D207-48B4-9FBF-877A912DC6BA}"/>
    <dgm:cxn modelId="{294F5471-AECF-413E-9EE2-54F3E11ACFEC}" type="presOf" srcId="{492C5F28-7B2C-4629-A7B4-37816B614838}" destId="{283254B7-5E1C-43DA-A504-ADA67BCEF36B}" srcOrd="0" destOrd="0" presId="urn:microsoft.com/office/officeart/2005/8/layout/matrix1"/>
    <dgm:cxn modelId="{FE82C19C-1C8A-4756-844B-68E7BD07E50D}" type="presOf" srcId="{9ACB0B7E-4F97-4481-A64E-8AC75A29BFE4}" destId="{E18F4E55-A4CC-46D4-99CC-0623B207B562}" srcOrd="0" destOrd="0" presId="urn:microsoft.com/office/officeart/2005/8/layout/matrix1"/>
    <dgm:cxn modelId="{AF376D58-5069-4A78-B8D8-93E9CC01102D}" type="presOf" srcId="{11DBE299-4C8A-458B-8365-D82C7D440CA5}" destId="{FDFCDCFC-2BC4-4C16-8FC8-08DFB41C7893}" srcOrd="0" destOrd="0" presId="urn:microsoft.com/office/officeart/2005/8/layout/matrix1"/>
    <dgm:cxn modelId="{0E557473-0846-40DB-B3F2-5FF00060D8A3}" srcId="{6A480536-49D0-43D3-9107-CF642A4AD8D0}" destId="{E1C9D369-DDF8-4FEE-A509-3CFE90F4FA01}" srcOrd="2" destOrd="0" parTransId="{82DB9A48-4FCD-4EC8-837F-B6C44D16FF3E}" sibTransId="{8749A0E5-5617-45AE-963B-E0945A67D4D4}"/>
    <dgm:cxn modelId="{6C8C2747-7AC6-4E60-BC47-C453D6728D1B}" srcId="{6A480536-49D0-43D3-9107-CF642A4AD8D0}" destId="{11DBE299-4C8A-458B-8365-D82C7D440CA5}" srcOrd="1" destOrd="0" parTransId="{0C135626-6E52-48F3-913D-714B56509E4C}" sibTransId="{5219C01E-451B-4ADC-94ED-521149AC8B02}"/>
    <dgm:cxn modelId="{36A79159-8E2C-4F19-A3CF-146ACD5A0F8C}" srcId="{6A480536-49D0-43D3-9107-CF642A4AD8D0}" destId="{492C5F28-7B2C-4629-A7B4-37816B614838}" srcOrd="0" destOrd="0" parTransId="{406A5FA0-658D-4258-9B01-A7A1697D3A25}" sibTransId="{4E340526-0988-4DFC-A40C-3C483972D97D}"/>
    <dgm:cxn modelId="{4D4ADFF5-D815-4064-AD97-DE19EFBBB9DE}" type="presOf" srcId="{E1C9D369-DDF8-4FEE-A509-3CFE90F4FA01}" destId="{1BDDB4AD-488D-428A-B59D-C00C63B15755}" srcOrd="0" destOrd="0" presId="urn:microsoft.com/office/officeart/2005/8/layout/matrix1"/>
    <dgm:cxn modelId="{583FC51B-6E67-483A-AE54-224A8E5F4716}" type="presOf" srcId="{6A480536-49D0-43D3-9107-CF642A4AD8D0}" destId="{B7A71A5A-1669-4F4D-90F4-EBDE2A629368}" srcOrd="0" destOrd="0" presId="urn:microsoft.com/office/officeart/2005/8/layout/matrix1"/>
    <dgm:cxn modelId="{1F221761-F0C4-4E72-8C65-03B82EC391AC}" type="presParOf" srcId="{E18F4E55-A4CC-46D4-99CC-0623B207B562}" destId="{910C23C4-8574-41D2-BF65-54E7D4E11044}" srcOrd="0" destOrd="0" presId="urn:microsoft.com/office/officeart/2005/8/layout/matrix1"/>
    <dgm:cxn modelId="{9F22B8C0-9CEF-4341-A8AD-E15DFBCBACB9}" type="presParOf" srcId="{910C23C4-8574-41D2-BF65-54E7D4E11044}" destId="{283254B7-5E1C-43DA-A504-ADA67BCEF36B}" srcOrd="0" destOrd="0" presId="urn:microsoft.com/office/officeart/2005/8/layout/matrix1"/>
    <dgm:cxn modelId="{AC30C65D-A4BC-4738-910D-7A0BC818372C}" type="presParOf" srcId="{910C23C4-8574-41D2-BF65-54E7D4E11044}" destId="{339D432E-249C-48D0-BD3A-C02FCC488D31}" srcOrd="1" destOrd="0" presId="urn:microsoft.com/office/officeart/2005/8/layout/matrix1"/>
    <dgm:cxn modelId="{BAD50E81-99C4-481E-81A3-871E0F6E0BD9}" type="presParOf" srcId="{910C23C4-8574-41D2-BF65-54E7D4E11044}" destId="{FDFCDCFC-2BC4-4C16-8FC8-08DFB41C7893}" srcOrd="2" destOrd="0" presId="urn:microsoft.com/office/officeart/2005/8/layout/matrix1"/>
    <dgm:cxn modelId="{8F6E21F4-21E2-4E6E-9A02-AE4AB4012E95}" type="presParOf" srcId="{910C23C4-8574-41D2-BF65-54E7D4E11044}" destId="{3AF4E337-8DA5-499F-A2DE-95109DCD1EB2}" srcOrd="3" destOrd="0" presId="urn:microsoft.com/office/officeart/2005/8/layout/matrix1"/>
    <dgm:cxn modelId="{B5BE2350-8CB6-444A-9C83-C0D6A59CF46F}" type="presParOf" srcId="{910C23C4-8574-41D2-BF65-54E7D4E11044}" destId="{1BDDB4AD-488D-428A-B59D-C00C63B15755}" srcOrd="4" destOrd="0" presId="urn:microsoft.com/office/officeart/2005/8/layout/matrix1"/>
    <dgm:cxn modelId="{BE70AE98-77FB-44DF-AECA-D1981C7CD4B6}" type="presParOf" srcId="{910C23C4-8574-41D2-BF65-54E7D4E11044}" destId="{2702D286-FC0D-40B5-9055-61E67CE26D69}" srcOrd="5" destOrd="0" presId="urn:microsoft.com/office/officeart/2005/8/layout/matrix1"/>
    <dgm:cxn modelId="{A5ABF030-C454-4F95-8053-1EDAB738CC62}" type="presParOf" srcId="{910C23C4-8574-41D2-BF65-54E7D4E11044}" destId="{7297DA82-8A9B-4466-9CF9-319205DA1E86}" srcOrd="6" destOrd="0" presId="urn:microsoft.com/office/officeart/2005/8/layout/matrix1"/>
    <dgm:cxn modelId="{42CBB72E-F6F8-4F55-BEEC-CFBAFC230832}" type="presParOf" srcId="{910C23C4-8574-41D2-BF65-54E7D4E11044}" destId="{8658E2B9-90DD-49C0-84BC-68A1D221D335}" srcOrd="7" destOrd="0" presId="urn:microsoft.com/office/officeart/2005/8/layout/matrix1"/>
    <dgm:cxn modelId="{6189573C-635E-41D0-BB41-224DB6FEDCB8}" type="presParOf" srcId="{E18F4E55-A4CC-46D4-99CC-0623B207B562}" destId="{B7A71A5A-1669-4F4D-90F4-EBDE2A629368}"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3254B7-5E1C-43DA-A504-ADA67BCEF36B}">
      <dsp:nvSpPr>
        <dsp:cNvPr id="0" name=""/>
        <dsp:cNvSpPr/>
      </dsp:nvSpPr>
      <dsp:spPr>
        <a:xfrm rot="16200000">
          <a:off x="64690" y="-64690"/>
          <a:ext cx="2175669" cy="230505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endParaRPr lang="en-US" sz="2700" kern="1200" dirty="0"/>
        </a:p>
      </dsp:txBody>
      <dsp:txXfrm rot="5400000">
        <a:off x="0" y="0"/>
        <a:ext cx="2305050" cy="1631751"/>
      </dsp:txXfrm>
    </dsp:sp>
    <dsp:sp modelId="{FDFCDCFC-2BC4-4C16-8FC8-08DFB41C7893}">
      <dsp:nvSpPr>
        <dsp:cNvPr id="0" name=""/>
        <dsp:cNvSpPr/>
      </dsp:nvSpPr>
      <dsp:spPr>
        <a:xfrm>
          <a:off x="2305050" y="0"/>
          <a:ext cx="2305050" cy="2175669"/>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endParaRPr lang="en-US" sz="2700" kern="1200" dirty="0"/>
        </a:p>
      </dsp:txBody>
      <dsp:txXfrm>
        <a:off x="2305050" y="0"/>
        <a:ext cx="2305050" cy="1631751"/>
      </dsp:txXfrm>
    </dsp:sp>
    <dsp:sp modelId="{1BDDB4AD-488D-428A-B59D-C00C63B15755}">
      <dsp:nvSpPr>
        <dsp:cNvPr id="0" name=""/>
        <dsp:cNvSpPr/>
      </dsp:nvSpPr>
      <dsp:spPr>
        <a:xfrm rot="10800000">
          <a:off x="0" y="2175669"/>
          <a:ext cx="2305050" cy="2175669"/>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endParaRPr lang="en-US" sz="2700" kern="1200" dirty="0"/>
        </a:p>
      </dsp:txBody>
      <dsp:txXfrm rot="10800000">
        <a:off x="0" y="2719586"/>
        <a:ext cx="2305050" cy="1631751"/>
      </dsp:txXfrm>
    </dsp:sp>
    <dsp:sp modelId="{7297DA82-8A9B-4466-9CF9-319205DA1E86}">
      <dsp:nvSpPr>
        <dsp:cNvPr id="0" name=""/>
        <dsp:cNvSpPr/>
      </dsp:nvSpPr>
      <dsp:spPr>
        <a:xfrm rot="5400000">
          <a:off x="2369740" y="2110978"/>
          <a:ext cx="2175669" cy="230505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A71A5A-1669-4F4D-90F4-EBDE2A629368}">
      <dsp:nvSpPr>
        <dsp:cNvPr id="0" name=""/>
        <dsp:cNvSpPr/>
      </dsp:nvSpPr>
      <dsp:spPr>
        <a:xfrm>
          <a:off x="1613535" y="1631751"/>
          <a:ext cx="1383030" cy="1087834"/>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My one word</a:t>
          </a:r>
          <a:endParaRPr lang="en-US" sz="2700" kern="1200" dirty="0"/>
        </a:p>
      </dsp:txBody>
      <dsp:txXfrm>
        <a:off x="1666639" y="1684855"/>
        <a:ext cx="1276822" cy="981626"/>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4A1CF7E2-0143-479D-847E-041B8ADF6A38}" type="datetimeFigureOut">
              <a:rPr lang="en-US" smtClean="0"/>
              <a:t>1/11/2019</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F04355B4-FE28-484F-A3E2-43D1F4746718}" type="slidenum">
              <a:rPr lang="en-US" smtClean="0"/>
              <a:t>‹#›</a:t>
            </a:fld>
            <a:endParaRPr lang="en-US"/>
          </a:p>
        </p:txBody>
      </p:sp>
    </p:spTree>
    <p:extLst>
      <p:ext uri="{BB962C8B-B14F-4D97-AF65-F5344CB8AC3E}">
        <p14:creationId xmlns:p14="http://schemas.microsoft.com/office/powerpoint/2010/main" val="734864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2cdf03a4eb_0_268: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2cdf03a4eb_0_268: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endParaRPr/>
          </a:p>
        </p:txBody>
      </p:sp>
    </p:spTree>
    <p:extLst>
      <p:ext uri="{BB962C8B-B14F-4D97-AF65-F5344CB8AC3E}">
        <p14:creationId xmlns:p14="http://schemas.microsoft.com/office/powerpoint/2010/main" val="1894224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2cdf03a4eb_0_547: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2cdf03a4eb_0_547: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endParaRPr/>
          </a:p>
        </p:txBody>
      </p:sp>
    </p:spTree>
    <p:extLst>
      <p:ext uri="{BB962C8B-B14F-4D97-AF65-F5344CB8AC3E}">
        <p14:creationId xmlns:p14="http://schemas.microsoft.com/office/powerpoint/2010/main" val="3874691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2cdf03a4eb_0_554: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2cdf03a4eb_0_554: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endParaRPr/>
          </a:p>
        </p:txBody>
      </p:sp>
    </p:spTree>
    <p:extLst>
      <p:ext uri="{BB962C8B-B14F-4D97-AF65-F5344CB8AC3E}">
        <p14:creationId xmlns:p14="http://schemas.microsoft.com/office/powerpoint/2010/main" val="2887437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2cdf03a4eb_0_559: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2cdf03a4eb_0_559: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endParaRPr/>
          </a:p>
        </p:txBody>
      </p:sp>
    </p:spTree>
    <p:extLst>
      <p:ext uri="{BB962C8B-B14F-4D97-AF65-F5344CB8AC3E}">
        <p14:creationId xmlns:p14="http://schemas.microsoft.com/office/powerpoint/2010/main" val="4210524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2cdf03a4eb_0_570: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2cdf03a4eb_0_570: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endParaRPr/>
          </a:p>
        </p:txBody>
      </p:sp>
    </p:spTree>
    <p:extLst>
      <p:ext uri="{BB962C8B-B14F-4D97-AF65-F5344CB8AC3E}">
        <p14:creationId xmlns:p14="http://schemas.microsoft.com/office/powerpoint/2010/main" val="1622506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2cdf03a4eb_0_575: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2cdf03a4eb_0_575: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endParaRPr/>
          </a:p>
        </p:txBody>
      </p:sp>
    </p:spTree>
    <p:extLst>
      <p:ext uri="{BB962C8B-B14F-4D97-AF65-F5344CB8AC3E}">
        <p14:creationId xmlns:p14="http://schemas.microsoft.com/office/powerpoint/2010/main" val="25432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2cdf03a4eb_0_580:notes"/>
          <p:cNvSpPr>
            <a:spLocks noGrp="1" noRot="1" noChangeAspect="1"/>
          </p:cNvSpPr>
          <p:nvPr>
            <p:ph type="sldImg" idx="2"/>
          </p:nvPr>
        </p:nvSpPr>
        <p:spPr>
          <a:xfrm>
            <a:off x="425450"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2cdf03a4eb_0_580: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endParaRPr/>
          </a:p>
        </p:txBody>
      </p:sp>
    </p:spTree>
    <p:extLst>
      <p:ext uri="{BB962C8B-B14F-4D97-AF65-F5344CB8AC3E}">
        <p14:creationId xmlns:p14="http://schemas.microsoft.com/office/powerpoint/2010/main" val="674437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91569B-1EC5-4A7C-AE2C-C4C933B6DDBD}"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4F8BA-DEAC-4106-9FC8-21D7B0471CC5}" type="slidenum">
              <a:rPr lang="en-US" smtClean="0"/>
              <a:t>‹#›</a:t>
            </a:fld>
            <a:endParaRPr lang="en-US"/>
          </a:p>
        </p:txBody>
      </p:sp>
    </p:spTree>
    <p:extLst>
      <p:ext uri="{BB962C8B-B14F-4D97-AF65-F5344CB8AC3E}">
        <p14:creationId xmlns:p14="http://schemas.microsoft.com/office/powerpoint/2010/main" val="653432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91569B-1EC5-4A7C-AE2C-C4C933B6DDBD}"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4F8BA-DEAC-4106-9FC8-21D7B0471CC5}" type="slidenum">
              <a:rPr lang="en-US" smtClean="0"/>
              <a:t>‹#›</a:t>
            </a:fld>
            <a:endParaRPr lang="en-US"/>
          </a:p>
        </p:txBody>
      </p:sp>
    </p:spTree>
    <p:extLst>
      <p:ext uri="{BB962C8B-B14F-4D97-AF65-F5344CB8AC3E}">
        <p14:creationId xmlns:p14="http://schemas.microsoft.com/office/powerpoint/2010/main" val="1618500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91569B-1EC5-4A7C-AE2C-C4C933B6DDBD}"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4F8BA-DEAC-4106-9FC8-21D7B0471CC5}" type="slidenum">
              <a:rPr lang="en-US" smtClean="0"/>
              <a:t>‹#›</a:t>
            </a:fld>
            <a:endParaRPr lang="en-US"/>
          </a:p>
        </p:txBody>
      </p:sp>
    </p:spTree>
    <p:extLst>
      <p:ext uri="{BB962C8B-B14F-4D97-AF65-F5344CB8AC3E}">
        <p14:creationId xmlns:p14="http://schemas.microsoft.com/office/powerpoint/2010/main" val="2892574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l">
              <a:defRPr sz="6000">
                <a:solidFill>
                  <a:schemeClr val="tx2"/>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a:solidFill>
                  <a:schemeClr val="accent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665E195-C89C-4871-8AE9-903FDB8B6D9D}" type="datetimeFigureOut">
              <a:rPr lang="en-US" smtClean="0"/>
              <a:t>1/11/2019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3489875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65E195-C89C-4871-8AE9-903FDB8B6D9D}" type="datetimeFigureOut">
              <a:rPr lang="en-US" smtClean="0"/>
              <a:t>1/11/2019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44085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4665E195-C89C-4871-8AE9-903FDB8B6D9D}" type="datetimeFigureOut">
              <a:rPr lang="en-US" smtClean="0"/>
              <a:t>1/11/2019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40662989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65E195-C89C-4871-8AE9-903FDB8B6D9D}" type="datetimeFigureOut">
              <a:rPr lang="en-US" smtClean="0"/>
              <a:t>1/11/2019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392459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274638"/>
            <a:ext cx="10515600" cy="1143000"/>
          </a:xfrm>
        </p:spPr>
        <p:txBody>
          <a:bodyPr/>
          <a:lstStyle/>
          <a:p>
            <a:r>
              <a:rPr lang="en-US"/>
              <a:t>Click to edit Master title style</a:t>
            </a:r>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65E195-C89C-4871-8AE9-903FDB8B6D9D}" type="datetimeFigureOut">
              <a:rPr lang="en-US" smtClean="0"/>
              <a:t>1/11/2019</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333357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65E195-C89C-4871-8AE9-903FDB8B6D9D}" type="datetimeFigureOut">
              <a:rPr lang="en-US" smtClean="0"/>
              <a:t>1/11/2019</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993377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5E195-C89C-4871-8AE9-903FDB8B6D9D}" type="datetimeFigureOut">
              <a:rPr lang="en-US" smtClean="0"/>
              <a:t>1/11/2019</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9628580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65E195-C89C-4871-8AE9-903FDB8B6D9D}" type="datetimeFigureOut">
              <a:rPr lang="en-US" smtClean="0"/>
              <a:t>1/11/2019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545852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91569B-1EC5-4A7C-AE2C-C4C933B6DDBD}"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4F8BA-DEAC-4106-9FC8-21D7B0471CC5}" type="slidenum">
              <a:rPr lang="en-US" smtClean="0"/>
              <a:t>‹#›</a:t>
            </a:fld>
            <a:endParaRPr lang="en-US"/>
          </a:p>
        </p:txBody>
      </p:sp>
    </p:spTree>
    <p:extLst>
      <p:ext uri="{BB962C8B-B14F-4D97-AF65-F5344CB8AC3E}">
        <p14:creationId xmlns:p14="http://schemas.microsoft.com/office/powerpoint/2010/main" val="23332655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65E195-C89C-4871-8AE9-903FDB8B6D9D}" type="datetimeFigureOut">
              <a:rPr lang="en-US" smtClean="0"/>
              <a:t>1/11/2019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13942524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65E195-C89C-4871-8AE9-903FDB8B6D9D}" type="datetimeFigureOut">
              <a:rPr lang="en-US" smtClean="0"/>
              <a:t>1/11/2019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8941286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65E195-C89C-4871-8AE9-903FDB8B6D9D}" type="datetimeFigureOut">
              <a:rPr lang="en-US" smtClean="0"/>
              <a:t>1/11/2019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30082158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9790671" y="4546233"/>
            <a:ext cx="2255229" cy="2310064"/>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grpSp>
        <p:nvGrpSpPr>
          <p:cNvPr id="29" name="Google Shape;29;p2"/>
          <p:cNvGrpSpPr/>
          <p:nvPr/>
        </p:nvGrpSpPr>
        <p:grpSpPr>
          <a:xfrm>
            <a:off x="6724671" y="0"/>
            <a:ext cx="5085429" cy="5118803"/>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6" name="Google Shape;46;p2"/>
          <p:cNvSpPr txBox="1">
            <a:spLocks noGrp="1"/>
          </p:cNvSpPr>
          <p:nvPr>
            <p:ph type="ctrTitle"/>
          </p:nvPr>
        </p:nvSpPr>
        <p:spPr>
          <a:xfrm>
            <a:off x="1098667" y="2151751"/>
            <a:ext cx="5674000" cy="24972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4800">
                <a:solidFill>
                  <a:schemeClr val="lt1"/>
                </a:solidFill>
              </a:defRPr>
            </a:lvl1pPr>
            <a:lvl2pPr lvl="1">
              <a:spcBef>
                <a:spcPts val="0"/>
              </a:spcBef>
              <a:spcAft>
                <a:spcPts val="0"/>
              </a:spcAft>
              <a:buClr>
                <a:schemeClr val="lt1"/>
              </a:buClr>
              <a:buSzPts val="3600"/>
              <a:buNone/>
              <a:defRPr sz="4800">
                <a:solidFill>
                  <a:schemeClr val="lt1"/>
                </a:solidFill>
              </a:defRPr>
            </a:lvl2pPr>
            <a:lvl3pPr lvl="2">
              <a:spcBef>
                <a:spcPts val="0"/>
              </a:spcBef>
              <a:spcAft>
                <a:spcPts val="0"/>
              </a:spcAft>
              <a:buClr>
                <a:schemeClr val="lt1"/>
              </a:buClr>
              <a:buSzPts val="3600"/>
              <a:buNone/>
              <a:defRPr sz="4800">
                <a:solidFill>
                  <a:schemeClr val="lt1"/>
                </a:solidFill>
              </a:defRPr>
            </a:lvl3pPr>
            <a:lvl4pPr lvl="3">
              <a:spcBef>
                <a:spcPts val="0"/>
              </a:spcBef>
              <a:spcAft>
                <a:spcPts val="0"/>
              </a:spcAft>
              <a:buClr>
                <a:schemeClr val="lt1"/>
              </a:buClr>
              <a:buSzPts val="3600"/>
              <a:buNone/>
              <a:defRPr sz="4800">
                <a:solidFill>
                  <a:schemeClr val="lt1"/>
                </a:solidFill>
              </a:defRPr>
            </a:lvl4pPr>
            <a:lvl5pPr lvl="4">
              <a:spcBef>
                <a:spcPts val="0"/>
              </a:spcBef>
              <a:spcAft>
                <a:spcPts val="0"/>
              </a:spcAft>
              <a:buClr>
                <a:schemeClr val="lt1"/>
              </a:buClr>
              <a:buSzPts val="3600"/>
              <a:buNone/>
              <a:defRPr sz="4800">
                <a:solidFill>
                  <a:schemeClr val="lt1"/>
                </a:solidFill>
              </a:defRPr>
            </a:lvl5pPr>
            <a:lvl6pPr lvl="5">
              <a:spcBef>
                <a:spcPts val="0"/>
              </a:spcBef>
              <a:spcAft>
                <a:spcPts val="0"/>
              </a:spcAft>
              <a:buClr>
                <a:schemeClr val="lt1"/>
              </a:buClr>
              <a:buSzPts val="3600"/>
              <a:buNone/>
              <a:defRPr sz="4800">
                <a:solidFill>
                  <a:schemeClr val="lt1"/>
                </a:solidFill>
              </a:defRPr>
            </a:lvl6pPr>
            <a:lvl7pPr lvl="6">
              <a:spcBef>
                <a:spcPts val="0"/>
              </a:spcBef>
              <a:spcAft>
                <a:spcPts val="0"/>
              </a:spcAft>
              <a:buClr>
                <a:schemeClr val="lt1"/>
              </a:buClr>
              <a:buSzPts val="3600"/>
              <a:buNone/>
              <a:defRPr sz="4800">
                <a:solidFill>
                  <a:schemeClr val="lt1"/>
                </a:solidFill>
              </a:defRPr>
            </a:lvl7pPr>
            <a:lvl8pPr lvl="7">
              <a:spcBef>
                <a:spcPts val="0"/>
              </a:spcBef>
              <a:spcAft>
                <a:spcPts val="0"/>
              </a:spcAft>
              <a:buClr>
                <a:schemeClr val="lt1"/>
              </a:buClr>
              <a:buSzPts val="3600"/>
              <a:buNone/>
              <a:defRPr sz="4800">
                <a:solidFill>
                  <a:schemeClr val="lt1"/>
                </a:solidFill>
              </a:defRPr>
            </a:lvl8pPr>
            <a:lvl9pPr lvl="8">
              <a:spcBef>
                <a:spcPts val="0"/>
              </a:spcBef>
              <a:spcAft>
                <a:spcPts val="0"/>
              </a:spcAft>
              <a:buClr>
                <a:schemeClr val="lt1"/>
              </a:buClr>
              <a:buSzPts val="3600"/>
              <a:buNone/>
              <a:defRPr sz="4800">
                <a:solidFill>
                  <a:schemeClr val="lt1"/>
                </a:solidFill>
              </a:defRPr>
            </a:lvl9pPr>
          </a:lstStyle>
          <a:p>
            <a:endParaRPr/>
          </a:p>
        </p:txBody>
      </p:sp>
      <p:sp>
        <p:nvSpPr>
          <p:cNvPr id="47" name="Google Shape;47;p2"/>
          <p:cNvSpPr txBox="1">
            <a:spLocks noGrp="1"/>
          </p:cNvSpPr>
          <p:nvPr>
            <p:ph type="subTitle" idx="1"/>
          </p:nvPr>
        </p:nvSpPr>
        <p:spPr>
          <a:xfrm>
            <a:off x="1098667" y="4795067"/>
            <a:ext cx="5674000" cy="9272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2133">
                <a:solidFill>
                  <a:schemeClr val="lt1"/>
                </a:solidFill>
              </a:defRPr>
            </a:lvl1pPr>
            <a:lvl2pPr lvl="1">
              <a:lnSpc>
                <a:spcPct val="100000"/>
              </a:lnSpc>
              <a:spcBef>
                <a:spcPts val="0"/>
              </a:spcBef>
              <a:spcAft>
                <a:spcPts val="0"/>
              </a:spcAft>
              <a:buClr>
                <a:schemeClr val="lt1"/>
              </a:buClr>
              <a:buSzPts val="1600"/>
              <a:buNone/>
              <a:defRPr sz="2133">
                <a:solidFill>
                  <a:schemeClr val="lt1"/>
                </a:solidFill>
              </a:defRPr>
            </a:lvl2pPr>
            <a:lvl3pPr lvl="2">
              <a:lnSpc>
                <a:spcPct val="100000"/>
              </a:lnSpc>
              <a:spcBef>
                <a:spcPts val="0"/>
              </a:spcBef>
              <a:spcAft>
                <a:spcPts val="0"/>
              </a:spcAft>
              <a:buClr>
                <a:schemeClr val="lt1"/>
              </a:buClr>
              <a:buSzPts val="1600"/>
              <a:buNone/>
              <a:defRPr sz="2133">
                <a:solidFill>
                  <a:schemeClr val="lt1"/>
                </a:solidFill>
              </a:defRPr>
            </a:lvl3pPr>
            <a:lvl4pPr lvl="3">
              <a:lnSpc>
                <a:spcPct val="100000"/>
              </a:lnSpc>
              <a:spcBef>
                <a:spcPts val="0"/>
              </a:spcBef>
              <a:spcAft>
                <a:spcPts val="0"/>
              </a:spcAft>
              <a:buClr>
                <a:schemeClr val="lt1"/>
              </a:buClr>
              <a:buSzPts val="1600"/>
              <a:buNone/>
              <a:defRPr sz="2133">
                <a:solidFill>
                  <a:schemeClr val="lt1"/>
                </a:solidFill>
              </a:defRPr>
            </a:lvl4pPr>
            <a:lvl5pPr lvl="4">
              <a:lnSpc>
                <a:spcPct val="100000"/>
              </a:lnSpc>
              <a:spcBef>
                <a:spcPts val="0"/>
              </a:spcBef>
              <a:spcAft>
                <a:spcPts val="0"/>
              </a:spcAft>
              <a:buClr>
                <a:schemeClr val="lt1"/>
              </a:buClr>
              <a:buSzPts val="1600"/>
              <a:buNone/>
              <a:defRPr sz="2133">
                <a:solidFill>
                  <a:schemeClr val="lt1"/>
                </a:solidFill>
              </a:defRPr>
            </a:lvl5pPr>
            <a:lvl6pPr lvl="5">
              <a:lnSpc>
                <a:spcPct val="100000"/>
              </a:lnSpc>
              <a:spcBef>
                <a:spcPts val="0"/>
              </a:spcBef>
              <a:spcAft>
                <a:spcPts val="0"/>
              </a:spcAft>
              <a:buClr>
                <a:schemeClr val="lt1"/>
              </a:buClr>
              <a:buSzPts val="1600"/>
              <a:buNone/>
              <a:defRPr sz="2133">
                <a:solidFill>
                  <a:schemeClr val="lt1"/>
                </a:solidFill>
              </a:defRPr>
            </a:lvl6pPr>
            <a:lvl7pPr lvl="6">
              <a:lnSpc>
                <a:spcPct val="100000"/>
              </a:lnSpc>
              <a:spcBef>
                <a:spcPts val="0"/>
              </a:spcBef>
              <a:spcAft>
                <a:spcPts val="0"/>
              </a:spcAft>
              <a:buClr>
                <a:schemeClr val="lt1"/>
              </a:buClr>
              <a:buSzPts val="1600"/>
              <a:buNone/>
              <a:defRPr sz="2133">
                <a:solidFill>
                  <a:schemeClr val="lt1"/>
                </a:solidFill>
              </a:defRPr>
            </a:lvl7pPr>
            <a:lvl8pPr lvl="7">
              <a:lnSpc>
                <a:spcPct val="100000"/>
              </a:lnSpc>
              <a:spcBef>
                <a:spcPts val="0"/>
              </a:spcBef>
              <a:spcAft>
                <a:spcPts val="0"/>
              </a:spcAft>
              <a:buClr>
                <a:schemeClr val="lt1"/>
              </a:buClr>
              <a:buSzPts val="1600"/>
              <a:buNone/>
              <a:defRPr sz="2133">
                <a:solidFill>
                  <a:schemeClr val="lt1"/>
                </a:solidFill>
              </a:defRPr>
            </a:lvl8pPr>
            <a:lvl9pPr lvl="8">
              <a:lnSpc>
                <a:spcPct val="100000"/>
              </a:lnSpc>
              <a:spcBef>
                <a:spcPts val="0"/>
              </a:spcBef>
              <a:spcAft>
                <a:spcPts val="0"/>
              </a:spcAft>
              <a:buClr>
                <a:schemeClr val="lt1"/>
              </a:buClr>
              <a:buSzPts val="1600"/>
              <a:buNone/>
              <a:defRPr sz="2133">
                <a:solidFill>
                  <a:schemeClr val="lt1"/>
                </a:solidFill>
              </a:defRPr>
            </a:lvl9pPr>
          </a:lstStyle>
          <a:p>
            <a:endParaRPr/>
          </a:p>
        </p:txBody>
      </p:sp>
      <p:sp>
        <p:nvSpPr>
          <p:cNvPr id="48" name="Google Shape;48;p2"/>
          <p:cNvSpPr txBox="1">
            <a:spLocks noGrp="1"/>
          </p:cNvSpPr>
          <p:nvPr>
            <p:ph type="sldNum" idx="12"/>
          </p:nvPr>
        </p:nvSpPr>
        <p:spPr>
          <a:xfrm>
            <a:off x="11268061" y="6315968"/>
            <a:ext cx="731600" cy="524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639482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95693" y="4542"/>
            <a:ext cx="1644287" cy="1846047"/>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grpSp>
        <p:nvGrpSpPr>
          <p:cNvPr id="63" name="Google Shape;63;p3"/>
          <p:cNvGrpSpPr/>
          <p:nvPr/>
        </p:nvGrpSpPr>
        <p:grpSpPr>
          <a:xfrm>
            <a:off x="9033445" y="3872011"/>
            <a:ext cx="2914864" cy="29860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82" name="Google Shape;82;p3"/>
          <p:cNvSpPr txBox="1">
            <a:spLocks noGrp="1"/>
          </p:cNvSpPr>
          <p:nvPr>
            <p:ph type="title"/>
          </p:nvPr>
        </p:nvSpPr>
        <p:spPr>
          <a:xfrm>
            <a:off x="1098667" y="2151767"/>
            <a:ext cx="7810400" cy="24972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4800">
                <a:solidFill>
                  <a:schemeClr val="lt1"/>
                </a:solidFill>
              </a:defRPr>
            </a:lvl1pPr>
            <a:lvl2pPr lvl="1">
              <a:spcBef>
                <a:spcPts val="0"/>
              </a:spcBef>
              <a:spcAft>
                <a:spcPts val="0"/>
              </a:spcAft>
              <a:buClr>
                <a:schemeClr val="lt1"/>
              </a:buClr>
              <a:buSzPts val="3600"/>
              <a:buNone/>
              <a:defRPr sz="4800">
                <a:solidFill>
                  <a:schemeClr val="lt1"/>
                </a:solidFill>
              </a:defRPr>
            </a:lvl2pPr>
            <a:lvl3pPr lvl="2">
              <a:spcBef>
                <a:spcPts val="0"/>
              </a:spcBef>
              <a:spcAft>
                <a:spcPts val="0"/>
              </a:spcAft>
              <a:buClr>
                <a:schemeClr val="lt1"/>
              </a:buClr>
              <a:buSzPts val="3600"/>
              <a:buNone/>
              <a:defRPr sz="4800">
                <a:solidFill>
                  <a:schemeClr val="lt1"/>
                </a:solidFill>
              </a:defRPr>
            </a:lvl3pPr>
            <a:lvl4pPr lvl="3">
              <a:spcBef>
                <a:spcPts val="0"/>
              </a:spcBef>
              <a:spcAft>
                <a:spcPts val="0"/>
              </a:spcAft>
              <a:buClr>
                <a:schemeClr val="lt1"/>
              </a:buClr>
              <a:buSzPts val="3600"/>
              <a:buNone/>
              <a:defRPr sz="4800">
                <a:solidFill>
                  <a:schemeClr val="lt1"/>
                </a:solidFill>
              </a:defRPr>
            </a:lvl4pPr>
            <a:lvl5pPr lvl="4">
              <a:spcBef>
                <a:spcPts val="0"/>
              </a:spcBef>
              <a:spcAft>
                <a:spcPts val="0"/>
              </a:spcAft>
              <a:buClr>
                <a:schemeClr val="lt1"/>
              </a:buClr>
              <a:buSzPts val="3600"/>
              <a:buNone/>
              <a:defRPr sz="4800">
                <a:solidFill>
                  <a:schemeClr val="lt1"/>
                </a:solidFill>
              </a:defRPr>
            </a:lvl5pPr>
            <a:lvl6pPr lvl="5">
              <a:spcBef>
                <a:spcPts val="0"/>
              </a:spcBef>
              <a:spcAft>
                <a:spcPts val="0"/>
              </a:spcAft>
              <a:buClr>
                <a:schemeClr val="lt1"/>
              </a:buClr>
              <a:buSzPts val="3600"/>
              <a:buNone/>
              <a:defRPr sz="4800">
                <a:solidFill>
                  <a:schemeClr val="lt1"/>
                </a:solidFill>
              </a:defRPr>
            </a:lvl6pPr>
            <a:lvl7pPr lvl="6">
              <a:spcBef>
                <a:spcPts val="0"/>
              </a:spcBef>
              <a:spcAft>
                <a:spcPts val="0"/>
              </a:spcAft>
              <a:buClr>
                <a:schemeClr val="lt1"/>
              </a:buClr>
              <a:buSzPts val="3600"/>
              <a:buNone/>
              <a:defRPr sz="4800">
                <a:solidFill>
                  <a:schemeClr val="lt1"/>
                </a:solidFill>
              </a:defRPr>
            </a:lvl7pPr>
            <a:lvl8pPr lvl="7">
              <a:spcBef>
                <a:spcPts val="0"/>
              </a:spcBef>
              <a:spcAft>
                <a:spcPts val="0"/>
              </a:spcAft>
              <a:buClr>
                <a:schemeClr val="lt1"/>
              </a:buClr>
              <a:buSzPts val="3600"/>
              <a:buNone/>
              <a:defRPr sz="4800">
                <a:solidFill>
                  <a:schemeClr val="lt1"/>
                </a:solidFill>
              </a:defRPr>
            </a:lvl8pPr>
            <a:lvl9pPr lvl="8">
              <a:spcBef>
                <a:spcPts val="0"/>
              </a:spcBef>
              <a:spcAft>
                <a:spcPts val="0"/>
              </a:spcAft>
              <a:buClr>
                <a:schemeClr val="lt1"/>
              </a:buClr>
              <a:buSzPts val="3600"/>
              <a:buNone/>
              <a:defRPr sz="4800">
                <a:solidFill>
                  <a:schemeClr val="lt1"/>
                </a:solidFill>
              </a:defRPr>
            </a:lvl9pPr>
          </a:lstStyle>
          <a:p>
            <a:endParaRPr/>
          </a:p>
        </p:txBody>
      </p:sp>
      <p:sp>
        <p:nvSpPr>
          <p:cNvPr id="83" name="Google Shape;83;p3"/>
          <p:cNvSpPr txBox="1">
            <a:spLocks noGrp="1"/>
          </p:cNvSpPr>
          <p:nvPr>
            <p:ph type="sldNum" idx="12"/>
          </p:nvPr>
        </p:nvSpPr>
        <p:spPr>
          <a:xfrm>
            <a:off x="11268061" y="6315968"/>
            <a:ext cx="731600" cy="524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6536431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84"/>
        <p:cNvGrpSpPr/>
        <p:nvPr/>
      </p:nvGrpSpPr>
      <p:grpSpPr>
        <a:xfrm>
          <a:off x="0" y="0"/>
          <a:ext cx="0" cy="0"/>
          <a:chOff x="0" y="0"/>
          <a:chExt cx="0" cy="0"/>
        </a:xfrm>
      </p:grpSpPr>
      <p:grpSp>
        <p:nvGrpSpPr>
          <p:cNvPr id="85" name="Google Shape;85;p4"/>
          <p:cNvGrpSpPr/>
          <p:nvPr/>
        </p:nvGrpSpPr>
        <p:grpSpPr>
          <a:xfrm>
            <a:off x="834621" y="399168"/>
            <a:ext cx="1332416" cy="1332416"/>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8" name="Google Shape;88;p4"/>
          <p:cNvSpPr txBox="1">
            <a:spLocks noGrp="1"/>
          </p:cNvSpPr>
          <p:nvPr>
            <p:ph type="title"/>
          </p:nvPr>
        </p:nvSpPr>
        <p:spPr>
          <a:xfrm>
            <a:off x="1738400" y="798100"/>
            <a:ext cx="9374000" cy="13324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738400" y="2653400"/>
            <a:ext cx="9374000" cy="3388800"/>
          </a:xfrm>
          <a:prstGeom prst="rect">
            <a:avLst/>
          </a:prstGeom>
        </p:spPr>
        <p:txBody>
          <a:bodyPr spcFirstLastPara="1" wrap="square" lIns="91425" tIns="91425" rIns="91425" bIns="91425" anchor="t" anchorCtr="0"/>
          <a:lstStyle>
            <a:lvl1pPr marL="609585" lvl="0" indent="-414856">
              <a:spcBef>
                <a:spcPts val="0"/>
              </a:spcBef>
              <a:spcAft>
                <a:spcPts val="0"/>
              </a:spcAft>
              <a:buSzPts val="1300"/>
              <a:buChar char="●"/>
              <a:defRPr/>
            </a:lvl1pPr>
            <a:lvl2pPr marL="1219170" lvl="1" indent="-397923">
              <a:spcBef>
                <a:spcPts val="2133"/>
              </a:spcBef>
              <a:spcAft>
                <a:spcPts val="0"/>
              </a:spcAft>
              <a:buSzPts val="1100"/>
              <a:buChar char="○"/>
              <a:defRPr/>
            </a:lvl2pPr>
            <a:lvl3pPr marL="1828754" lvl="2" indent="-397923">
              <a:spcBef>
                <a:spcPts val="2133"/>
              </a:spcBef>
              <a:spcAft>
                <a:spcPts val="0"/>
              </a:spcAft>
              <a:buSzPts val="1100"/>
              <a:buChar char="■"/>
              <a:defRPr/>
            </a:lvl3pPr>
            <a:lvl4pPr marL="2438339" lvl="3" indent="-397923">
              <a:spcBef>
                <a:spcPts val="2133"/>
              </a:spcBef>
              <a:spcAft>
                <a:spcPts val="0"/>
              </a:spcAft>
              <a:buSzPts val="1100"/>
              <a:buChar char="●"/>
              <a:defRPr/>
            </a:lvl4pPr>
            <a:lvl5pPr marL="3047924" lvl="4" indent="-397923">
              <a:spcBef>
                <a:spcPts val="2133"/>
              </a:spcBef>
              <a:spcAft>
                <a:spcPts val="0"/>
              </a:spcAft>
              <a:buSzPts val="1100"/>
              <a:buChar char="○"/>
              <a:defRPr/>
            </a:lvl5pPr>
            <a:lvl6pPr marL="3657509" lvl="5" indent="-397923">
              <a:spcBef>
                <a:spcPts val="2133"/>
              </a:spcBef>
              <a:spcAft>
                <a:spcPts val="0"/>
              </a:spcAft>
              <a:buSzPts val="1100"/>
              <a:buChar char="■"/>
              <a:defRPr/>
            </a:lvl6pPr>
            <a:lvl7pPr marL="4267093" lvl="6" indent="-397923">
              <a:spcBef>
                <a:spcPts val="2133"/>
              </a:spcBef>
              <a:spcAft>
                <a:spcPts val="0"/>
              </a:spcAft>
              <a:buSzPts val="1100"/>
              <a:buChar char="●"/>
              <a:defRPr/>
            </a:lvl7pPr>
            <a:lvl8pPr marL="4876678" lvl="7" indent="-397923">
              <a:spcBef>
                <a:spcPts val="2133"/>
              </a:spcBef>
              <a:spcAft>
                <a:spcPts val="0"/>
              </a:spcAft>
              <a:buSzPts val="1100"/>
              <a:buChar char="○"/>
              <a:defRPr/>
            </a:lvl8pPr>
            <a:lvl9pPr marL="5486263" lvl="8" indent="-397923">
              <a:spcBef>
                <a:spcPts val="2133"/>
              </a:spcBef>
              <a:spcAft>
                <a:spcPts val="2133"/>
              </a:spcAft>
              <a:buSzPts val="1100"/>
              <a:buChar char="■"/>
              <a:defRPr/>
            </a:lvl9pPr>
          </a:lstStyle>
          <a:p>
            <a:endParaRPr/>
          </a:p>
        </p:txBody>
      </p:sp>
      <p:sp>
        <p:nvSpPr>
          <p:cNvPr id="90" name="Google Shape;90;p4"/>
          <p:cNvSpPr txBox="1">
            <a:spLocks noGrp="1"/>
          </p:cNvSpPr>
          <p:nvPr>
            <p:ph type="sldNum" idx="12"/>
          </p:nvPr>
        </p:nvSpPr>
        <p:spPr>
          <a:xfrm>
            <a:off x="11268061" y="6315968"/>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9462605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91"/>
        <p:cNvGrpSpPr/>
        <p:nvPr/>
      </p:nvGrpSpPr>
      <p:grpSpPr>
        <a:xfrm>
          <a:off x="0" y="0"/>
          <a:ext cx="0" cy="0"/>
          <a:chOff x="0" y="0"/>
          <a:chExt cx="0" cy="0"/>
        </a:xfrm>
      </p:grpSpPr>
      <p:grpSp>
        <p:nvGrpSpPr>
          <p:cNvPr id="92" name="Google Shape;92;p5"/>
          <p:cNvGrpSpPr/>
          <p:nvPr/>
        </p:nvGrpSpPr>
        <p:grpSpPr>
          <a:xfrm>
            <a:off x="834621" y="399168"/>
            <a:ext cx="1332416" cy="1332416"/>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95" name="Google Shape;95;p5"/>
          <p:cNvSpPr txBox="1">
            <a:spLocks noGrp="1"/>
          </p:cNvSpPr>
          <p:nvPr>
            <p:ph type="title"/>
          </p:nvPr>
        </p:nvSpPr>
        <p:spPr>
          <a:xfrm>
            <a:off x="1738400" y="798100"/>
            <a:ext cx="9374000" cy="13324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738400" y="2653400"/>
            <a:ext cx="4574000" cy="3388800"/>
          </a:xfrm>
          <a:prstGeom prst="rect">
            <a:avLst/>
          </a:prstGeom>
        </p:spPr>
        <p:txBody>
          <a:bodyPr spcFirstLastPara="1" wrap="square" lIns="91425" tIns="91425" rIns="91425" bIns="91425" anchor="t" anchorCtr="0"/>
          <a:lstStyle>
            <a:lvl1pPr marL="609585" lvl="0" indent="-414856">
              <a:spcBef>
                <a:spcPts val="0"/>
              </a:spcBef>
              <a:spcAft>
                <a:spcPts val="0"/>
              </a:spcAft>
              <a:buSzPts val="1300"/>
              <a:buChar char="●"/>
              <a:defRPr/>
            </a:lvl1pPr>
            <a:lvl2pPr marL="1219170" lvl="1" indent="-397923">
              <a:spcBef>
                <a:spcPts val="2133"/>
              </a:spcBef>
              <a:spcAft>
                <a:spcPts val="0"/>
              </a:spcAft>
              <a:buSzPts val="1100"/>
              <a:buChar char="○"/>
              <a:defRPr/>
            </a:lvl2pPr>
            <a:lvl3pPr marL="1828754" lvl="2" indent="-397923">
              <a:spcBef>
                <a:spcPts val="2133"/>
              </a:spcBef>
              <a:spcAft>
                <a:spcPts val="0"/>
              </a:spcAft>
              <a:buSzPts val="1100"/>
              <a:buChar char="■"/>
              <a:defRPr/>
            </a:lvl3pPr>
            <a:lvl4pPr marL="2438339" lvl="3" indent="-397923">
              <a:spcBef>
                <a:spcPts val="2133"/>
              </a:spcBef>
              <a:spcAft>
                <a:spcPts val="0"/>
              </a:spcAft>
              <a:buSzPts val="1100"/>
              <a:buChar char="●"/>
              <a:defRPr/>
            </a:lvl4pPr>
            <a:lvl5pPr marL="3047924" lvl="4" indent="-397923">
              <a:spcBef>
                <a:spcPts val="2133"/>
              </a:spcBef>
              <a:spcAft>
                <a:spcPts val="0"/>
              </a:spcAft>
              <a:buSzPts val="1100"/>
              <a:buChar char="○"/>
              <a:defRPr/>
            </a:lvl5pPr>
            <a:lvl6pPr marL="3657509" lvl="5" indent="-397923">
              <a:spcBef>
                <a:spcPts val="2133"/>
              </a:spcBef>
              <a:spcAft>
                <a:spcPts val="0"/>
              </a:spcAft>
              <a:buSzPts val="1100"/>
              <a:buChar char="■"/>
              <a:defRPr/>
            </a:lvl6pPr>
            <a:lvl7pPr marL="4267093" lvl="6" indent="-397923">
              <a:spcBef>
                <a:spcPts val="2133"/>
              </a:spcBef>
              <a:spcAft>
                <a:spcPts val="0"/>
              </a:spcAft>
              <a:buSzPts val="1100"/>
              <a:buChar char="●"/>
              <a:defRPr/>
            </a:lvl7pPr>
            <a:lvl8pPr marL="4876678" lvl="7" indent="-397923">
              <a:spcBef>
                <a:spcPts val="2133"/>
              </a:spcBef>
              <a:spcAft>
                <a:spcPts val="0"/>
              </a:spcAft>
              <a:buSzPts val="1100"/>
              <a:buChar char="○"/>
              <a:defRPr/>
            </a:lvl8pPr>
            <a:lvl9pPr marL="5486263" lvl="8" indent="-397923">
              <a:spcBef>
                <a:spcPts val="2133"/>
              </a:spcBef>
              <a:spcAft>
                <a:spcPts val="2133"/>
              </a:spcAft>
              <a:buSzPts val="1100"/>
              <a:buChar char="■"/>
              <a:defRPr/>
            </a:lvl9pPr>
          </a:lstStyle>
          <a:p>
            <a:endParaRPr/>
          </a:p>
        </p:txBody>
      </p:sp>
      <p:sp>
        <p:nvSpPr>
          <p:cNvPr id="97" name="Google Shape;97;p5"/>
          <p:cNvSpPr txBox="1">
            <a:spLocks noGrp="1"/>
          </p:cNvSpPr>
          <p:nvPr>
            <p:ph type="body" idx="2"/>
          </p:nvPr>
        </p:nvSpPr>
        <p:spPr>
          <a:xfrm>
            <a:off x="6538200" y="2653400"/>
            <a:ext cx="4574000" cy="3388800"/>
          </a:xfrm>
          <a:prstGeom prst="rect">
            <a:avLst/>
          </a:prstGeom>
        </p:spPr>
        <p:txBody>
          <a:bodyPr spcFirstLastPara="1" wrap="square" lIns="91425" tIns="91425" rIns="91425" bIns="91425" anchor="t" anchorCtr="0"/>
          <a:lstStyle>
            <a:lvl1pPr marL="609585" lvl="0" indent="-414856">
              <a:spcBef>
                <a:spcPts val="0"/>
              </a:spcBef>
              <a:spcAft>
                <a:spcPts val="0"/>
              </a:spcAft>
              <a:buSzPts val="1300"/>
              <a:buChar char="●"/>
              <a:defRPr/>
            </a:lvl1pPr>
            <a:lvl2pPr marL="1219170" lvl="1" indent="-397923">
              <a:spcBef>
                <a:spcPts val="2133"/>
              </a:spcBef>
              <a:spcAft>
                <a:spcPts val="0"/>
              </a:spcAft>
              <a:buSzPts val="1100"/>
              <a:buChar char="○"/>
              <a:defRPr/>
            </a:lvl2pPr>
            <a:lvl3pPr marL="1828754" lvl="2" indent="-397923">
              <a:spcBef>
                <a:spcPts val="2133"/>
              </a:spcBef>
              <a:spcAft>
                <a:spcPts val="0"/>
              </a:spcAft>
              <a:buSzPts val="1100"/>
              <a:buChar char="■"/>
              <a:defRPr/>
            </a:lvl3pPr>
            <a:lvl4pPr marL="2438339" lvl="3" indent="-397923">
              <a:spcBef>
                <a:spcPts val="2133"/>
              </a:spcBef>
              <a:spcAft>
                <a:spcPts val="0"/>
              </a:spcAft>
              <a:buSzPts val="1100"/>
              <a:buChar char="●"/>
              <a:defRPr/>
            </a:lvl4pPr>
            <a:lvl5pPr marL="3047924" lvl="4" indent="-397923">
              <a:spcBef>
                <a:spcPts val="2133"/>
              </a:spcBef>
              <a:spcAft>
                <a:spcPts val="0"/>
              </a:spcAft>
              <a:buSzPts val="1100"/>
              <a:buChar char="○"/>
              <a:defRPr/>
            </a:lvl5pPr>
            <a:lvl6pPr marL="3657509" lvl="5" indent="-397923">
              <a:spcBef>
                <a:spcPts val="2133"/>
              </a:spcBef>
              <a:spcAft>
                <a:spcPts val="0"/>
              </a:spcAft>
              <a:buSzPts val="1100"/>
              <a:buChar char="■"/>
              <a:defRPr/>
            </a:lvl6pPr>
            <a:lvl7pPr marL="4267093" lvl="6" indent="-397923">
              <a:spcBef>
                <a:spcPts val="2133"/>
              </a:spcBef>
              <a:spcAft>
                <a:spcPts val="0"/>
              </a:spcAft>
              <a:buSzPts val="1100"/>
              <a:buChar char="●"/>
              <a:defRPr/>
            </a:lvl7pPr>
            <a:lvl8pPr marL="4876678" lvl="7" indent="-397923">
              <a:spcBef>
                <a:spcPts val="2133"/>
              </a:spcBef>
              <a:spcAft>
                <a:spcPts val="0"/>
              </a:spcAft>
              <a:buSzPts val="1100"/>
              <a:buChar char="○"/>
              <a:defRPr/>
            </a:lvl8pPr>
            <a:lvl9pPr marL="5486263" lvl="8" indent="-397923">
              <a:spcBef>
                <a:spcPts val="2133"/>
              </a:spcBef>
              <a:spcAft>
                <a:spcPts val="2133"/>
              </a:spcAft>
              <a:buSzPts val="1100"/>
              <a:buChar char="■"/>
              <a:defRPr/>
            </a:lvl9pPr>
          </a:lstStyle>
          <a:p>
            <a:endParaRPr/>
          </a:p>
        </p:txBody>
      </p:sp>
      <p:sp>
        <p:nvSpPr>
          <p:cNvPr id="98" name="Google Shape;98;p5"/>
          <p:cNvSpPr txBox="1">
            <a:spLocks noGrp="1"/>
          </p:cNvSpPr>
          <p:nvPr>
            <p:ph type="sldNum" idx="12"/>
          </p:nvPr>
        </p:nvSpPr>
        <p:spPr>
          <a:xfrm>
            <a:off x="11268061" y="6315968"/>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5801720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99"/>
        <p:cNvGrpSpPr/>
        <p:nvPr/>
      </p:nvGrpSpPr>
      <p:grpSpPr>
        <a:xfrm>
          <a:off x="0" y="0"/>
          <a:ext cx="0" cy="0"/>
          <a:chOff x="0" y="0"/>
          <a:chExt cx="0" cy="0"/>
        </a:xfrm>
      </p:grpSpPr>
      <p:grpSp>
        <p:nvGrpSpPr>
          <p:cNvPr id="100" name="Google Shape;100;p6"/>
          <p:cNvGrpSpPr/>
          <p:nvPr/>
        </p:nvGrpSpPr>
        <p:grpSpPr>
          <a:xfrm>
            <a:off x="834621" y="399168"/>
            <a:ext cx="1332416" cy="1332416"/>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03" name="Google Shape;103;p6"/>
          <p:cNvSpPr txBox="1">
            <a:spLocks noGrp="1"/>
          </p:cNvSpPr>
          <p:nvPr>
            <p:ph type="title"/>
          </p:nvPr>
        </p:nvSpPr>
        <p:spPr>
          <a:xfrm>
            <a:off x="1738400" y="798100"/>
            <a:ext cx="9374000" cy="13324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11268061" y="6315968"/>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6041644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105"/>
        <p:cNvGrpSpPr/>
        <p:nvPr/>
      </p:nvGrpSpPr>
      <p:grpSpPr>
        <a:xfrm>
          <a:off x="0" y="0"/>
          <a:ext cx="0" cy="0"/>
          <a:chOff x="0" y="0"/>
          <a:chExt cx="0" cy="0"/>
        </a:xfrm>
      </p:grpSpPr>
      <p:grpSp>
        <p:nvGrpSpPr>
          <p:cNvPr id="106" name="Google Shape;106;p7"/>
          <p:cNvGrpSpPr/>
          <p:nvPr/>
        </p:nvGrpSpPr>
        <p:grpSpPr>
          <a:xfrm>
            <a:off x="834621" y="399168"/>
            <a:ext cx="1332416" cy="1332416"/>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09" name="Google Shape;109;p7"/>
          <p:cNvSpPr txBox="1">
            <a:spLocks noGrp="1"/>
          </p:cNvSpPr>
          <p:nvPr>
            <p:ph type="title"/>
          </p:nvPr>
        </p:nvSpPr>
        <p:spPr>
          <a:xfrm>
            <a:off x="1738400" y="798100"/>
            <a:ext cx="4416000" cy="21200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738400" y="3079567"/>
            <a:ext cx="4416000" cy="2962400"/>
          </a:xfrm>
          <a:prstGeom prst="rect">
            <a:avLst/>
          </a:prstGeom>
        </p:spPr>
        <p:txBody>
          <a:bodyPr spcFirstLastPara="1" wrap="square" lIns="91425" tIns="91425" rIns="91425" bIns="91425" anchor="t" anchorCtr="0"/>
          <a:lstStyle>
            <a:lvl1pPr marL="609585" lvl="0" indent="-414856">
              <a:spcBef>
                <a:spcPts val="0"/>
              </a:spcBef>
              <a:spcAft>
                <a:spcPts val="0"/>
              </a:spcAft>
              <a:buSzPts val="1300"/>
              <a:buChar char="●"/>
              <a:defRPr/>
            </a:lvl1pPr>
            <a:lvl2pPr marL="1219170" lvl="1" indent="-397923">
              <a:spcBef>
                <a:spcPts val="2133"/>
              </a:spcBef>
              <a:spcAft>
                <a:spcPts val="0"/>
              </a:spcAft>
              <a:buSzPts val="1100"/>
              <a:buChar char="○"/>
              <a:defRPr/>
            </a:lvl2pPr>
            <a:lvl3pPr marL="1828754" lvl="2" indent="-397923">
              <a:spcBef>
                <a:spcPts val="2133"/>
              </a:spcBef>
              <a:spcAft>
                <a:spcPts val="0"/>
              </a:spcAft>
              <a:buSzPts val="1100"/>
              <a:buChar char="■"/>
              <a:defRPr/>
            </a:lvl3pPr>
            <a:lvl4pPr marL="2438339" lvl="3" indent="-397923">
              <a:spcBef>
                <a:spcPts val="2133"/>
              </a:spcBef>
              <a:spcAft>
                <a:spcPts val="0"/>
              </a:spcAft>
              <a:buSzPts val="1100"/>
              <a:buChar char="●"/>
              <a:defRPr/>
            </a:lvl4pPr>
            <a:lvl5pPr marL="3047924" lvl="4" indent="-397923">
              <a:spcBef>
                <a:spcPts val="2133"/>
              </a:spcBef>
              <a:spcAft>
                <a:spcPts val="0"/>
              </a:spcAft>
              <a:buSzPts val="1100"/>
              <a:buChar char="○"/>
              <a:defRPr/>
            </a:lvl5pPr>
            <a:lvl6pPr marL="3657509" lvl="5" indent="-397923">
              <a:spcBef>
                <a:spcPts val="2133"/>
              </a:spcBef>
              <a:spcAft>
                <a:spcPts val="0"/>
              </a:spcAft>
              <a:buSzPts val="1100"/>
              <a:buChar char="■"/>
              <a:defRPr/>
            </a:lvl6pPr>
            <a:lvl7pPr marL="4267093" lvl="6" indent="-397923">
              <a:spcBef>
                <a:spcPts val="2133"/>
              </a:spcBef>
              <a:spcAft>
                <a:spcPts val="0"/>
              </a:spcAft>
              <a:buSzPts val="1100"/>
              <a:buChar char="●"/>
              <a:defRPr/>
            </a:lvl7pPr>
            <a:lvl8pPr marL="4876678" lvl="7" indent="-397923">
              <a:spcBef>
                <a:spcPts val="2133"/>
              </a:spcBef>
              <a:spcAft>
                <a:spcPts val="0"/>
              </a:spcAft>
              <a:buSzPts val="1100"/>
              <a:buChar char="○"/>
              <a:defRPr/>
            </a:lvl8pPr>
            <a:lvl9pPr marL="5486263" lvl="8" indent="-397923">
              <a:spcBef>
                <a:spcPts val="2133"/>
              </a:spcBef>
              <a:spcAft>
                <a:spcPts val="2133"/>
              </a:spcAft>
              <a:buSzPts val="1100"/>
              <a:buChar char="■"/>
              <a:defRPr/>
            </a:lvl9pPr>
          </a:lstStyle>
          <a:p>
            <a:endParaRPr/>
          </a:p>
        </p:txBody>
      </p:sp>
      <p:sp>
        <p:nvSpPr>
          <p:cNvPr id="111" name="Google Shape;111;p7"/>
          <p:cNvSpPr txBox="1">
            <a:spLocks noGrp="1"/>
          </p:cNvSpPr>
          <p:nvPr>
            <p:ph type="sldNum" idx="12"/>
          </p:nvPr>
        </p:nvSpPr>
        <p:spPr>
          <a:xfrm>
            <a:off x="11268061" y="6315968"/>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470498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9155619" y="1741"/>
            <a:ext cx="3023268" cy="346892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125" name="Google Shape;125;p8"/>
          <p:cNvSpPr txBox="1">
            <a:spLocks noGrp="1"/>
          </p:cNvSpPr>
          <p:nvPr>
            <p:ph type="title"/>
          </p:nvPr>
        </p:nvSpPr>
        <p:spPr>
          <a:xfrm>
            <a:off x="1098667" y="1018133"/>
            <a:ext cx="7810400" cy="47644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4800">
                <a:solidFill>
                  <a:schemeClr val="lt1"/>
                </a:solidFill>
              </a:defRPr>
            </a:lvl1pPr>
            <a:lvl2pPr lvl="1">
              <a:spcBef>
                <a:spcPts val="0"/>
              </a:spcBef>
              <a:spcAft>
                <a:spcPts val="0"/>
              </a:spcAft>
              <a:buClr>
                <a:schemeClr val="lt1"/>
              </a:buClr>
              <a:buSzPts val="3600"/>
              <a:buNone/>
              <a:defRPr sz="4800">
                <a:solidFill>
                  <a:schemeClr val="lt1"/>
                </a:solidFill>
              </a:defRPr>
            </a:lvl2pPr>
            <a:lvl3pPr lvl="2">
              <a:spcBef>
                <a:spcPts val="0"/>
              </a:spcBef>
              <a:spcAft>
                <a:spcPts val="0"/>
              </a:spcAft>
              <a:buClr>
                <a:schemeClr val="lt1"/>
              </a:buClr>
              <a:buSzPts val="3600"/>
              <a:buNone/>
              <a:defRPr sz="4800">
                <a:solidFill>
                  <a:schemeClr val="lt1"/>
                </a:solidFill>
              </a:defRPr>
            </a:lvl3pPr>
            <a:lvl4pPr lvl="3">
              <a:spcBef>
                <a:spcPts val="0"/>
              </a:spcBef>
              <a:spcAft>
                <a:spcPts val="0"/>
              </a:spcAft>
              <a:buClr>
                <a:schemeClr val="lt1"/>
              </a:buClr>
              <a:buSzPts val="3600"/>
              <a:buNone/>
              <a:defRPr sz="4800">
                <a:solidFill>
                  <a:schemeClr val="lt1"/>
                </a:solidFill>
              </a:defRPr>
            </a:lvl4pPr>
            <a:lvl5pPr lvl="4">
              <a:spcBef>
                <a:spcPts val="0"/>
              </a:spcBef>
              <a:spcAft>
                <a:spcPts val="0"/>
              </a:spcAft>
              <a:buClr>
                <a:schemeClr val="lt1"/>
              </a:buClr>
              <a:buSzPts val="3600"/>
              <a:buNone/>
              <a:defRPr sz="4800">
                <a:solidFill>
                  <a:schemeClr val="lt1"/>
                </a:solidFill>
              </a:defRPr>
            </a:lvl5pPr>
            <a:lvl6pPr lvl="5">
              <a:spcBef>
                <a:spcPts val="0"/>
              </a:spcBef>
              <a:spcAft>
                <a:spcPts val="0"/>
              </a:spcAft>
              <a:buClr>
                <a:schemeClr val="lt1"/>
              </a:buClr>
              <a:buSzPts val="3600"/>
              <a:buNone/>
              <a:defRPr sz="4800">
                <a:solidFill>
                  <a:schemeClr val="lt1"/>
                </a:solidFill>
              </a:defRPr>
            </a:lvl6pPr>
            <a:lvl7pPr lvl="6">
              <a:spcBef>
                <a:spcPts val="0"/>
              </a:spcBef>
              <a:spcAft>
                <a:spcPts val="0"/>
              </a:spcAft>
              <a:buClr>
                <a:schemeClr val="lt1"/>
              </a:buClr>
              <a:buSzPts val="3600"/>
              <a:buNone/>
              <a:defRPr sz="4800">
                <a:solidFill>
                  <a:schemeClr val="lt1"/>
                </a:solidFill>
              </a:defRPr>
            </a:lvl7pPr>
            <a:lvl8pPr lvl="7">
              <a:spcBef>
                <a:spcPts val="0"/>
              </a:spcBef>
              <a:spcAft>
                <a:spcPts val="0"/>
              </a:spcAft>
              <a:buClr>
                <a:schemeClr val="lt1"/>
              </a:buClr>
              <a:buSzPts val="3600"/>
              <a:buNone/>
              <a:defRPr sz="4800">
                <a:solidFill>
                  <a:schemeClr val="lt1"/>
                </a:solidFill>
              </a:defRPr>
            </a:lvl8pPr>
            <a:lvl9pPr lvl="8">
              <a:spcBef>
                <a:spcPts val="0"/>
              </a:spcBef>
              <a:spcAft>
                <a:spcPts val="0"/>
              </a:spcAft>
              <a:buClr>
                <a:schemeClr val="lt1"/>
              </a:buClr>
              <a:buSzPts val="3600"/>
              <a:buNone/>
              <a:defRPr sz="4800">
                <a:solidFill>
                  <a:schemeClr val="lt1"/>
                </a:solidFill>
              </a:defRPr>
            </a:lvl9pPr>
          </a:lstStyle>
          <a:p>
            <a:endParaRPr/>
          </a:p>
        </p:txBody>
      </p:sp>
      <p:sp>
        <p:nvSpPr>
          <p:cNvPr id="126" name="Google Shape;126;p8"/>
          <p:cNvSpPr txBox="1">
            <a:spLocks noGrp="1"/>
          </p:cNvSpPr>
          <p:nvPr>
            <p:ph type="sldNum" idx="12"/>
          </p:nvPr>
        </p:nvSpPr>
        <p:spPr>
          <a:xfrm>
            <a:off x="11268061" y="6315968"/>
            <a:ext cx="731600" cy="524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152594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F91569B-1EC5-4A7C-AE2C-C4C933B6DDBD}"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4F8BA-DEAC-4106-9FC8-21D7B0471CC5}" type="slidenum">
              <a:rPr lang="en-US" smtClean="0"/>
              <a:t>‹#›</a:t>
            </a:fld>
            <a:endParaRPr lang="en-US"/>
          </a:p>
        </p:txBody>
      </p:sp>
    </p:spTree>
    <p:extLst>
      <p:ext uri="{BB962C8B-B14F-4D97-AF65-F5344CB8AC3E}">
        <p14:creationId xmlns:p14="http://schemas.microsoft.com/office/powerpoint/2010/main" val="4304012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27"/>
        <p:cNvGrpSpPr/>
        <p:nvPr/>
      </p:nvGrpSpPr>
      <p:grpSpPr>
        <a:xfrm>
          <a:off x="0" y="0"/>
          <a:ext cx="0" cy="0"/>
          <a:chOff x="0" y="0"/>
          <a:chExt cx="0" cy="0"/>
        </a:xfrm>
      </p:grpSpPr>
      <p:grpSp>
        <p:nvGrpSpPr>
          <p:cNvPr id="128" name="Google Shape;128;p9"/>
          <p:cNvGrpSpPr/>
          <p:nvPr/>
        </p:nvGrpSpPr>
        <p:grpSpPr>
          <a:xfrm>
            <a:off x="834621" y="399168"/>
            <a:ext cx="1332416" cy="1332416"/>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1" name="Google Shape;131;p9"/>
          <p:cNvSpPr txBox="1">
            <a:spLocks noGrp="1"/>
          </p:cNvSpPr>
          <p:nvPr>
            <p:ph type="title"/>
          </p:nvPr>
        </p:nvSpPr>
        <p:spPr>
          <a:xfrm>
            <a:off x="1738400" y="798100"/>
            <a:ext cx="4574000" cy="2653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738400" y="3657604"/>
            <a:ext cx="4574000" cy="968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lnSpc>
                <a:spcPct val="100000"/>
              </a:lnSpc>
              <a:spcBef>
                <a:spcPts val="0"/>
              </a:spcBef>
              <a:spcAft>
                <a:spcPts val="0"/>
              </a:spcAft>
              <a:buSzPts val="1600"/>
              <a:buNone/>
              <a:defRPr sz="2133"/>
            </a:lvl1pPr>
            <a:lvl2pPr lvl="1">
              <a:lnSpc>
                <a:spcPct val="100000"/>
              </a:lnSpc>
              <a:spcBef>
                <a:spcPts val="0"/>
              </a:spcBef>
              <a:spcAft>
                <a:spcPts val="0"/>
              </a:spcAft>
              <a:buSzPts val="1600"/>
              <a:buNone/>
              <a:defRPr sz="2133"/>
            </a:lvl2pPr>
            <a:lvl3pPr lvl="2">
              <a:lnSpc>
                <a:spcPct val="100000"/>
              </a:lnSpc>
              <a:spcBef>
                <a:spcPts val="0"/>
              </a:spcBef>
              <a:spcAft>
                <a:spcPts val="0"/>
              </a:spcAft>
              <a:buSzPts val="1600"/>
              <a:buNone/>
              <a:defRPr sz="2133"/>
            </a:lvl3pPr>
            <a:lvl4pPr lvl="3">
              <a:lnSpc>
                <a:spcPct val="100000"/>
              </a:lnSpc>
              <a:spcBef>
                <a:spcPts val="0"/>
              </a:spcBef>
              <a:spcAft>
                <a:spcPts val="0"/>
              </a:spcAft>
              <a:buSzPts val="1600"/>
              <a:buNone/>
              <a:defRPr sz="2133"/>
            </a:lvl4pPr>
            <a:lvl5pPr lvl="4">
              <a:lnSpc>
                <a:spcPct val="100000"/>
              </a:lnSpc>
              <a:spcBef>
                <a:spcPts val="0"/>
              </a:spcBef>
              <a:spcAft>
                <a:spcPts val="0"/>
              </a:spcAft>
              <a:buSzPts val="1600"/>
              <a:buNone/>
              <a:defRPr sz="2133"/>
            </a:lvl5pPr>
            <a:lvl6pPr lvl="5">
              <a:lnSpc>
                <a:spcPct val="100000"/>
              </a:lnSpc>
              <a:spcBef>
                <a:spcPts val="0"/>
              </a:spcBef>
              <a:spcAft>
                <a:spcPts val="0"/>
              </a:spcAft>
              <a:buSzPts val="1600"/>
              <a:buNone/>
              <a:defRPr sz="2133"/>
            </a:lvl6pPr>
            <a:lvl7pPr lvl="6">
              <a:lnSpc>
                <a:spcPct val="100000"/>
              </a:lnSpc>
              <a:spcBef>
                <a:spcPts val="0"/>
              </a:spcBef>
              <a:spcAft>
                <a:spcPts val="0"/>
              </a:spcAft>
              <a:buSzPts val="1600"/>
              <a:buNone/>
              <a:defRPr sz="2133"/>
            </a:lvl7pPr>
            <a:lvl8pPr lvl="7">
              <a:lnSpc>
                <a:spcPct val="100000"/>
              </a:lnSpc>
              <a:spcBef>
                <a:spcPts val="0"/>
              </a:spcBef>
              <a:spcAft>
                <a:spcPts val="0"/>
              </a:spcAft>
              <a:buSzPts val="1600"/>
              <a:buNone/>
              <a:defRPr sz="2133"/>
            </a:lvl8pPr>
            <a:lvl9pPr lvl="8">
              <a:lnSpc>
                <a:spcPct val="100000"/>
              </a:lnSpc>
              <a:spcBef>
                <a:spcPts val="0"/>
              </a:spcBef>
              <a:spcAft>
                <a:spcPts val="0"/>
              </a:spcAft>
              <a:buSzPts val="1600"/>
              <a:buNone/>
              <a:defRPr sz="2133"/>
            </a:lvl9pPr>
          </a:lstStyle>
          <a:p>
            <a:endParaRPr/>
          </a:p>
        </p:txBody>
      </p:sp>
      <p:sp>
        <p:nvSpPr>
          <p:cNvPr id="133" name="Google Shape;133;p9"/>
          <p:cNvSpPr txBox="1">
            <a:spLocks noGrp="1"/>
          </p:cNvSpPr>
          <p:nvPr>
            <p:ph type="body" idx="2"/>
          </p:nvPr>
        </p:nvSpPr>
        <p:spPr>
          <a:xfrm>
            <a:off x="6538267" y="881333"/>
            <a:ext cx="4574000" cy="51608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marL="609585" lvl="0" indent="-414856">
              <a:spcBef>
                <a:spcPts val="0"/>
              </a:spcBef>
              <a:spcAft>
                <a:spcPts val="0"/>
              </a:spcAft>
              <a:buSzPts val="1300"/>
              <a:buChar char="●"/>
              <a:defRPr/>
            </a:lvl1pPr>
            <a:lvl2pPr marL="1219170" lvl="1" indent="-397923">
              <a:spcBef>
                <a:spcPts val="2133"/>
              </a:spcBef>
              <a:spcAft>
                <a:spcPts val="0"/>
              </a:spcAft>
              <a:buSzPts val="1100"/>
              <a:buChar char="○"/>
              <a:defRPr/>
            </a:lvl2pPr>
            <a:lvl3pPr marL="1828754" lvl="2" indent="-397923">
              <a:spcBef>
                <a:spcPts val="2133"/>
              </a:spcBef>
              <a:spcAft>
                <a:spcPts val="0"/>
              </a:spcAft>
              <a:buSzPts val="1100"/>
              <a:buChar char="■"/>
              <a:defRPr/>
            </a:lvl3pPr>
            <a:lvl4pPr marL="2438339" lvl="3" indent="-397923">
              <a:spcBef>
                <a:spcPts val="2133"/>
              </a:spcBef>
              <a:spcAft>
                <a:spcPts val="0"/>
              </a:spcAft>
              <a:buSzPts val="1100"/>
              <a:buChar char="●"/>
              <a:defRPr/>
            </a:lvl4pPr>
            <a:lvl5pPr marL="3047924" lvl="4" indent="-397923">
              <a:spcBef>
                <a:spcPts val="2133"/>
              </a:spcBef>
              <a:spcAft>
                <a:spcPts val="0"/>
              </a:spcAft>
              <a:buSzPts val="1100"/>
              <a:buChar char="○"/>
              <a:defRPr/>
            </a:lvl5pPr>
            <a:lvl6pPr marL="3657509" lvl="5" indent="-397923">
              <a:spcBef>
                <a:spcPts val="2133"/>
              </a:spcBef>
              <a:spcAft>
                <a:spcPts val="0"/>
              </a:spcAft>
              <a:buSzPts val="1100"/>
              <a:buChar char="■"/>
              <a:defRPr/>
            </a:lvl6pPr>
            <a:lvl7pPr marL="4267093" lvl="6" indent="-397923">
              <a:spcBef>
                <a:spcPts val="2133"/>
              </a:spcBef>
              <a:spcAft>
                <a:spcPts val="0"/>
              </a:spcAft>
              <a:buSzPts val="1100"/>
              <a:buChar char="●"/>
              <a:defRPr/>
            </a:lvl7pPr>
            <a:lvl8pPr marL="4876678" lvl="7" indent="-397923">
              <a:spcBef>
                <a:spcPts val="2133"/>
              </a:spcBef>
              <a:spcAft>
                <a:spcPts val="0"/>
              </a:spcAft>
              <a:buSzPts val="1100"/>
              <a:buChar char="○"/>
              <a:defRPr/>
            </a:lvl8pPr>
            <a:lvl9pPr marL="5486263" lvl="8" indent="-397923">
              <a:spcBef>
                <a:spcPts val="2133"/>
              </a:spcBef>
              <a:spcAft>
                <a:spcPts val="2133"/>
              </a:spcAft>
              <a:buSzPts val="1100"/>
              <a:buChar char="■"/>
              <a:defRPr/>
            </a:lvl9pPr>
          </a:lstStyle>
          <a:p>
            <a:endParaRPr/>
          </a:p>
        </p:txBody>
      </p:sp>
      <p:sp>
        <p:nvSpPr>
          <p:cNvPr id="134" name="Google Shape;134;p9"/>
          <p:cNvSpPr txBox="1">
            <a:spLocks noGrp="1"/>
          </p:cNvSpPr>
          <p:nvPr>
            <p:ph type="sldNum" idx="12"/>
          </p:nvPr>
        </p:nvSpPr>
        <p:spPr>
          <a:xfrm>
            <a:off x="11268061" y="6315968"/>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2558408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35"/>
        <p:cNvGrpSpPr/>
        <p:nvPr/>
      </p:nvGrpSpPr>
      <p:grpSpPr>
        <a:xfrm>
          <a:off x="0" y="0"/>
          <a:ext cx="0" cy="0"/>
          <a:chOff x="0" y="0"/>
          <a:chExt cx="0" cy="0"/>
        </a:xfrm>
      </p:grpSpPr>
      <p:grpSp>
        <p:nvGrpSpPr>
          <p:cNvPr id="136" name="Google Shape;136;p10"/>
          <p:cNvGrpSpPr/>
          <p:nvPr/>
        </p:nvGrpSpPr>
        <p:grpSpPr>
          <a:xfrm>
            <a:off x="951164" y="5129492"/>
            <a:ext cx="1100523" cy="1100523"/>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9" name="Google Shape;139;p10"/>
          <p:cNvSpPr txBox="1">
            <a:spLocks noGrp="1"/>
          </p:cNvSpPr>
          <p:nvPr>
            <p:ph type="body" idx="1"/>
          </p:nvPr>
        </p:nvSpPr>
        <p:spPr>
          <a:xfrm>
            <a:off x="1738400" y="5518633"/>
            <a:ext cx="7790800" cy="713200"/>
          </a:xfrm>
          <a:prstGeom prst="rect">
            <a:avLst/>
          </a:prstGeom>
        </p:spPr>
        <p:txBody>
          <a:bodyPr spcFirstLastPara="1" wrap="square" lIns="91425" tIns="91425" rIns="91425" bIns="91425" anchor="t" anchorCtr="0"/>
          <a:lstStyle>
            <a:lvl1pPr marL="609585" lvl="0" indent="-304792">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11268061" y="6315968"/>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9873504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69" y="5465600"/>
            <a:ext cx="12192048" cy="13924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268" name="Google Shape;268;p11"/>
          <p:cNvSpPr txBox="1">
            <a:spLocks noGrp="1"/>
          </p:cNvSpPr>
          <p:nvPr>
            <p:ph type="title" hasCustomPrompt="1"/>
          </p:nvPr>
        </p:nvSpPr>
        <p:spPr>
          <a:xfrm>
            <a:off x="1851500" y="1030300"/>
            <a:ext cx="8489200" cy="24844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8000"/>
              <a:buNone/>
              <a:defRPr sz="10666">
                <a:solidFill>
                  <a:schemeClr val="lt1"/>
                </a:solidFill>
              </a:defRPr>
            </a:lvl1pPr>
            <a:lvl2pPr lvl="1" algn="ctr">
              <a:spcBef>
                <a:spcPts val="0"/>
              </a:spcBef>
              <a:spcAft>
                <a:spcPts val="0"/>
              </a:spcAft>
              <a:buClr>
                <a:schemeClr val="lt1"/>
              </a:buClr>
              <a:buSzPts val="8000"/>
              <a:buNone/>
              <a:defRPr sz="10666">
                <a:solidFill>
                  <a:schemeClr val="lt1"/>
                </a:solidFill>
              </a:defRPr>
            </a:lvl2pPr>
            <a:lvl3pPr lvl="2" algn="ctr">
              <a:spcBef>
                <a:spcPts val="0"/>
              </a:spcBef>
              <a:spcAft>
                <a:spcPts val="0"/>
              </a:spcAft>
              <a:buClr>
                <a:schemeClr val="lt1"/>
              </a:buClr>
              <a:buSzPts val="8000"/>
              <a:buNone/>
              <a:defRPr sz="10666">
                <a:solidFill>
                  <a:schemeClr val="lt1"/>
                </a:solidFill>
              </a:defRPr>
            </a:lvl3pPr>
            <a:lvl4pPr lvl="3" algn="ctr">
              <a:spcBef>
                <a:spcPts val="0"/>
              </a:spcBef>
              <a:spcAft>
                <a:spcPts val="0"/>
              </a:spcAft>
              <a:buClr>
                <a:schemeClr val="lt1"/>
              </a:buClr>
              <a:buSzPts val="8000"/>
              <a:buNone/>
              <a:defRPr sz="10666">
                <a:solidFill>
                  <a:schemeClr val="lt1"/>
                </a:solidFill>
              </a:defRPr>
            </a:lvl4pPr>
            <a:lvl5pPr lvl="4" algn="ctr">
              <a:spcBef>
                <a:spcPts val="0"/>
              </a:spcBef>
              <a:spcAft>
                <a:spcPts val="0"/>
              </a:spcAft>
              <a:buClr>
                <a:schemeClr val="lt1"/>
              </a:buClr>
              <a:buSzPts val="8000"/>
              <a:buNone/>
              <a:defRPr sz="10666">
                <a:solidFill>
                  <a:schemeClr val="lt1"/>
                </a:solidFill>
              </a:defRPr>
            </a:lvl5pPr>
            <a:lvl6pPr lvl="5" algn="ctr">
              <a:spcBef>
                <a:spcPts val="0"/>
              </a:spcBef>
              <a:spcAft>
                <a:spcPts val="0"/>
              </a:spcAft>
              <a:buClr>
                <a:schemeClr val="lt1"/>
              </a:buClr>
              <a:buSzPts val="8000"/>
              <a:buNone/>
              <a:defRPr sz="10666">
                <a:solidFill>
                  <a:schemeClr val="lt1"/>
                </a:solidFill>
              </a:defRPr>
            </a:lvl6pPr>
            <a:lvl7pPr lvl="6" algn="ctr">
              <a:spcBef>
                <a:spcPts val="0"/>
              </a:spcBef>
              <a:spcAft>
                <a:spcPts val="0"/>
              </a:spcAft>
              <a:buClr>
                <a:schemeClr val="lt1"/>
              </a:buClr>
              <a:buSzPts val="8000"/>
              <a:buNone/>
              <a:defRPr sz="10666">
                <a:solidFill>
                  <a:schemeClr val="lt1"/>
                </a:solidFill>
              </a:defRPr>
            </a:lvl7pPr>
            <a:lvl8pPr lvl="7" algn="ctr">
              <a:spcBef>
                <a:spcPts val="0"/>
              </a:spcBef>
              <a:spcAft>
                <a:spcPts val="0"/>
              </a:spcAft>
              <a:buClr>
                <a:schemeClr val="lt1"/>
              </a:buClr>
              <a:buSzPts val="8000"/>
              <a:buNone/>
              <a:defRPr sz="10666">
                <a:solidFill>
                  <a:schemeClr val="lt1"/>
                </a:solidFill>
              </a:defRPr>
            </a:lvl8pPr>
            <a:lvl9pPr lvl="8" algn="ctr">
              <a:spcBef>
                <a:spcPts val="0"/>
              </a:spcBef>
              <a:spcAft>
                <a:spcPts val="0"/>
              </a:spcAft>
              <a:buClr>
                <a:schemeClr val="lt1"/>
              </a:buClr>
              <a:buSzPts val="8000"/>
              <a:buNone/>
              <a:defRPr sz="10666">
                <a:solidFill>
                  <a:schemeClr val="lt1"/>
                </a:solidFill>
              </a:defRPr>
            </a:lvl9pPr>
          </a:lstStyle>
          <a:p>
            <a:r>
              <a:t>xx%</a:t>
            </a:r>
          </a:p>
        </p:txBody>
      </p:sp>
      <p:sp>
        <p:nvSpPr>
          <p:cNvPr id="269" name="Google Shape;269;p11"/>
          <p:cNvSpPr txBox="1">
            <a:spLocks noGrp="1"/>
          </p:cNvSpPr>
          <p:nvPr>
            <p:ph type="body" idx="1"/>
          </p:nvPr>
        </p:nvSpPr>
        <p:spPr>
          <a:xfrm>
            <a:off x="1851500" y="3616400"/>
            <a:ext cx="8489200" cy="1481600"/>
          </a:xfrm>
          <a:prstGeom prst="rect">
            <a:avLst/>
          </a:prstGeom>
        </p:spPr>
        <p:txBody>
          <a:bodyPr spcFirstLastPara="1" wrap="square" lIns="91425" tIns="91425" rIns="91425" bIns="91425" anchor="t" anchorCtr="0"/>
          <a:lstStyle>
            <a:lvl1pPr marL="609585" lvl="0" indent="-414856" algn="ctr">
              <a:spcBef>
                <a:spcPts val="0"/>
              </a:spcBef>
              <a:spcAft>
                <a:spcPts val="0"/>
              </a:spcAft>
              <a:buClr>
                <a:schemeClr val="lt1"/>
              </a:buClr>
              <a:buSzPts val="1300"/>
              <a:buChar char="●"/>
              <a:defRPr>
                <a:solidFill>
                  <a:schemeClr val="lt1"/>
                </a:solidFill>
              </a:defRPr>
            </a:lvl1pPr>
            <a:lvl2pPr marL="1219170" lvl="1" indent="-397923" algn="ctr">
              <a:spcBef>
                <a:spcPts val="2133"/>
              </a:spcBef>
              <a:spcAft>
                <a:spcPts val="0"/>
              </a:spcAft>
              <a:buClr>
                <a:schemeClr val="lt1"/>
              </a:buClr>
              <a:buSzPts val="1100"/>
              <a:buChar char="○"/>
              <a:defRPr>
                <a:solidFill>
                  <a:schemeClr val="lt1"/>
                </a:solidFill>
              </a:defRPr>
            </a:lvl2pPr>
            <a:lvl3pPr marL="1828754" lvl="2" indent="-397923" algn="ctr">
              <a:spcBef>
                <a:spcPts val="2133"/>
              </a:spcBef>
              <a:spcAft>
                <a:spcPts val="0"/>
              </a:spcAft>
              <a:buClr>
                <a:schemeClr val="lt1"/>
              </a:buClr>
              <a:buSzPts val="1100"/>
              <a:buChar char="■"/>
              <a:defRPr>
                <a:solidFill>
                  <a:schemeClr val="lt1"/>
                </a:solidFill>
              </a:defRPr>
            </a:lvl3pPr>
            <a:lvl4pPr marL="2438339" lvl="3" indent="-397923" algn="ctr">
              <a:spcBef>
                <a:spcPts val="2133"/>
              </a:spcBef>
              <a:spcAft>
                <a:spcPts val="0"/>
              </a:spcAft>
              <a:buClr>
                <a:schemeClr val="lt1"/>
              </a:buClr>
              <a:buSzPts val="1100"/>
              <a:buChar char="●"/>
              <a:defRPr>
                <a:solidFill>
                  <a:schemeClr val="lt1"/>
                </a:solidFill>
              </a:defRPr>
            </a:lvl4pPr>
            <a:lvl5pPr marL="3047924" lvl="4" indent="-397923" algn="ctr">
              <a:spcBef>
                <a:spcPts val="2133"/>
              </a:spcBef>
              <a:spcAft>
                <a:spcPts val="0"/>
              </a:spcAft>
              <a:buClr>
                <a:schemeClr val="lt1"/>
              </a:buClr>
              <a:buSzPts val="1100"/>
              <a:buChar char="○"/>
              <a:defRPr>
                <a:solidFill>
                  <a:schemeClr val="lt1"/>
                </a:solidFill>
              </a:defRPr>
            </a:lvl5pPr>
            <a:lvl6pPr marL="3657509" lvl="5" indent="-397923" algn="ctr">
              <a:spcBef>
                <a:spcPts val="2133"/>
              </a:spcBef>
              <a:spcAft>
                <a:spcPts val="0"/>
              </a:spcAft>
              <a:buClr>
                <a:schemeClr val="lt1"/>
              </a:buClr>
              <a:buSzPts val="1100"/>
              <a:buChar char="■"/>
              <a:defRPr>
                <a:solidFill>
                  <a:schemeClr val="lt1"/>
                </a:solidFill>
              </a:defRPr>
            </a:lvl6pPr>
            <a:lvl7pPr marL="4267093" lvl="6" indent="-397923" algn="ctr">
              <a:spcBef>
                <a:spcPts val="2133"/>
              </a:spcBef>
              <a:spcAft>
                <a:spcPts val="0"/>
              </a:spcAft>
              <a:buClr>
                <a:schemeClr val="lt1"/>
              </a:buClr>
              <a:buSzPts val="1100"/>
              <a:buChar char="●"/>
              <a:defRPr>
                <a:solidFill>
                  <a:schemeClr val="lt1"/>
                </a:solidFill>
              </a:defRPr>
            </a:lvl7pPr>
            <a:lvl8pPr marL="4876678" lvl="7" indent="-397923" algn="ctr">
              <a:spcBef>
                <a:spcPts val="2133"/>
              </a:spcBef>
              <a:spcAft>
                <a:spcPts val="0"/>
              </a:spcAft>
              <a:buClr>
                <a:schemeClr val="lt1"/>
              </a:buClr>
              <a:buSzPts val="1100"/>
              <a:buChar char="○"/>
              <a:defRPr>
                <a:solidFill>
                  <a:schemeClr val="lt1"/>
                </a:solidFill>
              </a:defRPr>
            </a:lvl8pPr>
            <a:lvl9pPr marL="5486263" lvl="8" indent="-397923" algn="ctr">
              <a:spcBef>
                <a:spcPts val="2133"/>
              </a:spcBef>
              <a:spcAft>
                <a:spcPts val="2133"/>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11268061" y="6315968"/>
            <a:ext cx="731600" cy="524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4532061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11268061" y="6315968"/>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6720888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1/11/2019</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055370372"/>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9521884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1/11/2019</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99152734"/>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6602072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7231157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599715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91569B-1EC5-4A7C-AE2C-C4C933B6DDBD}"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4F8BA-DEAC-4106-9FC8-21D7B0471CC5}" type="slidenum">
              <a:rPr lang="en-US" smtClean="0"/>
              <a:t>‹#›</a:t>
            </a:fld>
            <a:endParaRPr lang="en-US"/>
          </a:p>
        </p:txBody>
      </p:sp>
    </p:spTree>
    <p:extLst>
      <p:ext uri="{BB962C8B-B14F-4D97-AF65-F5344CB8AC3E}">
        <p14:creationId xmlns:p14="http://schemas.microsoft.com/office/powerpoint/2010/main" val="153486072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218156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1/11/2019</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789184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1/11/2019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419907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1033924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053985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91569B-1EC5-4A7C-AE2C-C4C933B6DDBD}" type="datetimeFigureOut">
              <a:rPr lang="en-US" smtClean="0"/>
              <a:t>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04F8BA-DEAC-4106-9FC8-21D7B0471CC5}" type="slidenum">
              <a:rPr lang="en-US" smtClean="0"/>
              <a:t>‹#›</a:t>
            </a:fld>
            <a:endParaRPr lang="en-US"/>
          </a:p>
        </p:txBody>
      </p:sp>
    </p:spTree>
    <p:extLst>
      <p:ext uri="{BB962C8B-B14F-4D97-AF65-F5344CB8AC3E}">
        <p14:creationId xmlns:p14="http://schemas.microsoft.com/office/powerpoint/2010/main" val="608227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91569B-1EC5-4A7C-AE2C-C4C933B6DDBD}" type="datetimeFigureOut">
              <a:rPr lang="en-US" smtClean="0"/>
              <a:t>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04F8BA-DEAC-4106-9FC8-21D7B0471CC5}" type="slidenum">
              <a:rPr lang="en-US" smtClean="0"/>
              <a:t>‹#›</a:t>
            </a:fld>
            <a:endParaRPr lang="en-US"/>
          </a:p>
        </p:txBody>
      </p:sp>
    </p:spTree>
    <p:extLst>
      <p:ext uri="{BB962C8B-B14F-4D97-AF65-F5344CB8AC3E}">
        <p14:creationId xmlns:p14="http://schemas.microsoft.com/office/powerpoint/2010/main" val="3326694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91569B-1EC5-4A7C-AE2C-C4C933B6DDBD}" type="datetimeFigureOut">
              <a:rPr lang="en-US" smtClean="0"/>
              <a:t>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04F8BA-DEAC-4106-9FC8-21D7B0471CC5}" type="slidenum">
              <a:rPr lang="en-US" smtClean="0"/>
              <a:t>‹#›</a:t>
            </a:fld>
            <a:endParaRPr lang="en-US"/>
          </a:p>
        </p:txBody>
      </p:sp>
    </p:spTree>
    <p:extLst>
      <p:ext uri="{BB962C8B-B14F-4D97-AF65-F5344CB8AC3E}">
        <p14:creationId xmlns:p14="http://schemas.microsoft.com/office/powerpoint/2010/main" val="2726025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F91569B-1EC5-4A7C-AE2C-C4C933B6DDBD}"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4F8BA-DEAC-4106-9FC8-21D7B0471CC5}" type="slidenum">
              <a:rPr lang="en-US" smtClean="0"/>
              <a:t>‹#›</a:t>
            </a:fld>
            <a:endParaRPr lang="en-US"/>
          </a:p>
        </p:txBody>
      </p:sp>
    </p:spTree>
    <p:extLst>
      <p:ext uri="{BB962C8B-B14F-4D97-AF65-F5344CB8AC3E}">
        <p14:creationId xmlns:p14="http://schemas.microsoft.com/office/powerpoint/2010/main" val="3729651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F91569B-1EC5-4A7C-AE2C-C4C933B6DDBD}"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4F8BA-DEAC-4106-9FC8-21D7B0471CC5}" type="slidenum">
              <a:rPr lang="en-US" smtClean="0"/>
              <a:t>‹#›</a:t>
            </a:fld>
            <a:endParaRPr lang="en-US"/>
          </a:p>
        </p:txBody>
      </p:sp>
    </p:spTree>
    <p:extLst>
      <p:ext uri="{BB962C8B-B14F-4D97-AF65-F5344CB8AC3E}">
        <p14:creationId xmlns:p14="http://schemas.microsoft.com/office/powerpoint/2010/main" val="1031974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91569B-1EC5-4A7C-AE2C-C4C933B6DDBD}" type="datetimeFigureOut">
              <a:rPr lang="en-US" smtClean="0"/>
              <a:t>1/11/2019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04F8BA-DEAC-4106-9FC8-21D7B0471CC5}" type="slidenum">
              <a:rPr lang="en-US" smtClean="0"/>
              <a:t>‹#›</a:t>
            </a:fld>
            <a:endParaRPr lang="en-US"/>
          </a:p>
        </p:txBody>
      </p:sp>
    </p:spTree>
    <p:extLst>
      <p:ext uri="{BB962C8B-B14F-4D97-AF65-F5344CB8AC3E}">
        <p14:creationId xmlns:p14="http://schemas.microsoft.com/office/powerpoint/2010/main" val="3770774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lumMod val="75000"/>
                    <a:lumOff val="25000"/>
                  </a:schemeClr>
                </a:solidFill>
              </a:defRPr>
            </a:lvl1pPr>
          </a:lstStyle>
          <a:p>
            <a:fld id="{4665E195-C89C-4871-8AE9-903FDB8B6D9D}" type="datetimeFigureOut">
              <a:rPr lang="en-US" smtClean="0"/>
              <a:pPr/>
              <a:t>1/11/2019</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75000"/>
                    <a:lumOff val="2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75000"/>
                    <a:lumOff val="25000"/>
                  </a:schemeClr>
                </a:solidFill>
              </a:defRPr>
            </a:lvl1pPr>
          </a:lstStyle>
          <a:p>
            <a:fld id="{062D6987-FB6D-4DB8-81B8-AD0F35E3BB5F}" type="slidenum">
              <a:rPr lang="en-US" smtClean="0"/>
              <a:pPr/>
              <a:t>‹#›</a:t>
            </a:fld>
            <a:endParaRPr lang="en-US"/>
          </a:p>
        </p:txBody>
      </p:sp>
    </p:spTree>
    <p:extLst>
      <p:ext uri="{BB962C8B-B14F-4D97-AF65-F5344CB8AC3E}">
        <p14:creationId xmlns:p14="http://schemas.microsoft.com/office/powerpoint/2010/main" val="104169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11268061" y="6315968"/>
            <a:ext cx="731600" cy="524800"/>
          </a:xfrm>
          <a:prstGeom prst="rect">
            <a:avLst/>
          </a:prstGeom>
          <a:noFill/>
          <a:ln>
            <a:noFill/>
          </a:ln>
        </p:spPr>
        <p:txBody>
          <a:bodyPr spcFirstLastPara="1" wrap="square" lIns="91425" tIns="91425" rIns="91425" bIns="91425" anchor="ctr" anchorCtr="0">
            <a:noAutofit/>
          </a:bodyPr>
          <a:lstStyle>
            <a:lvl1pPr lvl="0" algn="r">
              <a:buNone/>
              <a:defRPr sz="1200">
                <a:solidFill>
                  <a:schemeClr val="dk2"/>
                </a:solidFill>
                <a:latin typeface="Nunito"/>
                <a:ea typeface="Nunito"/>
                <a:cs typeface="Nunito"/>
                <a:sym typeface="Nunito"/>
              </a:defRPr>
            </a:lvl1pPr>
            <a:lvl2pPr lvl="1" algn="r">
              <a:buNone/>
              <a:defRPr sz="1200">
                <a:solidFill>
                  <a:schemeClr val="dk2"/>
                </a:solidFill>
                <a:latin typeface="Nunito"/>
                <a:ea typeface="Nunito"/>
                <a:cs typeface="Nunito"/>
                <a:sym typeface="Nunito"/>
              </a:defRPr>
            </a:lvl2pPr>
            <a:lvl3pPr lvl="2" algn="r">
              <a:buNone/>
              <a:defRPr sz="1200">
                <a:solidFill>
                  <a:schemeClr val="dk2"/>
                </a:solidFill>
                <a:latin typeface="Nunito"/>
                <a:ea typeface="Nunito"/>
                <a:cs typeface="Nunito"/>
                <a:sym typeface="Nunito"/>
              </a:defRPr>
            </a:lvl3pPr>
            <a:lvl4pPr lvl="3" algn="r">
              <a:buNone/>
              <a:defRPr sz="1200">
                <a:solidFill>
                  <a:schemeClr val="dk2"/>
                </a:solidFill>
                <a:latin typeface="Nunito"/>
                <a:ea typeface="Nunito"/>
                <a:cs typeface="Nunito"/>
                <a:sym typeface="Nunito"/>
              </a:defRPr>
            </a:lvl4pPr>
            <a:lvl5pPr lvl="4" algn="r">
              <a:buNone/>
              <a:defRPr sz="1200">
                <a:solidFill>
                  <a:schemeClr val="dk2"/>
                </a:solidFill>
                <a:latin typeface="Nunito"/>
                <a:ea typeface="Nunito"/>
                <a:cs typeface="Nunito"/>
                <a:sym typeface="Nunito"/>
              </a:defRPr>
            </a:lvl5pPr>
            <a:lvl6pPr lvl="5" algn="r">
              <a:buNone/>
              <a:defRPr sz="1200">
                <a:solidFill>
                  <a:schemeClr val="dk2"/>
                </a:solidFill>
                <a:latin typeface="Nunito"/>
                <a:ea typeface="Nunito"/>
                <a:cs typeface="Nunito"/>
                <a:sym typeface="Nunito"/>
              </a:defRPr>
            </a:lvl6pPr>
            <a:lvl7pPr lvl="6" algn="r">
              <a:buNone/>
              <a:defRPr sz="1200">
                <a:solidFill>
                  <a:schemeClr val="dk2"/>
                </a:solidFill>
                <a:latin typeface="Nunito"/>
                <a:ea typeface="Nunito"/>
                <a:cs typeface="Nunito"/>
                <a:sym typeface="Nunito"/>
              </a:defRPr>
            </a:lvl7pPr>
            <a:lvl8pPr lvl="7" algn="r">
              <a:buNone/>
              <a:defRPr sz="1200">
                <a:solidFill>
                  <a:schemeClr val="dk2"/>
                </a:solidFill>
                <a:latin typeface="Nunito"/>
                <a:ea typeface="Nunito"/>
                <a:cs typeface="Nunito"/>
                <a:sym typeface="Nunito"/>
              </a:defRPr>
            </a:lvl8pPr>
            <a:lvl9pPr lvl="8" algn="r">
              <a:buNone/>
              <a:defRPr sz="1200">
                <a:solidFill>
                  <a:schemeClr val="dk2"/>
                </a:solidFill>
                <a:latin typeface="Nunito"/>
                <a:ea typeface="Nunito"/>
                <a:cs typeface="Nunito"/>
                <a:sym typeface="Nuni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807157192"/>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1/11/2019</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9739791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mcyiVvS8tSg" TargetMode="External"/><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oetiY0EkdQE" TargetMode="External"/><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5683" y="614020"/>
            <a:ext cx="9958137" cy="1325563"/>
          </a:xfrm>
        </p:spPr>
        <p:txBody>
          <a:bodyPr>
            <a:normAutofit fontScale="90000"/>
          </a:bodyPr>
          <a:lstStyle/>
          <a:p>
            <a:pPr algn="ctr"/>
            <a:r>
              <a:rPr lang="en-US" sz="8800" b="1" dirty="0" smtClean="0">
                <a:latin typeface="Jokerman" panose="04090605060D06020702" pitchFamily="82" charset="0"/>
              </a:rPr>
              <a:t>Warm-Up/Opening</a:t>
            </a:r>
            <a:endParaRPr lang="en-US" sz="4000" b="1" dirty="0">
              <a:latin typeface="Jokerman" panose="04090605060D06020702" pitchFamily="82" charset="0"/>
            </a:endParaRPr>
          </a:p>
        </p:txBody>
      </p:sp>
      <p:sp>
        <p:nvSpPr>
          <p:cNvPr id="5" name="TextBox 4"/>
          <p:cNvSpPr txBox="1"/>
          <p:nvPr/>
        </p:nvSpPr>
        <p:spPr>
          <a:xfrm>
            <a:off x="-1097281" y="7238197"/>
            <a:ext cx="7940842" cy="7017306"/>
          </a:xfrm>
          <a:prstGeom prst="rect">
            <a:avLst/>
          </a:prstGeom>
          <a:noFill/>
        </p:spPr>
        <p:txBody>
          <a:bodyPr wrap="square" rtlCol="0">
            <a:spAutoFit/>
          </a:bodyPr>
          <a:lstStyle/>
          <a:p>
            <a:r>
              <a:rPr lang="en-US" dirty="0" smtClean="0"/>
              <a:t>The Rose That Grew From Concrete</a:t>
            </a:r>
          </a:p>
          <a:p>
            <a:r>
              <a:rPr lang="en-US" dirty="0" smtClean="0"/>
              <a:t>By Tupac Shakur</a:t>
            </a:r>
          </a:p>
          <a:p>
            <a:endParaRPr lang="en-US" dirty="0" smtClean="0"/>
          </a:p>
          <a:p>
            <a:r>
              <a:rPr lang="en-US" dirty="0" smtClean="0"/>
              <a:t>Did you hear about the rose that grew</a:t>
            </a:r>
          </a:p>
          <a:p>
            <a:r>
              <a:rPr lang="en-US" dirty="0" smtClean="0"/>
              <a:t>from a crack in the concrete</a:t>
            </a:r>
          </a:p>
          <a:p>
            <a:r>
              <a:rPr lang="en-US" dirty="0" smtClean="0"/>
              <a:t>Proving nature's law is wrong it</a:t>
            </a:r>
          </a:p>
          <a:p>
            <a:r>
              <a:rPr lang="en-US" dirty="0" smtClean="0"/>
              <a:t>learned to walk without having feet</a:t>
            </a:r>
          </a:p>
          <a:p>
            <a:r>
              <a:rPr lang="en-US" dirty="0" smtClean="0"/>
              <a:t>Funny it seems, but by keeping its dreams,</a:t>
            </a:r>
          </a:p>
          <a:p>
            <a:r>
              <a:rPr lang="en-US" dirty="0" smtClean="0"/>
              <a:t>it learned to breathe fresh air</a:t>
            </a:r>
          </a:p>
          <a:p>
            <a:r>
              <a:rPr lang="en-US" dirty="0" smtClean="0"/>
              <a:t>Long live the rose that grew from concrete</a:t>
            </a:r>
          </a:p>
          <a:p>
            <a:r>
              <a:rPr lang="en-US" dirty="0" smtClean="0"/>
              <a:t>when no one else even cared. </a:t>
            </a:r>
          </a:p>
          <a:p>
            <a:endParaRPr lang="en-US" dirty="0" smtClean="0"/>
          </a:p>
          <a:p>
            <a:endParaRPr lang="en-US" dirty="0" smtClean="0"/>
          </a:p>
          <a:p>
            <a:r>
              <a:rPr lang="en-US" dirty="0" smtClean="0"/>
              <a:t>Create a figurative language chart of the following then answer the questions:</a:t>
            </a:r>
          </a:p>
          <a:p>
            <a:r>
              <a:rPr lang="en-US" dirty="0" smtClean="0"/>
              <a:t>RHYME-Find two sentences that end with words that rhyme.</a:t>
            </a:r>
          </a:p>
          <a:p>
            <a:r>
              <a:rPr lang="en-US" dirty="0" smtClean="0"/>
              <a:t>INTERNAL RHYME-Find a sentence in this poem that has two words that rhyme.</a:t>
            </a:r>
          </a:p>
          <a:p>
            <a:r>
              <a:rPr lang="en-US" dirty="0" smtClean="0"/>
              <a:t>PERSONFICATION-Find an example of personification in the poem. </a:t>
            </a:r>
          </a:p>
          <a:p>
            <a:r>
              <a:rPr lang="en-US" dirty="0" smtClean="0"/>
              <a:t>      ALLITERATION-Find an example of alliteration in the poem.</a:t>
            </a:r>
          </a:p>
          <a:p>
            <a:r>
              <a:rPr lang="en-US" dirty="0" smtClean="0"/>
              <a:t>1.    1. In the first line, the poet asks readers if they’ve heard about the rose. What does this tell you about how the poet sees the rose? </a:t>
            </a:r>
          </a:p>
          <a:p>
            <a:r>
              <a:rPr lang="en-US" dirty="0" smtClean="0"/>
              <a:t>2.     In the fifth line, what does “keeping its dreams” mean? What would be the opposite of keeping your dreams? </a:t>
            </a:r>
          </a:p>
          <a:p>
            <a:r>
              <a:rPr lang="en-US" dirty="0" smtClean="0"/>
              <a:t>3.Theme: In this poem, the rose does something that seems impossible: It grows from concrete. What makes the rose in this poem so special?</a:t>
            </a:r>
          </a:p>
          <a:p>
            <a:endParaRPr lang="en-US" dirty="0"/>
          </a:p>
        </p:txBody>
      </p:sp>
      <p:sp>
        <p:nvSpPr>
          <p:cNvPr id="6" name="TextBox 5"/>
          <p:cNvSpPr txBox="1"/>
          <p:nvPr/>
        </p:nvSpPr>
        <p:spPr>
          <a:xfrm>
            <a:off x="8354728" y="0"/>
            <a:ext cx="3990474" cy="461665"/>
          </a:xfrm>
          <a:prstGeom prst="rect">
            <a:avLst/>
          </a:prstGeom>
          <a:noFill/>
        </p:spPr>
        <p:txBody>
          <a:bodyPr wrap="square" rtlCol="0">
            <a:spAutoFit/>
          </a:bodyPr>
          <a:lstStyle/>
          <a:p>
            <a:r>
              <a:rPr lang="en-US" sz="2400" b="1" dirty="0" smtClean="0">
                <a:solidFill>
                  <a:srgbClr val="FF0000"/>
                </a:solidFill>
              </a:rPr>
              <a:t>Monday – January 7, 2019 </a:t>
            </a:r>
            <a:endParaRPr lang="en-US" sz="2400" b="1" dirty="0">
              <a:solidFill>
                <a:srgbClr val="FF0000"/>
              </a:solidFill>
            </a:endParaRPr>
          </a:p>
        </p:txBody>
      </p:sp>
      <p:sp>
        <p:nvSpPr>
          <p:cNvPr id="7" name="TextBox 6"/>
          <p:cNvSpPr txBox="1"/>
          <p:nvPr/>
        </p:nvSpPr>
        <p:spPr>
          <a:xfrm>
            <a:off x="178067" y="2401781"/>
            <a:ext cx="5537734" cy="4154984"/>
          </a:xfrm>
          <a:prstGeom prst="rect">
            <a:avLst/>
          </a:prstGeom>
          <a:solidFill>
            <a:schemeClr val="accent2">
              <a:lumMod val="20000"/>
              <a:lumOff val="80000"/>
            </a:schemeClr>
          </a:solidFill>
          <a:ln>
            <a:solidFill>
              <a:schemeClr val="tx1"/>
            </a:solidFill>
          </a:ln>
        </p:spPr>
        <p:txBody>
          <a:bodyPr wrap="square" rtlCol="0">
            <a:spAutoFit/>
          </a:bodyPr>
          <a:lstStyle/>
          <a:p>
            <a:pPr algn="ctr"/>
            <a:r>
              <a:rPr lang="en-US" sz="2400" b="1" dirty="0" smtClean="0"/>
              <a:t>The Rose that Grew from Concrete</a:t>
            </a:r>
          </a:p>
          <a:p>
            <a:pPr algn="ctr"/>
            <a:r>
              <a:rPr lang="en-US" sz="2400" b="1" dirty="0" smtClean="0"/>
              <a:t>By Tupac Shakur</a:t>
            </a:r>
          </a:p>
          <a:p>
            <a:endParaRPr lang="en-US" sz="2400" dirty="0" smtClean="0"/>
          </a:p>
          <a:p>
            <a:r>
              <a:rPr lang="en-US" sz="2400" dirty="0" smtClean="0"/>
              <a:t>Did you hear about the rose that grew</a:t>
            </a:r>
          </a:p>
          <a:p>
            <a:r>
              <a:rPr lang="en-US" sz="2400" dirty="0"/>
              <a:t>F</a:t>
            </a:r>
            <a:r>
              <a:rPr lang="en-US" sz="2400" dirty="0" smtClean="0"/>
              <a:t>rom a crack in the concrete</a:t>
            </a:r>
          </a:p>
          <a:p>
            <a:r>
              <a:rPr lang="en-US" sz="2400" dirty="0" smtClean="0"/>
              <a:t>Proving nature's law is wrong it</a:t>
            </a:r>
          </a:p>
          <a:p>
            <a:r>
              <a:rPr lang="en-US" sz="2400" dirty="0"/>
              <a:t>L</a:t>
            </a:r>
            <a:r>
              <a:rPr lang="en-US" sz="2400" dirty="0" smtClean="0"/>
              <a:t>earned to walk without having feet</a:t>
            </a:r>
          </a:p>
          <a:p>
            <a:r>
              <a:rPr lang="en-US" sz="2400" dirty="0" smtClean="0"/>
              <a:t>Funny it seems, but by keeping its dreams,</a:t>
            </a:r>
          </a:p>
          <a:p>
            <a:r>
              <a:rPr lang="en-US" sz="2400" dirty="0"/>
              <a:t>I</a:t>
            </a:r>
            <a:r>
              <a:rPr lang="en-US" sz="2400" dirty="0" smtClean="0"/>
              <a:t>t learned to breathe fresh air</a:t>
            </a:r>
          </a:p>
          <a:p>
            <a:r>
              <a:rPr lang="en-US" sz="2400" dirty="0" smtClean="0"/>
              <a:t>Long live the rose that grew from concrete</a:t>
            </a:r>
          </a:p>
          <a:p>
            <a:r>
              <a:rPr lang="en-US" sz="2400" dirty="0" smtClean="0"/>
              <a:t>when no one else even cared. </a:t>
            </a:r>
            <a:endParaRPr lang="en-US" sz="2400" dirty="0"/>
          </a:p>
        </p:txBody>
      </p:sp>
      <p:sp>
        <p:nvSpPr>
          <p:cNvPr id="8" name="TextBox 7"/>
          <p:cNvSpPr txBox="1"/>
          <p:nvPr/>
        </p:nvSpPr>
        <p:spPr>
          <a:xfrm>
            <a:off x="6061910" y="2091938"/>
            <a:ext cx="5771147" cy="4308872"/>
          </a:xfrm>
          <a:prstGeom prst="rect">
            <a:avLst/>
          </a:prstGeom>
          <a:noFill/>
        </p:spPr>
        <p:txBody>
          <a:bodyPr wrap="square" rtlCol="0">
            <a:spAutoFit/>
          </a:bodyPr>
          <a:lstStyle/>
          <a:p>
            <a:r>
              <a:rPr lang="en-US" sz="2400" b="1" dirty="0" smtClean="0"/>
              <a:t>Instructions: Read “The Rose that Grew from Concrete”. Use your Holiday packet to respond to the following:</a:t>
            </a:r>
          </a:p>
          <a:p>
            <a:endParaRPr lang="en-US" sz="2800" dirty="0" smtClean="0"/>
          </a:p>
          <a:p>
            <a:pPr marL="342900" indent="-342900">
              <a:buFont typeface="+mj-lt"/>
              <a:buAutoNum type="arabicPeriod"/>
            </a:pPr>
            <a:r>
              <a:rPr lang="en-US" sz="2600" b="1" u="sng" dirty="0" smtClean="0">
                <a:solidFill>
                  <a:srgbClr val="FF0000"/>
                </a:solidFill>
              </a:rPr>
              <a:t>RHYME </a:t>
            </a:r>
            <a:r>
              <a:rPr lang="en-US" sz="2600" dirty="0" smtClean="0"/>
              <a:t>- Find two sentences in the poem that end with words that rhyme.</a:t>
            </a:r>
          </a:p>
          <a:p>
            <a:pPr marL="342900" indent="-342900">
              <a:buFont typeface="+mj-lt"/>
              <a:buAutoNum type="arabicPeriod"/>
            </a:pPr>
            <a:endParaRPr lang="en-US" sz="2600" dirty="0" smtClean="0"/>
          </a:p>
          <a:p>
            <a:pPr marL="342900" indent="-342900">
              <a:buFont typeface="+mj-lt"/>
              <a:buAutoNum type="arabicPeriod"/>
            </a:pPr>
            <a:r>
              <a:rPr lang="en-US" sz="2600" b="1" u="sng" dirty="0" smtClean="0">
                <a:solidFill>
                  <a:srgbClr val="FF0000"/>
                </a:solidFill>
              </a:rPr>
              <a:t>INTERNAL RHYME </a:t>
            </a:r>
            <a:r>
              <a:rPr lang="en-US" sz="2600" dirty="0" smtClean="0"/>
              <a:t>- Find a sentence in the poem that has two words that rhyme.</a:t>
            </a:r>
          </a:p>
          <a:p>
            <a:endParaRPr lang="en-US" dirty="0"/>
          </a:p>
        </p:txBody>
      </p:sp>
      <p:pic>
        <p:nvPicPr>
          <p:cNvPr id="9" name="Picture 8"/>
          <p:cNvPicPr>
            <a:picLocks noChangeAspect="1"/>
          </p:cNvPicPr>
          <p:nvPr/>
        </p:nvPicPr>
        <p:blipFill>
          <a:blip r:embed="rId2"/>
          <a:stretch>
            <a:fillRect/>
          </a:stretch>
        </p:blipFill>
        <p:spPr>
          <a:xfrm>
            <a:off x="178067" y="67820"/>
            <a:ext cx="2160871" cy="2168543"/>
          </a:xfrm>
          <a:prstGeom prst="rect">
            <a:avLst/>
          </a:prstGeom>
        </p:spPr>
      </p:pic>
    </p:spTree>
    <p:extLst>
      <p:ext uri="{BB962C8B-B14F-4D97-AF65-F5344CB8AC3E}">
        <p14:creationId xmlns:p14="http://schemas.microsoft.com/office/powerpoint/2010/main" val="3286980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312"/>
        <p:cNvGrpSpPr/>
        <p:nvPr/>
      </p:nvGrpSpPr>
      <p:grpSpPr>
        <a:xfrm>
          <a:off x="0" y="0"/>
          <a:ext cx="0" cy="0"/>
          <a:chOff x="0" y="0"/>
          <a:chExt cx="0" cy="0"/>
        </a:xfrm>
      </p:grpSpPr>
      <p:sp>
        <p:nvSpPr>
          <p:cNvPr id="313" name="Google Shape;313;p19"/>
          <p:cNvSpPr txBox="1">
            <a:spLocks noGrp="1"/>
          </p:cNvSpPr>
          <p:nvPr>
            <p:ph type="title"/>
          </p:nvPr>
        </p:nvSpPr>
        <p:spPr>
          <a:xfrm>
            <a:off x="1706367" y="401633"/>
            <a:ext cx="9374000" cy="827600"/>
          </a:xfrm>
          <a:prstGeom prst="rect">
            <a:avLst/>
          </a:prstGeom>
        </p:spPr>
        <p:txBody>
          <a:bodyPr spcFirstLastPara="1" wrap="square" lIns="121900" tIns="121900" rIns="121900" bIns="121900" anchor="t" anchorCtr="0">
            <a:noAutofit/>
          </a:bodyPr>
          <a:lstStyle/>
          <a:p>
            <a:pPr marL="389457" algn="ctr">
              <a:lnSpc>
                <a:spcPct val="137500"/>
              </a:lnSpc>
              <a:spcAft>
                <a:spcPts val="1733"/>
              </a:spcAft>
            </a:pPr>
            <a:r>
              <a:rPr lang="en" sz="4267" dirty="0">
                <a:solidFill>
                  <a:srgbClr val="454545"/>
                </a:solidFill>
                <a:latin typeface="Arial"/>
                <a:ea typeface="Arial"/>
                <a:cs typeface="Arial"/>
                <a:sym typeface="Arial"/>
              </a:rPr>
              <a:t>In Your Writer’s Notebook:</a:t>
            </a:r>
            <a:endParaRPr sz="6400" dirty="0"/>
          </a:p>
        </p:txBody>
      </p:sp>
      <p:sp>
        <p:nvSpPr>
          <p:cNvPr id="314" name="Google Shape;314;p19"/>
          <p:cNvSpPr txBox="1"/>
          <p:nvPr/>
        </p:nvSpPr>
        <p:spPr>
          <a:xfrm>
            <a:off x="963433" y="1146367"/>
            <a:ext cx="10498400" cy="4862400"/>
          </a:xfrm>
          <a:prstGeom prst="rect">
            <a:avLst/>
          </a:prstGeom>
          <a:noFill/>
          <a:ln>
            <a:noFill/>
          </a:ln>
        </p:spPr>
        <p:txBody>
          <a:bodyPr spcFirstLastPara="1" wrap="square" lIns="121900" tIns="121900" rIns="121900" bIns="121900" anchor="t" anchorCtr="0">
            <a:noAutofit/>
          </a:bodyPr>
          <a:lstStyle/>
          <a:p>
            <a:pPr marL="609585" defTabSz="1219170">
              <a:lnSpc>
                <a:spcPct val="137500"/>
              </a:lnSpc>
              <a:buClr>
                <a:srgbClr val="000000"/>
              </a:buClr>
            </a:pPr>
            <a:r>
              <a:rPr lang="en" sz="2400" b="1" kern="0" dirty="0">
                <a:solidFill>
                  <a:srgbClr val="0000FF"/>
                </a:solidFill>
                <a:latin typeface="Arial"/>
                <a:cs typeface="Arial"/>
                <a:sym typeface="Arial"/>
              </a:rPr>
              <a:t>1. Spend some time imagining what you want your life to look like.</a:t>
            </a:r>
            <a:r>
              <a:rPr lang="en" sz="2400" kern="0" dirty="0">
                <a:solidFill>
                  <a:srgbClr val="454545"/>
                </a:solidFill>
                <a:latin typeface="Arial"/>
                <a:cs typeface="Arial"/>
                <a:sym typeface="Arial"/>
              </a:rPr>
              <a:t> What kind of person do you really want to be at the end of 2018? What do you want the condition of your heart and your relationships to be?  What is in your heart?  What character traits do you have? What are your best qualities?  Who do you want to be in 2018?</a:t>
            </a:r>
            <a:endParaRPr sz="2400" kern="0" dirty="0">
              <a:solidFill>
                <a:srgbClr val="454545"/>
              </a:solidFill>
              <a:latin typeface="Arial"/>
              <a:cs typeface="Arial"/>
              <a:sym typeface="Arial"/>
            </a:endParaRPr>
          </a:p>
          <a:p>
            <a:pPr marL="389457" defTabSz="1219170">
              <a:lnSpc>
                <a:spcPct val="137500"/>
              </a:lnSpc>
              <a:spcBef>
                <a:spcPts val="1733"/>
              </a:spcBef>
              <a:buClr>
                <a:srgbClr val="000000"/>
              </a:buClr>
            </a:pPr>
            <a:r>
              <a:rPr lang="en" sz="2400" b="1" kern="0" dirty="0">
                <a:solidFill>
                  <a:srgbClr val="0000FF"/>
                </a:solidFill>
                <a:latin typeface="Arial"/>
                <a:cs typeface="Arial"/>
                <a:sym typeface="Arial"/>
              </a:rPr>
              <a:t>2. Make a list of words (8-20) that sum up that description or that create an image of that vision you started with.</a:t>
            </a:r>
            <a:r>
              <a:rPr lang="en" sz="2400" kern="0" dirty="0">
                <a:solidFill>
                  <a:srgbClr val="454545"/>
                </a:solidFill>
                <a:latin typeface="Arial"/>
                <a:cs typeface="Arial"/>
                <a:sym typeface="Arial"/>
              </a:rPr>
              <a:t> It can include nouns (such as </a:t>
            </a:r>
            <a:r>
              <a:rPr lang="en" sz="2400" i="1" kern="0" dirty="0">
                <a:solidFill>
                  <a:srgbClr val="454545"/>
                </a:solidFill>
                <a:latin typeface="Arial"/>
                <a:cs typeface="Arial"/>
                <a:sym typeface="Arial"/>
              </a:rPr>
              <a:t>peace</a:t>
            </a:r>
            <a:r>
              <a:rPr lang="en" sz="2400" kern="0" dirty="0">
                <a:solidFill>
                  <a:srgbClr val="454545"/>
                </a:solidFill>
                <a:latin typeface="Arial"/>
                <a:cs typeface="Arial"/>
                <a:sym typeface="Arial"/>
              </a:rPr>
              <a:t> or </a:t>
            </a:r>
            <a:r>
              <a:rPr lang="en" sz="2400" i="1" kern="0" dirty="0">
                <a:solidFill>
                  <a:srgbClr val="454545"/>
                </a:solidFill>
                <a:latin typeface="Arial"/>
                <a:cs typeface="Arial"/>
                <a:sym typeface="Arial"/>
              </a:rPr>
              <a:t>joy</a:t>
            </a:r>
            <a:r>
              <a:rPr lang="en" sz="2400" kern="0" dirty="0">
                <a:solidFill>
                  <a:srgbClr val="454545"/>
                </a:solidFill>
                <a:latin typeface="Arial"/>
                <a:cs typeface="Arial"/>
                <a:sym typeface="Arial"/>
              </a:rPr>
              <a:t>), adjectives (like </a:t>
            </a:r>
            <a:r>
              <a:rPr lang="en" sz="2400" i="1" kern="0" dirty="0">
                <a:solidFill>
                  <a:srgbClr val="454545"/>
                </a:solidFill>
                <a:latin typeface="Arial"/>
                <a:cs typeface="Arial"/>
                <a:sym typeface="Arial"/>
              </a:rPr>
              <a:t>thoughtful</a:t>
            </a:r>
            <a:r>
              <a:rPr lang="en" sz="2400" kern="0" dirty="0">
                <a:solidFill>
                  <a:srgbClr val="454545"/>
                </a:solidFill>
                <a:latin typeface="Arial"/>
                <a:cs typeface="Arial"/>
                <a:sym typeface="Arial"/>
              </a:rPr>
              <a:t> or </a:t>
            </a:r>
            <a:r>
              <a:rPr lang="en" sz="2400" i="1" kern="0" dirty="0">
                <a:solidFill>
                  <a:srgbClr val="454545"/>
                </a:solidFill>
                <a:latin typeface="Arial"/>
                <a:cs typeface="Arial"/>
                <a:sym typeface="Arial"/>
              </a:rPr>
              <a:t>brave</a:t>
            </a:r>
            <a:r>
              <a:rPr lang="en" sz="2400" kern="0" dirty="0">
                <a:solidFill>
                  <a:srgbClr val="454545"/>
                </a:solidFill>
                <a:latin typeface="Arial"/>
                <a:cs typeface="Arial"/>
                <a:sym typeface="Arial"/>
              </a:rPr>
              <a:t>), verbs (like </a:t>
            </a:r>
            <a:r>
              <a:rPr lang="en" sz="2400" i="1" kern="0" dirty="0">
                <a:solidFill>
                  <a:srgbClr val="454545"/>
                </a:solidFill>
                <a:latin typeface="Arial"/>
                <a:cs typeface="Arial"/>
                <a:sym typeface="Arial"/>
              </a:rPr>
              <a:t>create</a:t>
            </a:r>
            <a:r>
              <a:rPr lang="en" sz="2400" kern="0" dirty="0">
                <a:solidFill>
                  <a:srgbClr val="454545"/>
                </a:solidFill>
                <a:latin typeface="Arial"/>
                <a:cs typeface="Arial"/>
                <a:sym typeface="Arial"/>
              </a:rPr>
              <a:t> or </a:t>
            </a:r>
            <a:r>
              <a:rPr lang="en" sz="2400" i="1" kern="0" dirty="0">
                <a:solidFill>
                  <a:srgbClr val="454545"/>
                </a:solidFill>
                <a:latin typeface="Arial"/>
                <a:cs typeface="Arial"/>
                <a:sym typeface="Arial"/>
              </a:rPr>
              <a:t>pause</a:t>
            </a:r>
            <a:r>
              <a:rPr lang="en" sz="2400" kern="0" dirty="0">
                <a:solidFill>
                  <a:srgbClr val="454545"/>
                </a:solidFill>
                <a:latin typeface="Arial"/>
                <a:cs typeface="Arial"/>
                <a:sym typeface="Arial"/>
              </a:rPr>
              <a:t>) or even prepositions (like </a:t>
            </a:r>
            <a:r>
              <a:rPr lang="en" sz="2400" i="1" kern="0" dirty="0">
                <a:solidFill>
                  <a:srgbClr val="454545"/>
                </a:solidFill>
                <a:latin typeface="Arial"/>
                <a:cs typeface="Arial"/>
                <a:sym typeface="Arial"/>
              </a:rPr>
              <a:t>with</a:t>
            </a:r>
            <a:r>
              <a:rPr lang="en" sz="2400" kern="0" dirty="0">
                <a:solidFill>
                  <a:srgbClr val="454545"/>
                </a:solidFill>
                <a:latin typeface="Arial"/>
                <a:cs typeface="Arial"/>
                <a:sym typeface="Arial"/>
              </a:rPr>
              <a:t> or </a:t>
            </a:r>
            <a:r>
              <a:rPr lang="en" sz="2400" i="1" kern="0" dirty="0">
                <a:solidFill>
                  <a:srgbClr val="454545"/>
                </a:solidFill>
                <a:latin typeface="Arial"/>
                <a:cs typeface="Arial"/>
                <a:sym typeface="Arial"/>
              </a:rPr>
              <a:t>up).</a:t>
            </a:r>
            <a:endParaRPr sz="2400" kern="0" dirty="0">
              <a:solidFill>
                <a:srgbClr val="454545"/>
              </a:solidFill>
              <a:latin typeface="Arial"/>
              <a:cs typeface="Arial"/>
              <a:sym typeface="Arial"/>
            </a:endParaRPr>
          </a:p>
          <a:p>
            <a:pPr marL="389457" defTabSz="1219170">
              <a:lnSpc>
                <a:spcPct val="137500"/>
              </a:lnSpc>
              <a:spcBef>
                <a:spcPts val="1733"/>
              </a:spcBef>
              <a:buClr>
                <a:srgbClr val="000000"/>
              </a:buClr>
            </a:pPr>
            <a:endParaRPr sz="1600" kern="0" dirty="0">
              <a:solidFill>
                <a:srgbClr val="454545"/>
              </a:solidFill>
              <a:latin typeface="Arial"/>
              <a:cs typeface="Arial"/>
              <a:sym typeface="Arial"/>
            </a:endParaRPr>
          </a:p>
          <a:p>
            <a:pPr marL="389457" defTabSz="1219170">
              <a:lnSpc>
                <a:spcPct val="137500"/>
              </a:lnSpc>
              <a:spcBef>
                <a:spcPts val="1733"/>
              </a:spcBef>
              <a:buClr>
                <a:srgbClr val="000000"/>
              </a:buClr>
            </a:pPr>
            <a:endParaRPr sz="2400" b="1" kern="0" dirty="0">
              <a:solidFill>
                <a:srgbClr val="0000FF"/>
              </a:solidFill>
              <a:latin typeface="Arial"/>
              <a:cs typeface="Arial"/>
              <a:sym typeface="Arial"/>
            </a:endParaRPr>
          </a:p>
          <a:p>
            <a:pPr marL="389457" defTabSz="1219170">
              <a:lnSpc>
                <a:spcPct val="137500"/>
              </a:lnSpc>
              <a:spcBef>
                <a:spcPts val="1733"/>
              </a:spcBef>
              <a:buClr>
                <a:srgbClr val="000000"/>
              </a:buClr>
            </a:pPr>
            <a:endParaRPr sz="1600" b="1" kern="0" dirty="0">
              <a:solidFill>
                <a:srgbClr val="454545"/>
              </a:solidFill>
              <a:latin typeface="Arial"/>
              <a:cs typeface="Arial"/>
              <a:sym typeface="Arial"/>
            </a:endParaRPr>
          </a:p>
          <a:p>
            <a:pPr defTabSz="1219170">
              <a:spcBef>
                <a:spcPts val="1733"/>
              </a:spcBef>
              <a:buClr>
                <a:srgbClr val="000000"/>
              </a:buClr>
            </a:pPr>
            <a:endParaRPr sz="1867" kern="0" dirty="0">
              <a:solidFill>
                <a:srgbClr val="000000"/>
              </a:solidFill>
              <a:latin typeface="Arial"/>
              <a:cs typeface="Arial"/>
              <a:sym typeface="Arial"/>
            </a:endParaRPr>
          </a:p>
        </p:txBody>
      </p:sp>
    </p:spTree>
    <p:extLst>
      <p:ext uri="{BB962C8B-B14F-4D97-AF65-F5344CB8AC3E}">
        <p14:creationId xmlns:p14="http://schemas.microsoft.com/office/powerpoint/2010/main" val="3967067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318"/>
        <p:cNvGrpSpPr/>
        <p:nvPr/>
      </p:nvGrpSpPr>
      <p:grpSpPr>
        <a:xfrm>
          <a:off x="0" y="0"/>
          <a:ext cx="0" cy="0"/>
          <a:chOff x="0" y="0"/>
          <a:chExt cx="0" cy="0"/>
        </a:xfrm>
      </p:grpSpPr>
      <p:sp>
        <p:nvSpPr>
          <p:cNvPr id="319" name="Google Shape;319;p20"/>
          <p:cNvSpPr txBox="1">
            <a:spLocks noGrp="1"/>
          </p:cNvSpPr>
          <p:nvPr>
            <p:ph type="title"/>
          </p:nvPr>
        </p:nvSpPr>
        <p:spPr>
          <a:xfrm>
            <a:off x="1706367" y="401633"/>
            <a:ext cx="9374000" cy="827600"/>
          </a:xfrm>
          <a:prstGeom prst="rect">
            <a:avLst/>
          </a:prstGeom>
        </p:spPr>
        <p:txBody>
          <a:bodyPr spcFirstLastPara="1" wrap="square" lIns="121900" tIns="121900" rIns="121900" bIns="121900" anchor="t" anchorCtr="0">
            <a:noAutofit/>
          </a:bodyPr>
          <a:lstStyle/>
          <a:p>
            <a:pPr marL="389457" algn="ctr">
              <a:lnSpc>
                <a:spcPct val="137500"/>
              </a:lnSpc>
              <a:spcAft>
                <a:spcPts val="1733"/>
              </a:spcAft>
            </a:pPr>
            <a:r>
              <a:rPr lang="en" sz="4267">
                <a:solidFill>
                  <a:srgbClr val="454545"/>
                </a:solidFill>
                <a:latin typeface="Arial"/>
                <a:ea typeface="Arial"/>
                <a:cs typeface="Arial"/>
                <a:sym typeface="Arial"/>
              </a:rPr>
              <a:t>In Your Writer’s Notebook:</a:t>
            </a:r>
            <a:endParaRPr sz="6400"/>
          </a:p>
        </p:txBody>
      </p:sp>
      <p:sp>
        <p:nvSpPr>
          <p:cNvPr id="320" name="Google Shape;320;p20"/>
          <p:cNvSpPr txBox="1"/>
          <p:nvPr/>
        </p:nvSpPr>
        <p:spPr>
          <a:xfrm>
            <a:off x="963433" y="1146367"/>
            <a:ext cx="10498400" cy="4862400"/>
          </a:xfrm>
          <a:prstGeom prst="rect">
            <a:avLst/>
          </a:prstGeom>
          <a:noFill/>
          <a:ln>
            <a:noFill/>
          </a:ln>
        </p:spPr>
        <p:txBody>
          <a:bodyPr spcFirstLastPara="1" wrap="square" lIns="121900" tIns="121900" rIns="121900" bIns="121900" anchor="t" anchorCtr="0">
            <a:noAutofit/>
          </a:bodyPr>
          <a:lstStyle/>
          <a:p>
            <a:pPr marL="389457" defTabSz="1219170">
              <a:lnSpc>
                <a:spcPct val="137500"/>
              </a:lnSpc>
              <a:buClr>
                <a:srgbClr val="000000"/>
              </a:buClr>
            </a:pPr>
            <a:r>
              <a:rPr lang="en" sz="2133" b="1" kern="0" dirty="0">
                <a:solidFill>
                  <a:srgbClr val="0000FF"/>
                </a:solidFill>
                <a:latin typeface="Arial"/>
                <a:cs typeface="Arial"/>
                <a:sym typeface="Arial"/>
              </a:rPr>
              <a:t>3. Then whittle your list down to the few words that resonate most with you (meaning they mean the most to you).</a:t>
            </a:r>
            <a:r>
              <a:rPr lang="en" sz="2133" kern="0" dirty="0">
                <a:solidFill>
                  <a:srgbClr val="454545"/>
                </a:solidFill>
                <a:latin typeface="Arial"/>
                <a:cs typeface="Arial"/>
                <a:sym typeface="Arial"/>
              </a:rPr>
              <a:t> Take some time to look them up in the dictionary / thesaurus, and try out similar words. Really dive into the true meaning of each word.  </a:t>
            </a:r>
            <a:r>
              <a:rPr lang="en" sz="2133" b="1" kern="0" dirty="0">
                <a:solidFill>
                  <a:srgbClr val="0000FF"/>
                </a:solidFill>
                <a:latin typeface="Arial"/>
                <a:cs typeface="Arial"/>
                <a:sym typeface="Arial"/>
              </a:rPr>
              <a:t>Turn them over and over in your heart and mind.</a:t>
            </a:r>
            <a:endParaRPr sz="2133" kern="0" dirty="0">
              <a:solidFill>
                <a:srgbClr val="454545"/>
              </a:solidFill>
              <a:latin typeface="Arial"/>
              <a:cs typeface="Arial"/>
              <a:sym typeface="Arial"/>
            </a:endParaRPr>
          </a:p>
          <a:p>
            <a:pPr marL="389457" defTabSz="1219170">
              <a:lnSpc>
                <a:spcPct val="137500"/>
              </a:lnSpc>
              <a:spcBef>
                <a:spcPts val="1733"/>
              </a:spcBef>
              <a:buClr>
                <a:srgbClr val="000000"/>
              </a:buClr>
            </a:pPr>
            <a:r>
              <a:rPr lang="en" sz="2133" b="1" kern="0" dirty="0">
                <a:solidFill>
                  <a:srgbClr val="0000FF"/>
                </a:solidFill>
                <a:latin typeface="Arial"/>
                <a:cs typeface="Arial"/>
                <a:sym typeface="Arial"/>
              </a:rPr>
              <a:t>4. Take a deep breath and commit.</a:t>
            </a:r>
            <a:r>
              <a:rPr lang="en" sz="2133" b="1" kern="0" dirty="0">
                <a:solidFill>
                  <a:srgbClr val="454545"/>
                </a:solidFill>
                <a:latin typeface="Arial"/>
                <a:cs typeface="Arial"/>
                <a:sym typeface="Arial"/>
              </a:rPr>
              <a:t> </a:t>
            </a:r>
            <a:r>
              <a:rPr lang="en" sz="2133" kern="0" dirty="0">
                <a:solidFill>
                  <a:srgbClr val="454545"/>
                </a:solidFill>
                <a:latin typeface="Arial"/>
                <a:cs typeface="Arial"/>
                <a:sym typeface="Arial"/>
              </a:rPr>
              <a:t>Just go ahead and decide. Remember that there’s no right or wrong answer here. Think about what it would be like to intentionally pursue this word.  Simply follow the prompting you sense.</a:t>
            </a:r>
            <a:endParaRPr sz="2133" kern="0" dirty="0">
              <a:solidFill>
                <a:srgbClr val="454545"/>
              </a:solidFill>
              <a:latin typeface="Arial"/>
              <a:cs typeface="Arial"/>
              <a:sym typeface="Arial"/>
            </a:endParaRPr>
          </a:p>
          <a:p>
            <a:pPr marL="389457" defTabSz="1219170">
              <a:lnSpc>
                <a:spcPct val="137500"/>
              </a:lnSpc>
              <a:spcBef>
                <a:spcPts val="1733"/>
              </a:spcBef>
              <a:buClr>
                <a:srgbClr val="000000"/>
              </a:buClr>
            </a:pPr>
            <a:r>
              <a:rPr lang="en" sz="2133" b="1" kern="0" dirty="0">
                <a:solidFill>
                  <a:srgbClr val="FF0000"/>
                </a:solidFill>
                <a:latin typeface="Arial"/>
                <a:cs typeface="Arial"/>
                <a:sym typeface="Arial"/>
              </a:rPr>
              <a:t>YOU SHOULD KNOW YOUR WORD BEFORE YOU ARRIVE TO CLASS TOMORROW!</a:t>
            </a:r>
            <a:endParaRPr sz="2133" b="1" kern="0" dirty="0">
              <a:solidFill>
                <a:srgbClr val="FF0000"/>
              </a:solidFill>
              <a:latin typeface="Arial"/>
              <a:cs typeface="Arial"/>
              <a:sym typeface="Arial"/>
            </a:endParaRPr>
          </a:p>
          <a:p>
            <a:pPr marL="389457" defTabSz="1219170">
              <a:lnSpc>
                <a:spcPct val="137500"/>
              </a:lnSpc>
              <a:spcBef>
                <a:spcPts val="1733"/>
              </a:spcBef>
              <a:buClr>
                <a:srgbClr val="000000"/>
              </a:buClr>
            </a:pPr>
            <a:endParaRPr sz="2400" b="1" kern="0" dirty="0">
              <a:solidFill>
                <a:srgbClr val="0000FF"/>
              </a:solidFill>
              <a:latin typeface="Arial"/>
              <a:cs typeface="Arial"/>
              <a:sym typeface="Arial"/>
            </a:endParaRPr>
          </a:p>
          <a:p>
            <a:pPr marL="389457" defTabSz="1219170">
              <a:lnSpc>
                <a:spcPct val="137500"/>
              </a:lnSpc>
              <a:spcBef>
                <a:spcPts val="1733"/>
              </a:spcBef>
              <a:buClr>
                <a:srgbClr val="000000"/>
              </a:buClr>
            </a:pPr>
            <a:endParaRPr sz="1600" b="1" kern="0" dirty="0">
              <a:solidFill>
                <a:srgbClr val="454545"/>
              </a:solidFill>
              <a:latin typeface="Arial"/>
              <a:cs typeface="Arial"/>
              <a:sym typeface="Arial"/>
            </a:endParaRPr>
          </a:p>
          <a:p>
            <a:pPr defTabSz="1219170">
              <a:spcBef>
                <a:spcPts val="1733"/>
              </a:spcBef>
              <a:buClr>
                <a:srgbClr val="000000"/>
              </a:buClr>
            </a:pPr>
            <a:endParaRPr sz="1867" kern="0" dirty="0">
              <a:solidFill>
                <a:srgbClr val="000000"/>
              </a:solidFill>
              <a:latin typeface="Arial"/>
              <a:cs typeface="Arial"/>
              <a:sym typeface="Arial"/>
            </a:endParaRPr>
          </a:p>
        </p:txBody>
      </p:sp>
    </p:spTree>
    <p:extLst>
      <p:ext uri="{BB962C8B-B14F-4D97-AF65-F5344CB8AC3E}">
        <p14:creationId xmlns:p14="http://schemas.microsoft.com/office/powerpoint/2010/main" val="948964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324"/>
        <p:cNvGrpSpPr/>
        <p:nvPr/>
      </p:nvGrpSpPr>
      <p:grpSpPr>
        <a:xfrm>
          <a:off x="0" y="0"/>
          <a:ext cx="0" cy="0"/>
          <a:chOff x="0" y="0"/>
          <a:chExt cx="0" cy="0"/>
        </a:xfrm>
      </p:grpSpPr>
      <p:sp>
        <p:nvSpPr>
          <p:cNvPr id="325" name="Google Shape;325;p21"/>
          <p:cNvSpPr txBox="1">
            <a:spLocks noGrp="1"/>
          </p:cNvSpPr>
          <p:nvPr>
            <p:ph type="title"/>
          </p:nvPr>
        </p:nvSpPr>
        <p:spPr>
          <a:xfrm>
            <a:off x="1706367" y="401633"/>
            <a:ext cx="9374000" cy="827600"/>
          </a:xfrm>
          <a:prstGeom prst="rect">
            <a:avLst/>
          </a:prstGeom>
        </p:spPr>
        <p:txBody>
          <a:bodyPr spcFirstLastPara="1" wrap="square" lIns="121900" tIns="121900" rIns="121900" bIns="121900" anchor="t" anchorCtr="0">
            <a:noAutofit/>
          </a:bodyPr>
          <a:lstStyle/>
          <a:p>
            <a:pPr marL="389457" algn="ctr">
              <a:lnSpc>
                <a:spcPct val="137500"/>
              </a:lnSpc>
              <a:spcAft>
                <a:spcPts val="1733"/>
              </a:spcAft>
            </a:pPr>
            <a:r>
              <a:rPr lang="en" sz="4267">
                <a:solidFill>
                  <a:srgbClr val="454545"/>
                </a:solidFill>
                <a:latin typeface="Arial"/>
                <a:ea typeface="Arial"/>
                <a:cs typeface="Arial"/>
                <a:sym typeface="Arial"/>
              </a:rPr>
              <a:t>Remember:</a:t>
            </a:r>
            <a:endParaRPr sz="6400"/>
          </a:p>
        </p:txBody>
      </p:sp>
      <p:sp>
        <p:nvSpPr>
          <p:cNvPr id="326" name="Google Shape;326;p21"/>
          <p:cNvSpPr txBox="1"/>
          <p:nvPr/>
        </p:nvSpPr>
        <p:spPr>
          <a:xfrm>
            <a:off x="914433" y="1162700"/>
            <a:ext cx="10498400" cy="4862400"/>
          </a:xfrm>
          <a:prstGeom prst="rect">
            <a:avLst/>
          </a:prstGeom>
          <a:noFill/>
          <a:ln>
            <a:noFill/>
          </a:ln>
        </p:spPr>
        <p:txBody>
          <a:bodyPr spcFirstLastPara="1" wrap="square" lIns="121900" tIns="121900" rIns="121900" bIns="121900" anchor="t" anchorCtr="0">
            <a:noAutofit/>
          </a:bodyPr>
          <a:lstStyle/>
          <a:p>
            <a:pPr defTabSz="1219170">
              <a:lnSpc>
                <a:spcPct val="110000"/>
              </a:lnSpc>
              <a:buClr>
                <a:srgbClr val="000000"/>
              </a:buClr>
            </a:pPr>
            <a:endParaRPr b="1" kern="0">
              <a:solidFill>
                <a:srgbClr val="D05E46"/>
              </a:solidFill>
              <a:latin typeface="Arial"/>
              <a:cs typeface="Arial"/>
              <a:sym typeface="Arial"/>
            </a:endParaRPr>
          </a:p>
          <a:p>
            <a:pPr defTabSz="1219170">
              <a:lnSpc>
                <a:spcPct val="110000"/>
              </a:lnSpc>
              <a:buClr>
                <a:srgbClr val="000000"/>
              </a:buClr>
            </a:pPr>
            <a:endParaRPr b="1" kern="0">
              <a:solidFill>
                <a:srgbClr val="D05E46"/>
              </a:solidFill>
              <a:latin typeface="Arial"/>
              <a:cs typeface="Arial"/>
              <a:sym typeface="Arial"/>
            </a:endParaRPr>
          </a:p>
          <a:p>
            <a:pPr defTabSz="1219170">
              <a:lnSpc>
                <a:spcPct val="110000"/>
              </a:lnSpc>
              <a:buClr>
                <a:srgbClr val="000000"/>
              </a:buClr>
            </a:pPr>
            <a:r>
              <a:rPr lang="en" sz="3200" b="1" kern="0">
                <a:solidFill>
                  <a:srgbClr val="D05E46"/>
                </a:solidFill>
                <a:latin typeface="Arial"/>
                <a:cs typeface="Arial"/>
                <a:sym typeface="Arial"/>
              </a:rPr>
              <a:t>YOUR ONE WORD IS INTENDED TO BE YOUR GUIDE, </a:t>
            </a:r>
            <a:r>
              <a:rPr lang="en" sz="3200" b="1" kern="0">
                <a:solidFill>
                  <a:srgbClr val="0000FF"/>
                </a:solidFill>
                <a:latin typeface="Arial"/>
                <a:cs typeface="Arial"/>
                <a:sym typeface="Arial"/>
              </a:rPr>
              <a:t>NOT YOUR HARSH STANDARD. </a:t>
            </a:r>
            <a:endParaRPr sz="3200" b="1" kern="0">
              <a:solidFill>
                <a:srgbClr val="0000FF"/>
              </a:solidFill>
              <a:latin typeface="Arial"/>
              <a:cs typeface="Arial"/>
              <a:sym typeface="Arial"/>
            </a:endParaRPr>
          </a:p>
          <a:p>
            <a:pPr defTabSz="1219170">
              <a:lnSpc>
                <a:spcPct val="110000"/>
              </a:lnSpc>
              <a:buClr>
                <a:srgbClr val="000000"/>
              </a:buClr>
            </a:pPr>
            <a:endParaRPr sz="3200" b="1" kern="0">
              <a:solidFill>
                <a:srgbClr val="D05E46"/>
              </a:solidFill>
              <a:latin typeface="Arial"/>
              <a:cs typeface="Arial"/>
              <a:sym typeface="Arial"/>
            </a:endParaRPr>
          </a:p>
          <a:p>
            <a:pPr defTabSz="1219170">
              <a:lnSpc>
                <a:spcPct val="110000"/>
              </a:lnSpc>
              <a:buClr>
                <a:srgbClr val="000000"/>
              </a:buClr>
            </a:pPr>
            <a:r>
              <a:rPr lang="en" sz="3200" b="1" kern="0">
                <a:solidFill>
                  <a:srgbClr val="D05E46"/>
                </a:solidFill>
                <a:latin typeface="Arial"/>
                <a:cs typeface="Arial"/>
                <a:sym typeface="Arial"/>
              </a:rPr>
              <a:t>IT’S NOT ABOUT DOING MORE, </a:t>
            </a:r>
            <a:r>
              <a:rPr lang="en" sz="3200" b="1" kern="0">
                <a:solidFill>
                  <a:srgbClr val="0000FF"/>
                </a:solidFill>
                <a:latin typeface="Arial"/>
                <a:cs typeface="Arial"/>
                <a:sym typeface="Arial"/>
              </a:rPr>
              <a:t>BUT ABOUT BEING WHO YOU WERE CREATED TO BE.</a:t>
            </a:r>
            <a:endParaRPr sz="3200" b="1" kern="0">
              <a:solidFill>
                <a:srgbClr val="0000FF"/>
              </a:solidFill>
              <a:latin typeface="Arial"/>
              <a:cs typeface="Arial"/>
              <a:sym typeface="Arial"/>
            </a:endParaRPr>
          </a:p>
        </p:txBody>
      </p:sp>
    </p:spTree>
    <p:extLst>
      <p:ext uri="{BB962C8B-B14F-4D97-AF65-F5344CB8AC3E}">
        <p14:creationId xmlns:p14="http://schemas.microsoft.com/office/powerpoint/2010/main" val="10419903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5683" y="614020"/>
            <a:ext cx="9958137" cy="1325563"/>
          </a:xfrm>
        </p:spPr>
        <p:txBody>
          <a:bodyPr>
            <a:normAutofit fontScale="90000"/>
          </a:bodyPr>
          <a:lstStyle/>
          <a:p>
            <a:pPr algn="ctr"/>
            <a:r>
              <a:rPr lang="en-US" sz="8800" b="1" dirty="0" smtClean="0">
                <a:solidFill>
                  <a:srgbClr val="C00000"/>
                </a:solidFill>
                <a:latin typeface="Jokerman" panose="04090605060D06020702" pitchFamily="82" charset="0"/>
              </a:rPr>
              <a:t>Warm-Up/Opening</a:t>
            </a:r>
            <a:endParaRPr lang="en-US" sz="4000" b="1" dirty="0">
              <a:solidFill>
                <a:srgbClr val="C00000"/>
              </a:solidFill>
              <a:latin typeface="Jokerman" panose="04090605060D06020702" pitchFamily="82" charset="0"/>
            </a:endParaRPr>
          </a:p>
        </p:txBody>
      </p:sp>
      <p:sp>
        <p:nvSpPr>
          <p:cNvPr id="5" name="TextBox 4"/>
          <p:cNvSpPr txBox="1"/>
          <p:nvPr/>
        </p:nvSpPr>
        <p:spPr>
          <a:xfrm>
            <a:off x="-1097281" y="7238197"/>
            <a:ext cx="7940842"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The Rose That Grew From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By Tupac Shakur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Did you hear about the rose that grew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from a crack in the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Proving nature's law is wrong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learned to walk without having feet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Funny it seems, but by keeping its dreams,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it learned to breathe fresh air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Long live the rose that grew from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when no one else even cared.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Create a figurative language chart of the following then answer the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RHYME-Find two sentences that end with words that rhyme.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INTERNAL RHYME-Find a sentence in this poem that has two words that rhyme.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PERSONFICATION-Find an example of personification in the poem.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ALLITERATION-Find an example of alliteration in the poem.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    1. In the first line, the poet asks readers if they’ve heard about the rose. What does this tell you about how the poet sees the rose?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     In the fifth line, what does “keeping its dreams” mean? What would be the opposite of keeping your dreams?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3.Theme: In this poem, the rose does something that seems impossible: It grows from concrete. What makes the rose in this poem so special?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p:txBody>
      </p:sp>
      <p:sp>
        <p:nvSpPr>
          <p:cNvPr id="6" name="TextBox 5"/>
          <p:cNvSpPr txBox="1"/>
          <p:nvPr/>
        </p:nvSpPr>
        <p:spPr>
          <a:xfrm>
            <a:off x="8354728" y="0"/>
            <a:ext cx="399047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C00000"/>
                </a:solidFill>
                <a:effectLst/>
                <a:uLnTx/>
                <a:uFillTx/>
                <a:latin typeface="Calibri" panose="020F0502020204030204"/>
                <a:ea typeface="+mn-ea"/>
                <a:cs typeface="+mn-cs"/>
              </a:rPr>
              <a:t>Tuesday – January 8, 2019 </a:t>
            </a:r>
          </a:p>
        </p:txBody>
      </p:sp>
      <p:sp>
        <p:nvSpPr>
          <p:cNvPr id="7" name="TextBox 6"/>
          <p:cNvSpPr txBox="1"/>
          <p:nvPr/>
        </p:nvSpPr>
        <p:spPr>
          <a:xfrm>
            <a:off x="178067" y="2388718"/>
            <a:ext cx="5537734" cy="4154984"/>
          </a:xfrm>
          <a:prstGeom prst="rect">
            <a:avLst/>
          </a:prstGeom>
          <a:solidFill>
            <a:schemeClr val="accent4">
              <a:lumMod val="20000"/>
              <a:lumOff val="8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The Rose that Grew from Concrete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By Tupac Shakur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Did you hear about the rose that grew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From a crack in the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Proving nature's law is wrong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Learned to walk without having feet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Funny it seems, but by keeping its dreams,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It learned to breathe fresh air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Long live the rose that grew from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when no one else even cared. </a:t>
            </a:r>
          </a:p>
        </p:txBody>
      </p:sp>
      <p:sp>
        <p:nvSpPr>
          <p:cNvPr id="8" name="TextBox 7"/>
          <p:cNvSpPr txBox="1"/>
          <p:nvPr/>
        </p:nvSpPr>
        <p:spPr>
          <a:xfrm>
            <a:off x="6081160" y="2264530"/>
            <a:ext cx="5771147" cy="449353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Instructions: Read “The Rose that Grew from Concrete”. Use your Holiday packet to respond to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342900" lvl="0" indent="-342900">
              <a:buFont typeface="+mj-lt"/>
              <a:buAutoNum type="arabicPeriod"/>
            </a:pPr>
            <a:r>
              <a:rPr lang="en-US" sz="2800" b="1" u="sng" dirty="0" smtClean="0">
                <a:solidFill>
                  <a:srgbClr val="C00000"/>
                </a:solidFill>
                <a:effectLst>
                  <a:outerShdw blurRad="38100" dist="38100" dir="2700000" algn="tl">
                    <a:srgbClr val="000000">
                      <a:alpha val="43137"/>
                    </a:srgbClr>
                  </a:outerShdw>
                </a:effectLst>
              </a:rPr>
              <a:t>PERSONIFICATION </a:t>
            </a:r>
            <a:r>
              <a:rPr lang="en-US" sz="2800" dirty="0" smtClean="0"/>
              <a:t>- Find </a:t>
            </a:r>
            <a:r>
              <a:rPr lang="en-US" sz="2800" dirty="0"/>
              <a:t>an example of personification in the poem. </a:t>
            </a:r>
            <a:endParaRPr lang="en-US" sz="2800" dirty="0" smtClean="0"/>
          </a:p>
          <a:p>
            <a:pPr marL="342900" lvl="0" indent="-342900">
              <a:buFont typeface="+mj-lt"/>
              <a:buAutoNum type="arabicPeriod"/>
            </a:pPr>
            <a:endParaRPr lang="en-US" sz="2800" dirty="0"/>
          </a:p>
          <a:p>
            <a:pPr marL="342900" lvl="0" indent="-342900">
              <a:buFont typeface="+mj-lt"/>
              <a:buAutoNum type="arabicPeriod"/>
            </a:pPr>
            <a:r>
              <a:rPr lang="en-US" sz="2800" b="1" u="sng" dirty="0" smtClean="0">
                <a:solidFill>
                  <a:srgbClr val="C00000"/>
                </a:solidFill>
                <a:effectLst>
                  <a:outerShdw blurRad="38100" dist="38100" dir="2700000" algn="tl">
                    <a:srgbClr val="000000">
                      <a:alpha val="43137"/>
                    </a:srgbClr>
                  </a:outerShdw>
                </a:effectLst>
              </a:rPr>
              <a:t>ALLITERATION</a:t>
            </a:r>
            <a:r>
              <a:rPr lang="en-US" sz="2800" dirty="0" smtClean="0"/>
              <a:t> - Find </a:t>
            </a:r>
            <a:r>
              <a:rPr lang="en-US" sz="2800" dirty="0"/>
              <a:t>an example of alliteration in the poem.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p:txBody>
      </p:sp>
      <p:pic>
        <p:nvPicPr>
          <p:cNvPr id="9" name="Picture 8"/>
          <p:cNvPicPr>
            <a:picLocks noChangeAspect="1"/>
          </p:cNvPicPr>
          <p:nvPr/>
        </p:nvPicPr>
        <p:blipFill>
          <a:blip r:embed="rId2"/>
          <a:stretch>
            <a:fillRect/>
          </a:stretch>
        </p:blipFill>
        <p:spPr>
          <a:xfrm>
            <a:off x="178067" y="67820"/>
            <a:ext cx="2112745" cy="2168543"/>
          </a:xfrm>
          <a:prstGeom prst="rect">
            <a:avLst/>
          </a:prstGeom>
        </p:spPr>
      </p:pic>
    </p:spTree>
    <p:extLst>
      <p:ext uri="{BB962C8B-B14F-4D97-AF65-F5344CB8AC3E}">
        <p14:creationId xmlns:p14="http://schemas.microsoft.com/office/powerpoint/2010/main" val="7392652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3329" y="747294"/>
            <a:ext cx="10028671" cy="1325563"/>
          </a:xfrm>
        </p:spPr>
        <p:txBody>
          <a:bodyPr>
            <a:noAutofit/>
          </a:bodyPr>
          <a:lstStyle/>
          <a:p>
            <a:pPr algn="ctr"/>
            <a:r>
              <a:rPr lang="en-US" sz="6000" b="1" dirty="0" smtClean="0">
                <a:solidFill>
                  <a:srgbClr val="C00000"/>
                </a:solidFill>
                <a:latin typeface="Jokerman" panose="04090605060D06020702" pitchFamily="82" charset="0"/>
              </a:rPr>
              <a:t>Let’s Check our Answers</a:t>
            </a:r>
            <a:endParaRPr lang="en-US" b="1" dirty="0">
              <a:solidFill>
                <a:srgbClr val="C00000"/>
              </a:solidFill>
              <a:latin typeface="Jokerman" panose="04090605060D06020702" pitchFamily="82" charset="0"/>
            </a:endParaRPr>
          </a:p>
        </p:txBody>
      </p:sp>
      <p:sp>
        <p:nvSpPr>
          <p:cNvPr id="5" name="TextBox 4"/>
          <p:cNvSpPr txBox="1"/>
          <p:nvPr/>
        </p:nvSpPr>
        <p:spPr>
          <a:xfrm>
            <a:off x="-1097281" y="7238197"/>
            <a:ext cx="7940842" cy="7017306"/>
          </a:xfrm>
          <a:prstGeom prst="rect">
            <a:avLst/>
          </a:prstGeom>
          <a:noFill/>
        </p:spPr>
        <p:txBody>
          <a:bodyPr wrap="square" rtlCol="0">
            <a:spAutoFit/>
          </a:bodyPr>
          <a:lstStyle/>
          <a:p>
            <a:r>
              <a:rPr lang="en-US" dirty="0" smtClean="0"/>
              <a:t>The Rose That Grew From Concrete</a:t>
            </a:r>
          </a:p>
          <a:p>
            <a:r>
              <a:rPr lang="en-US" dirty="0" smtClean="0"/>
              <a:t>By Tupac Shakur</a:t>
            </a:r>
          </a:p>
          <a:p>
            <a:endParaRPr lang="en-US" dirty="0" smtClean="0"/>
          </a:p>
          <a:p>
            <a:r>
              <a:rPr lang="en-US" dirty="0" smtClean="0"/>
              <a:t>Did you hear about the rose that grew</a:t>
            </a:r>
          </a:p>
          <a:p>
            <a:r>
              <a:rPr lang="en-US" dirty="0" smtClean="0"/>
              <a:t>from a crack in the concrete</a:t>
            </a:r>
          </a:p>
          <a:p>
            <a:r>
              <a:rPr lang="en-US" dirty="0" smtClean="0"/>
              <a:t>Proving nature's law is wrong it</a:t>
            </a:r>
          </a:p>
          <a:p>
            <a:r>
              <a:rPr lang="en-US" dirty="0" smtClean="0"/>
              <a:t>learned to walk without having feet</a:t>
            </a:r>
          </a:p>
          <a:p>
            <a:r>
              <a:rPr lang="en-US" dirty="0" smtClean="0"/>
              <a:t>Funny it seems, but by keeping its dreams,</a:t>
            </a:r>
          </a:p>
          <a:p>
            <a:r>
              <a:rPr lang="en-US" dirty="0" smtClean="0"/>
              <a:t>it learned to breathe fresh air</a:t>
            </a:r>
          </a:p>
          <a:p>
            <a:r>
              <a:rPr lang="en-US" dirty="0" smtClean="0"/>
              <a:t>Long live the rose that grew from concrete</a:t>
            </a:r>
          </a:p>
          <a:p>
            <a:r>
              <a:rPr lang="en-US" dirty="0" smtClean="0"/>
              <a:t>when no one else even cared. </a:t>
            </a:r>
          </a:p>
          <a:p>
            <a:endParaRPr lang="en-US" dirty="0" smtClean="0"/>
          </a:p>
          <a:p>
            <a:endParaRPr lang="en-US" dirty="0" smtClean="0"/>
          </a:p>
          <a:p>
            <a:r>
              <a:rPr lang="en-US" dirty="0" smtClean="0"/>
              <a:t>Create a figurative language chart of the following then answer the questions:</a:t>
            </a:r>
          </a:p>
          <a:p>
            <a:r>
              <a:rPr lang="en-US" dirty="0" smtClean="0"/>
              <a:t>RHYME-Find two sentences that end with words that rhyme.</a:t>
            </a:r>
          </a:p>
          <a:p>
            <a:r>
              <a:rPr lang="en-US" dirty="0" smtClean="0"/>
              <a:t>INTERNAL RHYME-Find a sentence in this poem that has two words that rhyme.</a:t>
            </a:r>
          </a:p>
          <a:p>
            <a:r>
              <a:rPr lang="en-US" dirty="0" smtClean="0"/>
              <a:t>PERSONFICATION-Find an example of personification in the poem. </a:t>
            </a:r>
          </a:p>
          <a:p>
            <a:r>
              <a:rPr lang="en-US" dirty="0" smtClean="0"/>
              <a:t>      ALLITERATION-Find an example of alliteration in the poem.</a:t>
            </a:r>
          </a:p>
          <a:p>
            <a:r>
              <a:rPr lang="en-US" dirty="0" smtClean="0"/>
              <a:t>1.    1. In the first line, the poet asks readers if they’ve heard about the rose. What does this tell you about how the poet sees the rose? </a:t>
            </a:r>
          </a:p>
          <a:p>
            <a:r>
              <a:rPr lang="en-US" dirty="0" smtClean="0"/>
              <a:t>2.     In the fifth line, what does “keeping its dreams” mean? What would be the opposite of keeping your dreams? </a:t>
            </a:r>
          </a:p>
          <a:p>
            <a:r>
              <a:rPr lang="en-US" dirty="0" smtClean="0"/>
              <a:t>3.Theme: In this poem, the rose does something that seems impossible: It grows from concrete. What makes the rose in this poem so special?</a:t>
            </a:r>
          </a:p>
          <a:p>
            <a:endParaRPr lang="en-US" dirty="0"/>
          </a:p>
        </p:txBody>
      </p:sp>
      <p:sp>
        <p:nvSpPr>
          <p:cNvPr id="6" name="TextBox 5"/>
          <p:cNvSpPr txBox="1"/>
          <p:nvPr/>
        </p:nvSpPr>
        <p:spPr>
          <a:xfrm>
            <a:off x="8354728" y="0"/>
            <a:ext cx="3990474" cy="461665"/>
          </a:xfrm>
          <a:prstGeom prst="rect">
            <a:avLst/>
          </a:prstGeom>
          <a:noFill/>
        </p:spPr>
        <p:txBody>
          <a:bodyPr wrap="square" rtlCol="0">
            <a:spAutoFit/>
          </a:bodyPr>
          <a:lstStyle/>
          <a:p>
            <a:r>
              <a:rPr lang="en-US" sz="2400" b="1" dirty="0" smtClean="0">
                <a:solidFill>
                  <a:srgbClr val="C00000"/>
                </a:solidFill>
              </a:rPr>
              <a:t>Tuesday – January 8, 2019 </a:t>
            </a:r>
            <a:endParaRPr lang="en-US" sz="2400" b="1" dirty="0">
              <a:solidFill>
                <a:srgbClr val="C00000"/>
              </a:solidFill>
            </a:endParaRPr>
          </a:p>
        </p:txBody>
      </p:sp>
      <p:sp>
        <p:nvSpPr>
          <p:cNvPr id="7" name="TextBox 6"/>
          <p:cNvSpPr txBox="1"/>
          <p:nvPr/>
        </p:nvSpPr>
        <p:spPr>
          <a:xfrm>
            <a:off x="178067" y="2406909"/>
            <a:ext cx="5537734" cy="4154984"/>
          </a:xfrm>
          <a:prstGeom prst="rect">
            <a:avLst/>
          </a:prstGeom>
          <a:solidFill>
            <a:schemeClr val="accent4">
              <a:lumMod val="20000"/>
              <a:lumOff val="80000"/>
            </a:schemeClr>
          </a:solidFill>
          <a:ln>
            <a:solidFill>
              <a:schemeClr val="tx1"/>
            </a:solidFill>
          </a:ln>
        </p:spPr>
        <p:txBody>
          <a:bodyPr wrap="square" rtlCol="0">
            <a:spAutoFit/>
          </a:bodyPr>
          <a:lstStyle/>
          <a:p>
            <a:pPr algn="ctr"/>
            <a:r>
              <a:rPr lang="en-US" sz="2400" b="1" dirty="0" smtClean="0"/>
              <a:t>The Rose that Grew from Concrete</a:t>
            </a:r>
          </a:p>
          <a:p>
            <a:pPr algn="ctr"/>
            <a:r>
              <a:rPr lang="en-US" sz="2400" b="1" dirty="0" smtClean="0"/>
              <a:t>By Tupac Shakur</a:t>
            </a:r>
          </a:p>
          <a:p>
            <a:endParaRPr lang="en-US" sz="2400" dirty="0" smtClean="0"/>
          </a:p>
          <a:p>
            <a:r>
              <a:rPr lang="en-US" sz="2400" dirty="0" smtClean="0"/>
              <a:t>Did you hear about the rose that grew</a:t>
            </a:r>
          </a:p>
          <a:p>
            <a:r>
              <a:rPr lang="en-US" sz="2400" dirty="0"/>
              <a:t>F</a:t>
            </a:r>
            <a:r>
              <a:rPr lang="en-US" sz="2400" dirty="0" smtClean="0"/>
              <a:t>rom a crack in the concrete</a:t>
            </a:r>
          </a:p>
          <a:p>
            <a:r>
              <a:rPr lang="en-US" sz="2400" dirty="0" smtClean="0"/>
              <a:t>Proving nature's law is wrong it</a:t>
            </a:r>
          </a:p>
          <a:p>
            <a:r>
              <a:rPr lang="en-US" sz="2400" dirty="0"/>
              <a:t>L</a:t>
            </a:r>
            <a:r>
              <a:rPr lang="en-US" sz="2400" dirty="0" smtClean="0"/>
              <a:t>earned to walk without having feet</a:t>
            </a:r>
          </a:p>
          <a:p>
            <a:r>
              <a:rPr lang="en-US" sz="2400" dirty="0" smtClean="0"/>
              <a:t>Funny it seems, but by keeping its dreams,</a:t>
            </a:r>
          </a:p>
          <a:p>
            <a:r>
              <a:rPr lang="en-US" sz="2400" dirty="0"/>
              <a:t>I</a:t>
            </a:r>
            <a:r>
              <a:rPr lang="en-US" sz="2400" dirty="0" smtClean="0"/>
              <a:t>t learned to breathe fresh air</a:t>
            </a:r>
          </a:p>
          <a:p>
            <a:r>
              <a:rPr lang="en-US" sz="2400" dirty="0" smtClean="0"/>
              <a:t>Long live the rose that grew from concrete</a:t>
            </a:r>
          </a:p>
          <a:p>
            <a:r>
              <a:rPr lang="en-US" sz="2400" dirty="0" smtClean="0"/>
              <a:t>when no one else even cared. </a:t>
            </a:r>
            <a:endParaRPr lang="en-US" sz="2400" dirty="0"/>
          </a:p>
        </p:txBody>
      </p:sp>
      <p:sp>
        <p:nvSpPr>
          <p:cNvPr id="8" name="TextBox 7"/>
          <p:cNvSpPr txBox="1"/>
          <p:nvPr/>
        </p:nvSpPr>
        <p:spPr>
          <a:xfrm>
            <a:off x="5842536" y="2248809"/>
            <a:ext cx="6160168" cy="2539157"/>
          </a:xfrm>
          <a:prstGeom prst="rect">
            <a:avLst/>
          </a:prstGeom>
          <a:noFill/>
        </p:spPr>
        <p:txBody>
          <a:bodyPr wrap="square" rtlCol="0">
            <a:spAutoFit/>
          </a:bodyPr>
          <a:lstStyle/>
          <a:p>
            <a:r>
              <a:rPr lang="en-US" sz="2400" b="1" dirty="0" smtClean="0"/>
              <a:t>Definition of </a:t>
            </a:r>
            <a:r>
              <a:rPr lang="en-US" sz="2400" b="1" u="sng" dirty="0" smtClean="0">
                <a:solidFill>
                  <a:srgbClr val="C00000"/>
                </a:solidFill>
              </a:rPr>
              <a:t>PERSONIFICATION</a:t>
            </a:r>
            <a:r>
              <a:rPr lang="en-US" sz="2400" b="1" u="sng" dirty="0" smtClean="0">
                <a:solidFill>
                  <a:srgbClr val="FF0000"/>
                </a:solidFill>
              </a:rPr>
              <a:t> </a:t>
            </a:r>
            <a:r>
              <a:rPr lang="en-US" sz="2400" b="1" dirty="0" smtClean="0"/>
              <a:t>in Poetry: </a:t>
            </a:r>
          </a:p>
          <a:p>
            <a:r>
              <a:rPr lang="en-US" sz="2400" dirty="0" smtClean="0"/>
              <a:t>Giving human characteristics to something nonhuman, or the representation of an abstract quality in human form.</a:t>
            </a:r>
          </a:p>
          <a:p>
            <a:endParaRPr lang="en-US" sz="1100" dirty="0" smtClean="0"/>
          </a:p>
          <a:p>
            <a:pPr marL="342900" lvl="0" indent="-342900">
              <a:buFont typeface="+mj-lt"/>
              <a:buAutoNum type="arabicPeriod"/>
            </a:pPr>
            <a:r>
              <a:rPr lang="en-US" sz="2600" b="1" u="sng" dirty="0" smtClean="0">
                <a:solidFill>
                  <a:srgbClr val="C00000"/>
                </a:solidFill>
                <a:effectLst>
                  <a:outerShdw blurRad="38100" dist="38100" dir="2700000" algn="tl">
                    <a:srgbClr val="000000">
                      <a:alpha val="43137"/>
                    </a:srgbClr>
                  </a:outerShdw>
                </a:effectLst>
              </a:rPr>
              <a:t>PERSONIFICATION </a:t>
            </a:r>
            <a:r>
              <a:rPr lang="en-US" sz="2600" dirty="0" smtClean="0"/>
              <a:t>- Find an example of personification in the poem. </a:t>
            </a:r>
          </a:p>
        </p:txBody>
      </p:sp>
      <p:pic>
        <p:nvPicPr>
          <p:cNvPr id="9" name="Picture 8"/>
          <p:cNvPicPr>
            <a:picLocks noChangeAspect="1"/>
          </p:cNvPicPr>
          <p:nvPr/>
        </p:nvPicPr>
        <p:blipFill>
          <a:blip r:embed="rId2"/>
          <a:stretch>
            <a:fillRect/>
          </a:stretch>
        </p:blipFill>
        <p:spPr>
          <a:xfrm>
            <a:off x="178067" y="67820"/>
            <a:ext cx="2083869" cy="2180989"/>
          </a:xfrm>
          <a:prstGeom prst="rect">
            <a:avLst/>
          </a:prstGeom>
        </p:spPr>
      </p:pic>
      <p:sp>
        <p:nvSpPr>
          <p:cNvPr id="10" name="Rounded Rectangle 9"/>
          <p:cNvSpPr/>
          <p:nvPr/>
        </p:nvSpPr>
        <p:spPr>
          <a:xfrm>
            <a:off x="6102416" y="5025473"/>
            <a:ext cx="5804035" cy="1015663"/>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102416" y="5025473"/>
            <a:ext cx="5515277" cy="1015663"/>
          </a:xfrm>
          <a:prstGeom prst="rect">
            <a:avLst/>
          </a:prstGeom>
          <a:noFill/>
        </p:spPr>
        <p:txBody>
          <a:bodyPr wrap="square" rtlCol="0">
            <a:spAutoFit/>
          </a:bodyPr>
          <a:lstStyle/>
          <a:p>
            <a:r>
              <a:rPr lang="en-US" sz="3600" b="1" u="sng" dirty="0" smtClean="0">
                <a:solidFill>
                  <a:schemeClr val="bg1"/>
                </a:solidFill>
                <a:effectLst>
                  <a:outerShdw blurRad="38100" dist="38100" dir="2700000" algn="tl">
                    <a:srgbClr val="000000">
                      <a:alpha val="43137"/>
                    </a:srgbClr>
                  </a:outerShdw>
                </a:effectLst>
              </a:rPr>
              <a:t>POSSIBLE ANSWERS:</a:t>
            </a:r>
          </a:p>
          <a:p>
            <a:pPr marL="285750" indent="-285750">
              <a:buFont typeface="Arial" panose="020B0604020202020204" pitchFamily="34" charset="0"/>
              <a:buChar char="•"/>
            </a:pPr>
            <a:r>
              <a:rPr lang="en-US" sz="2400" b="1" dirty="0" smtClean="0">
                <a:solidFill>
                  <a:schemeClr val="bg1"/>
                </a:solidFill>
              </a:rPr>
              <a:t>Learned to walk without having feet</a:t>
            </a:r>
          </a:p>
        </p:txBody>
      </p:sp>
    </p:spTree>
    <p:extLst>
      <p:ext uri="{BB962C8B-B14F-4D97-AF65-F5344CB8AC3E}">
        <p14:creationId xmlns:p14="http://schemas.microsoft.com/office/powerpoint/2010/main" val="25032269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3329" y="747294"/>
            <a:ext cx="10028671" cy="1325563"/>
          </a:xfrm>
        </p:spPr>
        <p:txBody>
          <a:bodyPr>
            <a:noAutofit/>
          </a:bodyPr>
          <a:lstStyle/>
          <a:p>
            <a:pPr algn="ctr"/>
            <a:r>
              <a:rPr lang="en-US" sz="6000" b="1" dirty="0" smtClean="0">
                <a:solidFill>
                  <a:srgbClr val="C00000"/>
                </a:solidFill>
                <a:latin typeface="Jokerman" panose="04090605060D06020702" pitchFamily="82" charset="0"/>
              </a:rPr>
              <a:t>Let’s Check our Answers</a:t>
            </a:r>
            <a:endParaRPr lang="en-US" b="1" dirty="0">
              <a:solidFill>
                <a:srgbClr val="C00000"/>
              </a:solidFill>
              <a:latin typeface="Jokerman" panose="04090605060D06020702" pitchFamily="82" charset="0"/>
            </a:endParaRPr>
          </a:p>
        </p:txBody>
      </p:sp>
      <p:sp>
        <p:nvSpPr>
          <p:cNvPr id="5" name="TextBox 4"/>
          <p:cNvSpPr txBox="1"/>
          <p:nvPr/>
        </p:nvSpPr>
        <p:spPr>
          <a:xfrm>
            <a:off x="-1097281" y="7238197"/>
            <a:ext cx="7940842" cy="7017306"/>
          </a:xfrm>
          <a:prstGeom prst="rect">
            <a:avLst/>
          </a:prstGeom>
          <a:noFill/>
        </p:spPr>
        <p:txBody>
          <a:bodyPr wrap="square" rtlCol="0">
            <a:spAutoFit/>
          </a:bodyPr>
          <a:lstStyle/>
          <a:p>
            <a:r>
              <a:rPr lang="en-US" dirty="0" smtClean="0"/>
              <a:t>The Rose That Grew From Concrete</a:t>
            </a:r>
          </a:p>
          <a:p>
            <a:r>
              <a:rPr lang="en-US" dirty="0" smtClean="0"/>
              <a:t>By Tupac Shakur</a:t>
            </a:r>
          </a:p>
          <a:p>
            <a:endParaRPr lang="en-US" dirty="0" smtClean="0"/>
          </a:p>
          <a:p>
            <a:r>
              <a:rPr lang="en-US" dirty="0" smtClean="0"/>
              <a:t>Did you hear about the rose that grew</a:t>
            </a:r>
          </a:p>
          <a:p>
            <a:r>
              <a:rPr lang="en-US" dirty="0" smtClean="0"/>
              <a:t>from a crack in the concrete</a:t>
            </a:r>
          </a:p>
          <a:p>
            <a:r>
              <a:rPr lang="en-US" dirty="0" smtClean="0"/>
              <a:t>Proving nature's law is wrong it</a:t>
            </a:r>
          </a:p>
          <a:p>
            <a:r>
              <a:rPr lang="en-US" dirty="0" smtClean="0"/>
              <a:t>learned to walk without having feet</a:t>
            </a:r>
          </a:p>
          <a:p>
            <a:r>
              <a:rPr lang="en-US" dirty="0" smtClean="0"/>
              <a:t>Funny it seems, but by keeping its dreams,</a:t>
            </a:r>
          </a:p>
          <a:p>
            <a:r>
              <a:rPr lang="en-US" dirty="0" smtClean="0"/>
              <a:t>it learned to breathe fresh air</a:t>
            </a:r>
          </a:p>
          <a:p>
            <a:r>
              <a:rPr lang="en-US" dirty="0" smtClean="0"/>
              <a:t>Long live the rose that grew from concrete</a:t>
            </a:r>
          </a:p>
          <a:p>
            <a:r>
              <a:rPr lang="en-US" dirty="0" smtClean="0"/>
              <a:t>when no one else even cared. </a:t>
            </a:r>
          </a:p>
          <a:p>
            <a:endParaRPr lang="en-US" dirty="0" smtClean="0"/>
          </a:p>
          <a:p>
            <a:endParaRPr lang="en-US" dirty="0" smtClean="0"/>
          </a:p>
          <a:p>
            <a:r>
              <a:rPr lang="en-US" dirty="0" smtClean="0"/>
              <a:t>Create a figurative language chart of the following then answer the questions:</a:t>
            </a:r>
          </a:p>
          <a:p>
            <a:r>
              <a:rPr lang="en-US" dirty="0" smtClean="0"/>
              <a:t>RHYME-Find two sentences that end with words that rhyme.</a:t>
            </a:r>
          </a:p>
          <a:p>
            <a:r>
              <a:rPr lang="en-US" dirty="0" smtClean="0"/>
              <a:t>INTERNAL RHYME-Find a sentence in this poem that has two words that rhyme.</a:t>
            </a:r>
          </a:p>
          <a:p>
            <a:r>
              <a:rPr lang="en-US" dirty="0" smtClean="0"/>
              <a:t>PERSONFICATION-Find an example of personification in the poem. </a:t>
            </a:r>
          </a:p>
          <a:p>
            <a:r>
              <a:rPr lang="en-US" dirty="0" smtClean="0"/>
              <a:t>      ALLITERATION-Find an example of alliteration in the poem.</a:t>
            </a:r>
          </a:p>
          <a:p>
            <a:r>
              <a:rPr lang="en-US" dirty="0" smtClean="0"/>
              <a:t>1.    1. In the first line, the poet asks readers if they’ve heard about the rose. What does this tell you about how the poet sees the rose? </a:t>
            </a:r>
          </a:p>
          <a:p>
            <a:r>
              <a:rPr lang="en-US" dirty="0" smtClean="0"/>
              <a:t>2.     In the fifth line, what does “keeping its dreams” mean? What would be the opposite of keeping your dreams? </a:t>
            </a:r>
          </a:p>
          <a:p>
            <a:r>
              <a:rPr lang="en-US" dirty="0" smtClean="0"/>
              <a:t>3.Theme: In this poem, the rose does something that seems impossible: It grows from concrete. What makes the rose in this poem so special?</a:t>
            </a:r>
          </a:p>
          <a:p>
            <a:endParaRPr lang="en-US" dirty="0"/>
          </a:p>
        </p:txBody>
      </p:sp>
      <p:sp>
        <p:nvSpPr>
          <p:cNvPr id="6" name="TextBox 5"/>
          <p:cNvSpPr txBox="1"/>
          <p:nvPr/>
        </p:nvSpPr>
        <p:spPr>
          <a:xfrm>
            <a:off x="8354728" y="0"/>
            <a:ext cx="3990474" cy="461665"/>
          </a:xfrm>
          <a:prstGeom prst="rect">
            <a:avLst/>
          </a:prstGeom>
          <a:noFill/>
        </p:spPr>
        <p:txBody>
          <a:bodyPr wrap="square" rtlCol="0">
            <a:spAutoFit/>
          </a:bodyPr>
          <a:lstStyle/>
          <a:p>
            <a:r>
              <a:rPr lang="en-US" sz="2400" b="1" dirty="0" smtClean="0">
                <a:solidFill>
                  <a:srgbClr val="C00000"/>
                </a:solidFill>
              </a:rPr>
              <a:t>Tuesday – January 8, 2019 </a:t>
            </a:r>
            <a:endParaRPr lang="en-US" sz="2400" b="1" dirty="0">
              <a:solidFill>
                <a:srgbClr val="C00000"/>
              </a:solidFill>
            </a:endParaRPr>
          </a:p>
        </p:txBody>
      </p:sp>
      <p:sp>
        <p:nvSpPr>
          <p:cNvPr id="7" name="TextBox 6"/>
          <p:cNvSpPr txBox="1"/>
          <p:nvPr/>
        </p:nvSpPr>
        <p:spPr>
          <a:xfrm>
            <a:off x="178068" y="2310753"/>
            <a:ext cx="5537734" cy="4154984"/>
          </a:xfrm>
          <a:prstGeom prst="rect">
            <a:avLst/>
          </a:prstGeom>
          <a:solidFill>
            <a:schemeClr val="accent4">
              <a:lumMod val="20000"/>
              <a:lumOff val="80000"/>
            </a:schemeClr>
          </a:solidFill>
          <a:ln>
            <a:solidFill>
              <a:schemeClr val="tx1"/>
            </a:solidFill>
          </a:ln>
        </p:spPr>
        <p:txBody>
          <a:bodyPr wrap="square" rtlCol="0">
            <a:spAutoFit/>
          </a:bodyPr>
          <a:lstStyle/>
          <a:p>
            <a:pPr algn="ctr"/>
            <a:r>
              <a:rPr lang="en-US" sz="2400" b="1" dirty="0" smtClean="0"/>
              <a:t>The Rose that Grew from Concrete</a:t>
            </a:r>
          </a:p>
          <a:p>
            <a:pPr algn="ctr"/>
            <a:r>
              <a:rPr lang="en-US" sz="2400" b="1" dirty="0" smtClean="0"/>
              <a:t>By Tupac Shakur</a:t>
            </a:r>
          </a:p>
          <a:p>
            <a:endParaRPr lang="en-US" sz="2400" dirty="0" smtClean="0"/>
          </a:p>
          <a:p>
            <a:r>
              <a:rPr lang="en-US" sz="2400" dirty="0" smtClean="0"/>
              <a:t>Did you hear about the rose that grew</a:t>
            </a:r>
          </a:p>
          <a:p>
            <a:r>
              <a:rPr lang="en-US" sz="2400" dirty="0"/>
              <a:t>F</a:t>
            </a:r>
            <a:r>
              <a:rPr lang="en-US" sz="2400" dirty="0" smtClean="0"/>
              <a:t>rom a crack in the concrete</a:t>
            </a:r>
          </a:p>
          <a:p>
            <a:r>
              <a:rPr lang="en-US" sz="2400" dirty="0" smtClean="0"/>
              <a:t>Proving nature's law is wrong it</a:t>
            </a:r>
          </a:p>
          <a:p>
            <a:r>
              <a:rPr lang="en-US" sz="2400" dirty="0"/>
              <a:t>L</a:t>
            </a:r>
            <a:r>
              <a:rPr lang="en-US" sz="2400" dirty="0" smtClean="0"/>
              <a:t>earned to walk without having feet</a:t>
            </a:r>
          </a:p>
          <a:p>
            <a:r>
              <a:rPr lang="en-US" sz="2400" dirty="0" smtClean="0"/>
              <a:t>Funny it seems, but by keeping its dreams,</a:t>
            </a:r>
          </a:p>
          <a:p>
            <a:r>
              <a:rPr lang="en-US" sz="2400" dirty="0"/>
              <a:t>I</a:t>
            </a:r>
            <a:r>
              <a:rPr lang="en-US" sz="2400" dirty="0" smtClean="0"/>
              <a:t>t learned to breathe fresh air</a:t>
            </a:r>
          </a:p>
          <a:p>
            <a:r>
              <a:rPr lang="en-US" sz="2400" dirty="0" smtClean="0"/>
              <a:t>Long live the rose that grew from concrete</a:t>
            </a:r>
          </a:p>
          <a:p>
            <a:r>
              <a:rPr lang="en-US" sz="2400" dirty="0" smtClean="0"/>
              <a:t>when no one else even cared. </a:t>
            </a:r>
            <a:endParaRPr lang="en-US" sz="2400" dirty="0"/>
          </a:p>
        </p:txBody>
      </p:sp>
      <p:sp>
        <p:nvSpPr>
          <p:cNvPr id="8" name="TextBox 7"/>
          <p:cNvSpPr txBox="1"/>
          <p:nvPr/>
        </p:nvSpPr>
        <p:spPr>
          <a:xfrm>
            <a:off x="5842536" y="2248809"/>
            <a:ext cx="6160168" cy="2539157"/>
          </a:xfrm>
          <a:prstGeom prst="rect">
            <a:avLst/>
          </a:prstGeom>
          <a:noFill/>
        </p:spPr>
        <p:txBody>
          <a:bodyPr wrap="square" rtlCol="0">
            <a:spAutoFit/>
          </a:bodyPr>
          <a:lstStyle/>
          <a:p>
            <a:r>
              <a:rPr lang="en-US" sz="2400" b="1" dirty="0" smtClean="0"/>
              <a:t>Definition of </a:t>
            </a:r>
            <a:r>
              <a:rPr lang="en-US" sz="2400" b="1" u="sng" dirty="0" smtClean="0">
                <a:solidFill>
                  <a:srgbClr val="C00000"/>
                </a:solidFill>
              </a:rPr>
              <a:t>ALLITERATION</a:t>
            </a:r>
            <a:r>
              <a:rPr lang="en-US" sz="2400" b="1" u="sng" dirty="0" smtClean="0">
                <a:solidFill>
                  <a:srgbClr val="FF0000"/>
                </a:solidFill>
              </a:rPr>
              <a:t> </a:t>
            </a:r>
            <a:r>
              <a:rPr lang="en-US" sz="2400" b="1" dirty="0" smtClean="0"/>
              <a:t>in Poetry: </a:t>
            </a:r>
          </a:p>
          <a:p>
            <a:r>
              <a:rPr lang="en-US" sz="2400" dirty="0" smtClean="0"/>
              <a:t>the occurrence of the same letter or sound at the beginning of adjacent or closely connected words.</a:t>
            </a:r>
          </a:p>
          <a:p>
            <a:endParaRPr lang="en-US" sz="1100" dirty="0" smtClean="0"/>
          </a:p>
          <a:p>
            <a:pPr marL="342900" indent="-342900">
              <a:buFont typeface="+mj-lt"/>
              <a:buAutoNum type="arabicPeriod"/>
            </a:pPr>
            <a:r>
              <a:rPr lang="en-US" sz="2600" b="1" u="sng" dirty="0" smtClean="0">
                <a:solidFill>
                  <a:srgbClr val="C00000"/>
                </a:solidFill>
                <a:effectLst>
                  <a:outerShdw blurRad="38100" dist="38100" dir="2700000" algn="tl">
                    <a:srgbClr val="000000">
                      <a:alpha val="43137"/>
                    </a:srgbClr>
                  </a:outerShdw>
                </a:effectLst>
              </a:rPr>
              <a:t>ALLITERATION </a:t>
            </a:r>
            <a:r>
              <a:rPr lang="en-US" sz="2600" dirty="0" smtClean="0"/>
              <a:t>- Find an example of alliteration in the poem.</a:t>
            </a:r>
          </a:p>
        </p:txBody>
      </p:sp>
      <p:pic>
        <p:nvPicPr>
          <p:cNvPr id="9" name="Picture 8"/>
          <p:cNvPicPr>
            <a:picLocks noChangeAspect="1"/>
          </p:cNvPicPr>
          <p:nvPr/>
        </p:nvPicPr>
        <p:blipFill>
          <a:blip r:embed="rId2"/>
          <a:stretch>
            <a:fillRect/>
          </a:stretch>
        </p:blipFill>
        <p:spPr>
          <a:xfrm>
            <a:off x="178067" y="67820"/>
            <a:ext cx="2189747" cy="2180989"/>
          </a:xfrm>
          <a:prstGeom prst="rect">
            <a:avLst/>
          </a:prstGeom>
        </p:spPr>
      </p:pic>
      <p:sp>
        <p:nvSpPr>
          <p:cNvPr id="10" name="Rounded Rectangle 9"/>
          <p:cNvSpPr/>
          <p:nvPr/>
        </p:nvSpPr>
        <p:spPr>
          <a:xfrm>
            <a:off x="6557212" y="4881293"/>
            <a:ext cx="4223084" cy="1754326"/>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676723" y="4881293"/>
            <a:ext cx="4103573" cy="1754326"/>
          </a:xfrm>
          <a:prstGeom prst="rect">
            <a:avLst/>
          </a:prstGeom>
          <a:noFill/>
        </p:spPr>
        <p:txBody>
          <a:bodyPr wrap="square" rtlCol="0">
            <a:spAutoFit/>
          </a:bodyPr>
          <a:lstStyle/>
          <a:p>
            <a:r>
              <a:rPr lang="en-US" sz="3600" b="1" u="sng" dirty="0" smtClean="0">
                <a:solidFill>
                  <a:schemeClr val="bg1"/>
                </a:solidFill>
                <a:effectLst>
                  <a:outerShdw blurRad="38100" dist="38100" dir="2700000" algn="tl">
                    <a:srgbClr val="000000">
                      <a:alpha val="43137"/>
                    </a:srgbClr>
                  </a:outerShdw>
                </a:effectLst>
              </a:rPr>
              <a:t>POSSIBLE ANSWERS:</a:t>
            </a:r>
          </a:p>
          <a:p>
            <a:pPr marL="285750" indent="-285750">
              <a:buFont typeface="Arial" panose="020B0604020202020204" pitchFamily="34" charset="0"/>
              <a:buChar char="•"/>
            </a:pPr>
            <a:r>
              <a:rPr lang="en-US" sz="2400" b="1" dirty="0" smtClean="0">
                <a:solidFill>
                  <a:schemeClr val="bg1"/>
                </a:solidFill>
              </a:rPr>
              <a:t>Crack in the concrete</a:t>
            </a:r>
          </a:p>
          <a:p>
            <a:pPr marL="285750" indent="-285750">
              <a:buFont typeface="Arial" panose="020B0604020202020204" pitchFamily="34" charset="0"/>
              <a:buChar char="•"/>
            </a:pPr>
            <a:r>
              <a:rPr lang="en-US" sz="2400" b="1" dirty="0" smtClean="0">
                <a:solidFill>
                  <a:schemeClr val="bg1"/>
                </a:solidFill>
              </a:rPr>
              <a:t>Walk without</a:t>
            </a:r>
          </a:p>
          <a:p>
            <a:pPr marL="285750" indent="-285750">
              <a:buFont typeface="Arial" panose="020B0604020202020204" pitchFamily="34" charset="0"/>
              <a:buChar char="•"/>
            </a:pPr>
            <a:r>
              <a:rPr lang="en-US" sz="2400" b="1" dirty="0" smtClean="0">
                <a:solidFill>
                  <a:schemeClr val="bg1"/>
                </a:solidFill>
              </a:rPr>
              <a:t>Long live</a:t>
            </a:r>
          </a:p>
        </p:txBody>
      </p:sp>
    </p:spTree>
    <p:extLst>
      <p:ext uri="{BB962C8B-B14F-4D97-AF65-F5344CB8AC3E}">
        <p14:creationId xmlns:p14="http://schemas.microsoft.com/office/powerpoint/2010/main" val="559997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295147" cy="1325563"/>
          </a:xfrm>
        </p:spPr>
        <p:txBody>
          <a:bodyPr/>
          <a:lstStyle/>
          <a:p>
            <a:r>
              <a:rPr lang="en-US" dirty="0"/>
              <a:t>ONE WORD </a:t>
            </a:r>
            <a:r>
              <a:rPr lang="en-US" dirty="0" smtClean="0"/>
              <a:t>Mini-project - AC</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76920667"/>
              </p:ext>
            </p:extLst>
          </p:nvPr>
        </p:nvGraphicFramePr>
        <p:xfrm>
          <a:off x="838200" y="1825625"/>
          <a:ext cx="46101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919538" y="800417"/>
            <a:ext cx="6272462" cy="6401753"/>
          </a:xfrm>
          <a:prstGeom prst="rect">
            <a:avLst/>
          </a:prstGeom>
          <a:noFill/>
        </p:spPr>
        <p:txBody>
          <a:bodyPr wrap="square" rtlCol="0">
            <a:spAutoFit/>
          </a:bodyPr>
          <a:lstStyle/>
          <a:p>
            <a:r>
              <a:rPr lang="en-US" sz="2000" dirty="0" smtClean="0"/>
              <a:t>1. Fold a sheet of copy paper in 2 halves to make four sections.</a:t>
            </a:r>
          </a:p>
          <a:p>
            <a:r>
              <a:rPr lang="en-US" sz="2000" dirty="0" smtClean="0"/>
              <a:t>2. Draw some type of shape in the middle to frame your word.  Place your word in the middle of your paper.</a:t>
            </a:r>
          </a:p>
          <a:p>
            <a:r>
              <a:rPr lang="en-US" sz="2000" dirty="0" smtClean="0"/>
              <a:t>3. Your choice on placement, but you need to include the following in the outer boxes:</a:t>
            </a:r>
          </a:p>
          <a:p>
            <a:r>
              <a:rPr lang="en-US" sz="2000" dirty="0"/>
              <a:t>	</a:t>
            </a:r>
            <a:r>
              <a:rPr lang="en-US" sz="2000" dirty="0" smtClean="0"/>
              <a:t>A.  Why you choose this word and how it will help 	you in school, home, and life.</a:t>
            </a:r>
            <a:r>
              <a:rPr lang="en-US" sz="2000" dirty="0"/>
              <a:t> Why this word? </a:t>
            </a:r>
            <a:r>
              <a:rPr lang="en-US" sz="2000" dirty="0" smtClean="0"/>
              <a:t>	What </a:t>
            </a:r>
            <a:r>
              <a:rPr lang="en-US" sz="2000" dirty="0"/>
              <a:t>do hope this word will help you become? </a:t>
            </a:r>
            <a:r>
              <a:rPr lang="en-US" sz="2000" dirty="0" smtClean="0"/>
              <a:t>	How </a:t>
            </a:r>
            <a:r>
              <a:rPr lang="en-US" sz="2000" dirty="0"/>
              <a:t>will you use this word daily?</a:t>
            </a:r>
          </a:p>
          <a:p>
            <a:r>
              <a:rPr lang="en-US" sz="2000" dirty="0" smtClean="0"/>
              <a:t>	Complete </a:t>
            </a:r>
            <a:r>
              <a:rPr lang="en-US" sz="2000" dirty="0"/>
              <a:t>your reasoning with 4-5 sentences. 	</a:t>
            </a:r>
            <a:r>
              <a:rPr lang="en-US" sz="2000" dirty="0" smtClean="0"/>
              <a:t>B. Two inspirational quotes that include your 	word. </a:t>
            </a:r>
          </a:p>
          <a:p>
            <a:r>
              <a:rPr lang="en-US" sz="2000" dirty="0"/>
              <a:t>	</a:t>
            </a:r>
            <a:r>
              <a:rPr lang="en-US" sz="2000" dirty="0" smtClean="0"/>
              <a:t>C. Two pictures that represent your word</a:t>
            </a:r>
          </a:p>
          <a:p>
            <a:r>
              <a:rPr lang="en-US" sz="2000" dirty="0"/>
              <a:t>	</a:t>
            </a:r>
            <a:r>
              <a:rPr lang="en-US" sz="2000" dirty="0" smtClean="0"/>
              <a:t>D. Colorful background.</a:t>
            </a:r>
          </a:p>
          <a:p>
            <a:endParaRPr lang="en-US" sz="2000" dirty="0" smtClean="0"/>
          </a:p>
          <a:p>
            <a:r>
              <a:rPr lang="en-US" sz="2400" b="1" dirty="0" smtClean="0"/>
              <a:t>THE</a:t>
            </a:r>
            <a:r>
              <a:rPr lang="en-US" sz="2400" dirty="0" smtClean="0"/>
              <a:t> </a:t>
            </a:r>
            <a:r>
              <a:rPr lang="en-US" sz="2400" b="1" dirty="0" smtClean="0"/>
              <a:t>ENTIRE </a:t>
            </a:r>
            <a:r>
              <a:rPr lang="en-US" sz="2400" b="1" dirty="0"/>
              <a:t>PROJECT MUST BE IN </a:t>
            </a:r>
            <a:r>
              <a:rPr lang="en-US" sz="2400" b="1" dirty="0" smtClean="0"/>
              <a:t>COLOR!!!!</a:t>
            </a:r>
          </a:p>
          <a:p>
            <a:endParaRPr lang="en-US" sz="2400" b="1" dirty="0"/>
          </a:p>
          <a:p>
            <a:r>
              <a:rPr lang="en-US" sz="2400" b="1" dirty="0" smtClean="0"/>
              <a:t>DUE MONDAY JANUARY 14, 2019</a:t>
            </a:r>
            <a:endParaRPr lang="en-US" sz="2400" b="1" dirty="0"/>
          </a:p>
          <a:p>
            <a:endParaRPr lang="en-US" dirty="0"/>
          </a:p>
        </p:txBody>
      </p:sp>
    </p:spTree>
    <p:extLst>
      <p:ext uri="{BB962C8B-B14F-4D97-AF65-F5344CB8AC3E}">
        <p14:creationId xmlns:p14="http://schemas.microsoft.com/office/powerpoint/2010/main" val="7399706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7044" y="654518"/>
            <a:ext cx="9144000" cy="1559293"/>
          </a:xfrm>
          <a:prstGeom prst="rect">
            <a:avLst/>
          </a:prstGeom>
          <a:noFill/>
        </p:spPr>
        <p:txBody>
          <a:bodyPr wrap="square" rtlCol="0">
            <a:spAutoFit/>
          </a:bodyPr>
          <a:lstStyle/>
          <a:p>
            <a:endParaRPr lang="en-US" dirty="0"/>
          </a:p>
        </p:txBody>
      </p:sp>
      <p:sp>
        <p:nvSpPr>
          <p:cNvPr id="3" name="Title 2"/>
          <p:cNvSpPr>
            <a:spLocks noGrp="1"/>
          </p:cNvSpPr>
          <p:nvPr>
            <p:ph type="title"/>
          </p:nvPr>
        </p:nvSpPr>
        <p:spPr/>
        <p:txBody>
          <a:bodyPr/>
          <a:lstStyle/>
          <a:p>
            <a:r>
              <a:rPr lang="en-US" dirty="0"/>
              <a:t>ONE WORD </a:t>
            </a:r>
            <a:r>
              <a:rPr lang="en-US" dirty="0" smtClean="0"/>
              <a:t>Mini-project</a:t>
            </a:r>
            <a:endParaRPr lang="en-US" dirty="0"/>
          </a:p>
        </p:txBody>
      </p:sp>
      <p:sp>
        <p:nvSpPr>
          <p:cNvPr id="4" name="Content Placeholder 3"/>
          <p:cNvSpPr>
            <a:spLocks noGrp="1"/>
          </p:cNvSpPr>
          <p:nvPr>
            <p:ph idx="1"/>
          </p:nvPr>
        </p:nvSpPr>
        <p:spPr>
          <a:xfrm>
            <a:off x="838200" y="1530418"/>
            <a:ext cx="10515600" cy="4995510"/>
          </a:xfrm>
        </p:spPr>
        <p:txBody>
          <a:bodyPr>
            <a:normAutofit/>
          </a:bodyPr>
          <a:lstStyle/>
          <a:p>
            <a:r>
              <a:rPr lang="en-US" sz="3600" dirty="0" smtClean="0"/>
              <a:t>Complete the graphic organizer.</a:t>
            </a:r>
          </a:p>
          <a:p>
            <a:pPr lvl="1"/>
            <a:r>
              <a:rPr lang="en-US" sz="3600" dirty="0" smtClean="0"/>
              <a:t>Make your word as big as possible </a:t>
            </a:r>
          </a:p>
          <a:p>
            <a:pPr lvl="1"/>
            <a:r>
              <a:rPr lang="en-US" sz="3600" dirty="0" smtClean="0"/>
              <a:t>Include a background </a:t>
            </a:r>
          </a:p>
          <a:p>
            <a:pPr lvl="1"/>
            <a:r>
              <a:rPr lang="en-US" sz="3600" dirty="0" smtClean="0"/>
              <a:t>Complete your reasoning with 4-5 sentences. Why this word? What do hope this word will help you become? How will you use this word daily?</a:t>
            </a:r>
          </a:p>
          <a:p>
            <a:pPr marL="457200" lvl="1" indent="0" algn="ctr">
              <a:buNone/>
            </a:pPr>
            <a:r>
              <a:rPr lang="en-US" sz="3600" b="1" dirty="0" smtClean="0"/>
              <a:t>ENTIRE PROJECT MUST BE IN COLOR!!!!</a:t>
            </a:r>
          </a:p>
          <a:p>
            <a:pPr marL="457200" lvl="1" indent="0" algn="ctr">
              <a:buNone/>
            </a:pPr>
            <a:endParaRPr lang="en-US" sz="3600" b="1" dirty="0" smtClean="0"/>
          </a:p>
          <a:p>
            <a:pPr marL="457200" lvl="1" indent="0" algn="ctr">
              <a:buNone/>
            </a:pPr>
            <a:r>
              <a:rPr lang="en-US" sz="3600" b="1" dirty="0"/>
              <a:t>DUE MONDAY JANUARY 14, 2019</a:t>
            </a:r>
          </a:p>
          <a:p>
            <a:pPr marL="457200" lvl="1" indent="0" algn="ctr">
              <a:buNone/>
            </a:pPr>
            <a:endParaRPr lang="en-US" sz="3600" b="1" dirty="0"/>
          </a:p>
        </p:txBody>
      </p:sp>
    </p:spTree>
    <p:extLst>
      <p:ext uri="{BB962C8B-B14F-4D97-AF65-F5344CB8AC3E}">
        <p14:creationId xmlns:p14="http://schemas.microsoft.com/office/powerpoint/2010/main" val="5702767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Standard </a:t>
            </a:r>
            <a:r>
              <a:rPr lang="en-US" dirty="0"/>
              <a:t>and Essential Question</a:t>
            </a:r>
          </a:p>
        </p:txBody>
      </p:sp>
      <p:sp>
        <p:nvSpPr>
          <p:cNvPr id="3" name="Content Placeholder 2"/>
          <p:cNvSpPr>
            <a:spLocks noGrp="1"/>
          </p:cNvSpPr>
          <p:nvPr>
            <p:ph idx="1"/>
          </p:nvPr>
        </p:nvSpPr>
        <p:spPr/>
        <p:txBody>
          <a:bodyPr>
            <a:normAutofit/>
          </a:bodyPr>
          <a:lstStyle/>
          <a:p>
            <a:pPr marL="0" indent="0">
              <a:buNone/>
            </a:pPr>
            <a:r>
              <a:rPr lang="en-US" sz="2400" b="1" dirty="0"/>
              <a:t>Standard: </a:t>
            </a:r>
          </a:p>
          <a:p>
            <a:pPr marL="0" indent="0">
              <a:buNone/>
            </a:pPr>
            <a:r>
              <a:rPr lang="en-US" sz="2800" dirty="0"/>
              <a:t>ELACC7I2-Determine two or more central ideas in a text and analyze their development over the course of the text; provide an objective summary of the text.</a:t>
            </a:r>
          </a:p>
          <a:p>
            <a:pPr marL="0" indent="0">
              <a:buNone/>
            </a:pPr>
            <a:r>
              <a:rPr lang="en-US" sz="2400" b="1" dirty="0"/>
              <a:t>Essential Question:  </a:t>
            </a:r>
          </a:p>
          <a:p>
            <a:pPr marL="0" indent="0">
              <a:buNone/>
            </a:pPr>
            <a:r>
              <a:rPr lang="en-US" sz="2800" dirty="0"/>
              <a:t>How does the world around you affect you in a positive or negative way?</a:t>
            </a:r>
          </a:p>
        </p:txBody>
      </p:sp>
    </p:spTree>
    <p:extLst>
      <p:ext uri="{BB962C8B-B14F-4D97-AF65-F5344CB8AC3E}">
        <p14:creationId xmlns:p14="http://schemas.microsoft.com/office/powerpoint/2010/main" val="26257311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5683" y="614020"/>
            <a:ext cx="9958137" cy="1325563"/>
          </a:xfrm>
        </p:spPr>
        <p:txBody>
          <a:bodyPr>
            <a:normAutofit fontScale="90000"/>
          </a:bodyPr>
          <a:lstStyle/>
          <a:p>
            <a:pPr algn="ctr"/>
            <a:r>
              <a:rPr lang="en-US" sz="8800" b="1" dirty="0" smtClean="0">
                <a:solidFill>
                  <a:srgbClr val="C00000"/>
                </a:solidFill>
                <a:latin typeface="Jokerman" panose="04090605060D06020702" pitchFamily="82" charset="0"/>
              </a:rPr>
              <a:t>Warm-Up/Opening</a:t>
            </a:r>
            <a:endParaRPr lang="en-US" sz="4000" b="1" dirty="0">
              <a:solidFill>
                <a:srgbClr val="C00000"/>
              </a:solidFill>
              <a:latin typeface="Jokerman" panose="04090605060D06020702" pitchFamily="82" charset="0"/>
            </a:endParaRPr>
          </a:p>
        </p:txBody>
      </p:sp>
      <p:sp>
        <p:nvSpPr>
          <p:cNvPr id="5" name="TextBox 4"/>
          <p:cNvSpPr txBox="1"/>
          <p:nvPr/>
        </p:nvSpPr>
        <p:spPr>
          <a:xfrm>
            <a:off x="-1097281" y="7238197"/>
            <a:ext cx="7940842"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The Rose That Grew From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By Tupac Shakur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Did you hear about the rose that grew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from a crack in the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Proving nature's law is wrong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learned to walk without having feet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Funny it seems, but by keeping its dreams,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it learned to breathe fresh air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Long live the rose that grew from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when no one else even cared.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Create a figurative language chart of the following then answer the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RHYME-Find two sentences that end with words that rhyme.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INTERNAL RHYME-Find a sentence in this poem that has two words that rhyme.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PERSONFICATION-Find an example of personification in the poem.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ALLITERATION-Find an example of alliteration in the poem.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    1. In the first line, the poet asks readers if they’ve heard about the rose. What does this tell you about how the poet sees the rose?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     In the fifth line, what does “keeping its dreams” mean? What would be the opposite of keeping your dreams?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3.Theme: In this poem, the rose does something that seems impossible: It grows from concrete. What makes the rose in this poem so special?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p:txBody>
      </p:sp>
      <p:sp>
        <p:nvSpPr>
          <p:cNvPr id="6" name="TextBox 5"/>
          <p:cNvSpPr txBox="1"/>
          <p:nvPr/>
        </p:nvSpPr>
        <p:spPr>
          <a:xfrm>
            <a:off x="8354728" y="0"/>
            <a:ext cx="399047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C00000"/>
                </a:solidFill>
                <a:effectLst/>
                <a:uLnTx/>
                <a:uFillTx/>
                <a:latin typeface="Calibri" panose="020F0502020204030204"/>
                <a:ea typeface="+mn-ea"/>
                <a:cs typeface="+mn-cs"/>
              </a:rPr>
              <a:t>Wednesday – January </a:t>
            </a:r>
            <a:r>
              <a:rPr lang="en-US" sz="2400" b="1" dirty="0">
                <a:solidFill>
                  <a:srgbClr val="C00000"/>
                </a:solidFill>
                <a:latin typeface="Calibri" panose="020F0502020204030204"/>
              </a:rPr>
              <a:t>9</a:t>
            </a:r>
            <a:r>
              <a:rPr kumimoji="0" lang="en-US" sz="2400" b="1" i="0" u="none" strike="noStrike" kern="1200" cap="none" spc="0" normalizeH="0" baseline="0" noProof="0" dirty="0" smtClean="0">
                <a:ln>
                  <a:noFill/>
                </a:ln>
                <a:solidFill>
                  <a:srgbClr val="C00000"/>
                </a:solidFill>
                <a:effectLst/>
                <a:uLnTx/>
                <a:uFillTx/>
                <a:latin typeface="Calibri" panose="020F0502020204030204"/>
                <a:ea typeface="+mn-ea"/>
                <a:cs typeface="+mn-cs"/>
              </a:rPr>
              <a:t>, 2019 </a:t>
            </a:r>
          </a:p>
        </p:txBody>
      </p:sp>
      <p:sp>
        <p:nvSpPr>
          <p:cNvPr id="7" name="TextBox 6"/>
          <p:cNvSpPr txBox="1"/>
          <p:nvPr/>
        </p:nvSpPr>
        <p:spPr>
          <a:xfrm>
            <a:off x="248601" y="2360874"/>
            <a:ext cx="5537734" cy="4154984"/>
          </a:xfrm>
          <a:prstGeom prst="rect">
            <a:avLst/>
          </a:prstGeom>
          <a:solidFill>
            <a:srgbClr val="C00000"/>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uLnTx/>
                <a:uFillTx/>
                <a:latin typeface="Calibri" panose="020F0502020204030204"/>
                <a:ea typeface="+mn-ea"/>
                <a:cs typeface="+mn-cs"/>
              </a:rPr>
              <a:t>The Rose that Grew from Concrete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uLnTx/>
                <a:uFillTx/>
                <a:latin typeface="Calibri" panose="020F0502020204030204"/>
                <a:ea typeface="+mn-ea"/>
                <a:cs typeface="+mn-cs"/>
              </a:rPr>
              <a:t>By Tupac Shakur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Did you hear about the rose that grew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From a crack in the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Proving nature's law is wrong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Learned to walk without having feet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Funny it seems, but by keeping its dreams,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It learned to breathe fresh air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Long live the rose that grew from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when no one else even cared. </a:t>
            </a:r>
          </a:p>
        </p:txBody>
      </p:sp>
      <p:sp>
        <p:nvSpPr>
          <p:cNvPr id="8" name="TextBox 7"/>
          <p:cNvSpPr txBox="1"/>
          <p:nvPr/>
        </p:nvSpPr>
        <p:spPr>
          <a:xfrm>
            <a:off x="5996539" y="2236363"/>
            <a:ext cx="5759516" cy="42473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Instructions: Read “The Rose that Grew from Concrete”. Use your Holiday packet to respond to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lvl="0">
              <a:defRPr/>
            </a:pPr>
            <a:r>
              <a:rPr lang="en-US" sz="3600" dirty="0">
                <a:solidFill>
                  <a:prstClr val="black"/>
                </a:solidFill>
              </a:rPr>
              <a:t>In the first line, the poet asks readers if they’ve heard about the rose. What does this tell you about how the poet sees the rose? </a:t>
            </a:r>
            <a:r>
              <a:rPr lang="en-US" sz="3600" dirty="0" smtClean="0">
                <a:solidFill>
                  <a:prstClr val="black"/>
                </a:solidFill>
              </a:rPr>
              <a:t>EXPLAIN.</a:t>
            </a:r>
            <a:endParaRPr kumimoji="0" lang="en-US" sz="3600" b="0" i="0" u="none" strike="noStrike" kern="1200" cap="none" spc="0" normalizeH="0" baseline="0" noProof="0" dirty="0" smtClean="0">
              <a:ln>
                <a:noFill/>
              </a:ln>
              <a:solidFill>
                <a:prstClr val="black"/>
              </a:solidFill>
              <a:effectLst/>
              <a:uLnTx/>
              <a:uFillTx/>
              <a:latin typeface="Calibri" panose="020F0502020204030204"/>
            </a:endParaRPr>
          </a:p>
        </p:txBody>
      </p:sp>
      <p:pic>
        <p:nvPicPr>
          <p:cNvPr id="9" name="Picture 8"/>
          <p:cNvPicPr>
            <a:picLocks noChangeAspect="1"/>
          </p:cNvPicPr>
          <p:nvPr/>
        </p:nvPicPr>
        <p:blipFill>
          <a:blip r:embed="rId2"/>
          <a:stretch>
            <a:fillRect/>
          </a:stretch>
        </p:blipFill>
        <p:spPr>
          <a:xfrm>
            <a:off x="248601" y="67820"/>
            <a:ext cx="2061462" cy="2168543"/>
          </a:xfrm>
          <a:prstGeom prst="rect">
            <a:avLst/>
          </a:prstGeom>
        </p:spPr>
      </p:pic>
    </p:spTree>
    <p:extLst>
      <p:ext uri="{BB962C8B-B14F-4D97-AF65-F5344CB8AC3E}">
        <p14:creationId xmlns:p14="http://schemas.microsoft.com/office/powerpoint/2010/main" val="3028005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150" y="571343"/>
            <a:ext cx="10028671" cy="1325563"/>
          </a:xfrm>
        </p:spPr>
        <p:txBody>
          <a:bodyPr>
            <a:noAutofit/>
          </a:bodyPr>
          <a:lstStyle/>
          <a:p>
            <a:pPr algn="ctr"/>
            <a:r>
              <a:rPr lang="en-US" sz="6000" b="1" dirty="0" smtClean="0">
                <a:latin typeface="Jokerman" panose="04090605060D06020702" pitchFamily="82" charset="0"/>
              </a:rPr>
              <a:t>Let’s Check our Answers</a:t>
            </a:r>
            <a:endParaRPr lang="en-US" b="1" dirty="0">
              <a:latin typeface="Jokerman" panose="04090605060D06020702" pitchFamily="82" charset="0"/>
            </a:endParaRPr>
          </a:p>
        </p:txBody>
      </p:sp>
      <p:sp>
        <p:nvSpPr>
          <p:cNvPr id="5" name="TextBox 4"/>
          <p:cNvSpPr txBox="1"/>
          <p:nvPr/>
        </p:nvSpPr>
        <p:spPr>
          <a:xfrm>
            <a:off x="-1097281" y="7238197"/>
            <a:ext cx="7940842" cy="7017306"/>
          </a:xfrm>
          <a:prstGeom prst="rect">
            <a:avLst/>
          </a:prstGeom>
          <a:noFill/>
        </p:spPr>
        <p:txBody>
          <a:bodyPr wrap="square" rtlCol="0">
            <a:spAutoFit/>
          </a:bodyPr>
          <a:lstStyle/>
          <a:p>
            <a:r>
              <a:rPr lang="en-US" dirty="0" smtClean="0"/>
              <a:t>The Rose That Grew From Concrete</a:t>
            </a:r>
          </a:p>
          <a:p>
            <a:r>
              <a:rPr lang="en-US" dirty="0" smtClean="0"/>
              <a:t>By Tupac Shakur</a:t>
            </a:r>
          </a:p>
          <a:p>
            <a:endParaRPr lang="en-US" dirty="0" smtClean="0"/>
          </a:p>
          <a:p>
            <a:r>
              <a:rPr lang="en-US" dirty="0" smtClean="0"/>
              <a:t>Did you hear about the rose that grew</a:t>
            </a:r>
          </a:p>
          <a:p>
            <a:r>
              <a:rPr lang="en-US" dirty="0" smtClean="0"/>
              <a:t>from a crack in the concrete</a:t>
            </a:r>
          </a:p>
          <a:p>
            <a:r>
              <a:rPr lang="en-US" dirty="0" smtClean="0"/>
              <a:t>Proving nature's law is wrong it</a:t>
            </a:r>
          </a:p>
          <a:p>
            <a:r>
              <a:rPr lang="en-US" dirty="0" smtClean="0"/>
              <a:t>learned to walk without having feet</a:t>
            </a:r>
          </a:p>
          <a:p>
            <a:r>
              <a:rPr lang="en-US" dirty="0" smtClean="0"/>
              <a:t>Funny it seems, but by keeping its dreams,</a:t>
            </a:r>
          </a:p>
          <a:p>
            <a:r>
              <a:rPr lang="en-US" dirty="0" smtClean="0"/>
              <a:t>it learned to breathe fresh air</a:t>
            </a:r>
          </a:p>
          <a:p>
            <a:r>
              <a:rPr lang="en-US" dirty="0" smtClean="0"/>
              <a:t>Long live the rose that grew from concrete</a:t>
            </a:r>
          </a:p>
          <a:p>
            <a:r>
              <a:rPr lang="en-US" dirty="0" smtClean="0"/>
              <a:t>when no one else even cared. </a:t>
            </a:r>
          </a:p>
          <a:p>
            <a:endParaRPr lang="en-US" dirty="0" smtClean="0"/>
          </a:p>
          <a:p>
            <a:endParaRPr lang="en-US" dirty="0" smtClean="0"/>
          </a:p>
          <a:p>
            <a:r>
              <a:rPr lang="en-US" dirty="0" smtClean="0"/>
              <a:t>Create a figurative language chart of the following then answer the questions:</a:t>
            </a:r>
          </a:p>
          <a:p>
            <a:r>
              <a:rPr lang="en-US" dirty="0" smtClean="0"/>
              <a:t>RHYME-Find two sentences that end with words that rhyme.</a:t>
            </a:r>
          </a:p>
          <a:p>
            <a:r>
              <a:rPr lang="en-US" dirty="0" smtClean="0"/>
              <a:t>INTERNAL RHYME-Find a sentence in this poem that has two words that rhyme.</a:t>
            </a:r>
          </a:p>
          <a:p>
            <a:r>
              <a:rPr lang="en-US" dirty="0" smtClean="0"/>
              <a:t>PERSONFICATION-Find an example of personification in the poem. </a:t>
            </a:r>
          </a:p>
          <a:p>
            <a:r>
              <a:rPr lang="en-US" dirty="0" smtClean="0"/>
              <a:t>      ALLITERATION-Find an example of alliteration in the poem.</a:t>
            </a:r>
          </a:p>
          <a:p>
            <a:r>
              <a:rPr lang="en-US" dirty="0" smtClean="0"/>
              <a:t>1.    1. In the first line, the poet asks readers if they’ve heard about the rose. What does this tell you about how the poet sees the rose? </a:t>
            </a:r>
          </a:p>
          <a:p>
            <a:r>
              <a:rPr lang="en-US" dirty="0" smtClean="0"/>
              <a:t>2.     In the fifth line, what does “keeping its dreams” mean? What would be the opposite of keeping your dreams? </a:t>
            </a:r>
          </a:p>
          <a:p>
            <a:r>
              <a:rPr lang="en-US" dirty="0" smtClean="0"/>
              <a:t>3.Theme: In this poem, the rose does something that seems impossible: It grows from concrete. What makes the rose in this poem so special?</a:t>
            </a:r>
          </a:p>
          <a:p>
            <a:endParaRPr lang="en-US" dirty="0"/>
          </a:p>
        </p:txBody>
      </p:sp>
      <p:sp>
        <p:nvSpPr>
          <p:cNvPr id="6" name="TextBox 5"/>
          <p:cNvSpPr txBox="1"/>
          <p:nvPr/>
        </p:nvSpPr>
        <p:spPr>
          <a:xfrm>
            <a:off x="8354728" y="0"/>
            <a:ext cx="3990474" cy="461665"/>
          </a:xfrm>
          <a:prstGeom prst="rect">
            <a:avLst/>
          </a:prstGeom>
          <a:noFill/>
        </p:spPr>
        <p:txBody>
          <a:bodyPr wrap="square" rtlCol="0">
            <a:spAutoFit/>
          </a:bodyPr>
          <a:lstStyle/>
          <a:p>
            <a:r>
              <a:rPr lang="en-US" sz="2400" b="1" dirty="0" smtClean="0">
                <a:solidFill>
                  <a:srgbClr val="FF0000"/>
                </a:solidFill>
              </a:rPr>
              <a:t>Monday – January 7, 2019 </a:t>
            </a:r>
            <a:endParaRPr lang="en-US" sz="2400" b="1" dirty="0">
              <a:solidFill>
                <a:srgbClr val="FF0000"/>
              </a:solidFill>
            </a:endParaRPr>
          </a:p>
        </p:txBody>
      </p:sp>
      <p:sp>
        <p:nvSpPr>
          <p:cNvPr id="7" name="TextBox 6"/>
          <p:cNvSpPr txBox="1"/>
          <p:nvPr/>
        </p:nvSpPr>
        <p:spPr>
          <a:xfrm>
            <a:off x="178068" y="2490059"/>
            <a:ext cx="5537734" cy="4154984"/>
          </a:xfrm>
          <a:prstGeom prst="rect">
            <a:avLst/>
          </a:prstGeom>
          <a:solidFill>
            <a:schemeClr val="accent2">
              <a:lumMod val="20000"/>
              <a:lumOff val="80000"/>
            </a:schemeClr>
          </a:solidFill>
          <a:ln>
            <a:solidFill>
              <a:schemeClr val="tx1"/>
            </a:solidFill>
          </a:ln>
        </p:spPr>
        <p:txBody>
          <a:bodyPr wrap="square" rtlCol="0">
            <a:spAutoFit/>
          </a:bodyPr>
          <a:lstStyle/>
          <a:p>
            <a:pPr algn="ctr"/>
            <a:r>
              <a:rPr lang="en-US" sz="2400" b="1" dirty="0" smtClean="0"/>
              <a:t>The Rose that Grew from Concrete</a:t>
            </a:r>
          </a:p>
          <a:p>
            <a:pPr algn="ctr"/>
            <a:r>
              <a:rPr lang="en-US" sz="2400" b="1" dirty="0" smtClean="0"/>
              <a:t>By Tupac Shakur</a:t>
            </a:r>
          </a:p>
          <a:p>
            <a:endParaRPr lang="en-US" sz="2400" dirty="0" smtClean="0"/>
          </a:p>
          <a:p>
            <a:r>
              <a:rPr lang="en-US" sz="2400" dirty="0" smtClean="0"/>
              <a:t>Did you hear about the rose that grew</a:t>
            </a:r>
          </a:p>
          <a:p>
            <a:r>
              <a:rPr lang="en-US" sz="2400" dirty="0"/>
              <a:t>F</a:t>
            </a:r>
            <a:r>
              <a:rPr lang="en-US" sz="2400" dirty="0" smtClean="0"/>
              <a:t>rom a crack in the </a:t>
            </a:r>
            <a:r>
              <a:rPr lang="en-US" sz="2400" b="1" dirty="0" smtClean="0">
                <a:solidFill>
                  <a:srgbClr val="FF0000"/>
                </a:solidFill>
              </a:rPr>
              <a:t>concrete</a:t>
            </a:r>
          </a:p>
          <a:p>
            <a:r>
              <a:rPr lang="en-US" sz="2400" dirty="0" smtClean="0"/>
              <a:t>Proving nature's law is wrong it</a:t>
            </a:r>
          </a:p>
          <a:p>
            <a:r>
              <a:rPr lang="en-US" sz="2400" dirty="0"/>
              <a:t>L</a:t>
            </a:r>
            <a:r>
              <a:rPr lang="en-US" sz="2400" dirty="0" smtClean="0"/>
              <a:t>earned to walk without having </a:t>
            </a:r>
            <a:r>
              <a:rPr lang="en-US" sz="2400" b="1" dirty="0" smtClean="0">
                <a:solidFill>
                  <a:srgbClr val="FF0000"/>
                </a:solidFill>
              </a:rPr>
              <a:t>feet</a:t>
            </a:r>
          </a:p>
          <a:p>
            <a:r>
              <a:rPr lang="en-US" sz="2400" dirty="0" smtClean="0"/>
              <a:t>Funny it seems, but by keeping its dreams,</a:t>
            </a:r>
          </a:p>
          <a:p>
            <a:r>
              <a:rPr lang="en-US" sz="2400" dirty="0"/>
              <a:t>I</a:t>
            </a:r>
            <a:r>
              <a:rPr lang="en-US" sz="2400" dirty="0" smtClean="0"/>
              <a:t>t learned to breathe fresh </a:t>
            </a:r>
            <a:r>
              <a:rPr lang="en-US" sz="2400" b="1" dirty="0" smtClean="0">
                <a:solidFill>
                  <a:srgbClr val="0000FF"/>
                </a:solidFill>
              </a:rPr>
              <a:t>air</a:t>
            </a:r>
          </a:p>
          <a:p>
            <a:r>
              <a:rPr lang="en-US" sz="2400" dirty="0" smtClean="0"/>
              <a:t>Long live the rose that grew from </a:t>
            </a:r>
            <a:r>
              <a:rPr lang="en-US" sz="2400" b="1" dirty="0" smtClean="0">
                <a:solidFill>
                  <a:srgbClr val="FF0000"/>
                </a:solidFill>
              </a:rPr>
              <a:t>concrete</a:t>
            </a:r>
          </a:p>
          <a:p>
            <a:r>
              <a:rPr lang="en-US" sz="2400" dirty="0"/>
              <a:t>W</a:t>
            </a:r>
            <a:r>
              <a:rPr lang="en-US" sz="2400" dirty="0" smtClean="0"/>
              <a:t>hen no one else even </a:t>
            </a:r>
            <a:r>
              <a:rPr lang="en-US" sz="2400" b="1" dirty="0" smtClean="0">
                <a:solidFill>
                  <a:srgbClr val="0000FF"/>
                </a:solidFill>
              </a:rPr>
              <a:t>cared</a:t>
            </a:r>
            <a:r>
              <a:rPr lang="en-US" sz="2400" dirty="0" smtClean="0"/>
              <a:t>. </a:t>
            </a:r>
            <a:endParaRPr lang="en-US" sz="2400" dirty="0"/>
          </a:p>
        </p:txBody>
      </p:sp>
      <p:sp>
        <p:nvSpPr>
          <p:cNvPr id="8" name="TextBox 7"/>
          <p:cNvSpPr txBox="1"/>
          <p:nvPr/>
        </p:nvSpPr>
        <p:spPr>
          <a:xfrm>
            <a:off x="5842536" y="1956810"/>
            <a:ext cx="6160168" cy="2554545"/>
          </a:xfrm>
          <a:prstGeom prst="rect">
            <a:avLst/>
          </a:prstGeom>
          <a:noFill/>
        </p:spPr>
        <p:txBody>
          <a:bodyPr wrap="square" rtlCol="0">
            <a:spAutoFit/>
          </a:bodyPr>
          <a:lstStyle/>
          <a:p>
            <a:r>
              <a:rPr lang="en-US" sz="3200" b="1" dirty="0" smtClean="0"/>
              <a:t>Definition of </a:t>
            </a:r>
            <a:r>
              <a:rPr lang="en-US" sz="3200" b="1" u="sng" dirty="0" smtClean="0">
                <a:solidFill>
                  <a:srgbClr val="FF0000"/>
                </a:solidFill>
              </a:rPr>
              <a:t>End Rhyme </a:t>
            </a:r>
            <a:r>
              <a:rPr lang="en-US" sz="3200" b="1" dirty="0" smtClean="0"/>
              <a:t>in Poetry: </a:t>
            </a:r>
          </a:p>
          <a:p>
            <a:r>
              <a:rPr lang="en-US" sz="2400" dirty="0" smtClean="0"/>
              <a:t>End rhyme is defined as when a poem has lines ending with words that sound the same. </a:t>
            </a:r>
          </a:p>
          <a:p>
            <a:endParaRPr lang="en-US" sz="2800" dirty="0" smtClean="0"/>
          </a:p>
          <a:p>
            <a:pPr marL="342900" indent="-342900">
              <a:buFont typeface="+mj-lt"/>
              <a:buAutoNum type="arabicPeriod"/>
            </a:pPr>
            <a:r>
              <a:rPr lang="en-US" sz="2600" b="1" u="sng" dirty="0" smtClean="0">
                <a:solidFill>
                  <a:srgbClr val="FF0000"/>
                </a:solidFill>
              </a:rPr>
              <a:t>RHYME </a:t>
            </a:r>
            <a:r>
              <a:rPr lang="en-US" sz="2600" dirty="0" smtClean="0"/>
              <a:t>- Find two sentences in the poem that </a:t>
            </a:r>
            <a:r>
              <a:rPr lang="en-US" sz="2600" b="1" dirty="0" smtClean="0">
                <a:solidFill>
                  <a:srgbClr val="FF0000"/>
                </a:solidFill>
              </a:rPr>
              <a:t>end</a:t>
            </a:r>
            <a:r>
              <a:rPr lang="en-US" sz="2600" dirty="0" smtClean="0"/>
              <a:t> with words that </a:t>
            </a:r>
            <a:r>
              <a:rPr lang="en-US" sz="2600" b="1" dirty="0" smtClean="0">
                <a:solidFill>
                  <a:srgbClr val="FF0000"/>
                </a:solidFill>
              </a:rPr>
              <a:t>rhyme</a:t>
            </a:r>
            <a:r>
              <a:rPr lang="en-US" sz="2600" dirty="0" smtClean="0"/>
              <a:t>.</a:t>
            </a:r>
          </a:p>
        </p:txBody>
      </p:sp>
      <p:pic>
        <p:nvPicPr>
          <p:cNvPr id="9" name="Picture 8"/>
          <p:cNvPicPr>
            <a:picLocks noChangeAspect="1"/>
          </p:cNvPicPr>
          <p:nvPr/>
        </p:nvPicPr>
        <p:blipFill>
          <a:blip r:embed="rId2"/>
          <a:stretch>
            <a:fillRect/>
          </a:stretch>
        </p:blipFill>
        <p:spPr>
          <a:xfrm>
            <a:off x="178067" y="67820"/>
            <a:ext cx="2112745" cy="2222993"/>
          </a:xfrm>
          <a:prstGeom prst="rect">
            <a:avLst/>
          </a:prstGeom>
        </p:spPr>
      </p:pic>
      <p:sp>
        <p:nvSpPr>
          <p:cNvPr id="10" name="Rounded Rectangle 9"/>
          <p:cNvSpPr/>
          <p:nvPr/>
        </p:nvSpPr>
        <p:spPr>
          <a:xfrm>
            <a:off x="6395988" y="4603822"/>
            <a:ext cx="5053263" cy="2016133"/>
          </a:xfrm>
          <a:prstGeom prst="roundRect">
            <a:avLst/>
          </a:prstGeom>
          <a:gradFill>
            <a:gsLst>
              <a:gs pos="62000">
                <a:srgbClr val="FF0000"/>
              </a:gs>
              <a:gs pos="74000">
                <a:srgbClr val="0000FF"/>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521117" y="4615695"/>
            <a:ext cx="5194433" cy="2431435"/>
          </a:xfrm>
          <a:prstGeom prst="rect">
            <a:avLst/>
          </a:prstGeom>
          <a:noFill/>
        </p:spPr>
        <p:txBody>
          <a:bodyPr wrap="square" rtlCol="0">
            <a:spAutoFit/>
          </a:bodyPr>
          <a:lstStyle/>
          <a:p>
            <a:r>
              <a:rPr lang="en-US" sz="2000" b="1" u="sng" dirty="0" smtClean="0">
                <a:solidFill>
                  <a:schemeClr val="bg1"/>
                </a:solidFill>
                <a:effectLst>
                  <a:outerShdw blurRad="38100" dist="38100" dir="2700000" algn="tl">
                    <a:srgbClr val="000000">
                      <a:alpha val="43137"/>
                    </a:srgbClr>
                  </a:outerShdw>
                </a:effectLst>
              </a:rPr>
              <a:t>POSSIBLE ANSWERS:</a:t>
            </a:r>
          </a:p>
          <a:p>
            <a:pPr marL="285750" indent="-285750">
              <a:buFont typeface="Arial" panose="020B0604020202020204" pitchFamily="34" charset="0"/>
              <a:buChar char="•"/>
            </a:pPr>
            <a:r>
              <a:rPr lang="en-US" sz="2000" b="1" dirty="0" smtClean="0">
                <a:solidFill>
                  <a:schemeClr val="bg1"/>
                </a:solidFill>
              </a:rPr>
              <a:t>From a Crack in the concrete</a:t>
            </a:r>
          </a:p>
          <a:p>
            <a:pPr marL="285750" indent="-285750">
              <a:buFont typeface="Arial" panose="020B0604020202020204" pitchFamily="34" charset="0"/>
              <a:buChar char="•"/>
            </a:pPr>
            <a:r>
              <a:rPr lang="en-US" sz="2000" b="1" dirty="0" smtClean="0">
                <a:solidFill>
                  <a:schemeClr val="bg1"/>
                </a:solidFill>
              </a:rPr>
              <a:t>Learned to walk without having feet</a:t>
            </a:r>
          </a:p>
          <a:p>
            <a:pPr marL="285750" indent="-285750">
              <a:buFont typeface="Arial" panose="020B0604020202020204" pitchFamily="34" charset="0"/>
              <a:buChar char="•"/>
            </a:pPr>
            <a:r>
              <a:rPr lang="en-US" sz="2000" b="1" dirty="0" smtClean="0">
                <a:solidFill>
                  <a:schemeClr val="bg1"/>
                </a:solidFill>
              </a:rPr>
              <a:t>Long live the rose that grew from concrete.</a:t>
            </a:r>
          </a:p>
          <a:p>
            <a:pPr marL="285750" indent="-285750">
              <a:buFont typeface="Arial" panose="020B0604020202020204" pitchFamily="34" charset="0"/>
              <a:buChar char="•"/>
            </a:pPr>
            <a:r>
              <a:rPr lang="en-US" sz="2000" b="1" dirty="0" smtClean="0">
                <a:solidFill>
                  <a:schemeClr val="bg1"/>
                </a:solidFill>
              </a:rPr>
              <a:t>It learned to breathe fresh air</a:t>
            </a:r>
          </a:p>
          <a:p>
            <a:pPr marL="285750" indent="-285750">
              <a:buFont typeface="Arial" panose="020B0604020202020204" pitchFamily="34" charset="0"/>
              <a:buChar char="•"/>
            </a:pPr>
            <a:r>
              <a:rPr lang="en-US" sz="2000" b="1" dirty="0" smtClean="0">
                <a:solidFill>
                  <a:schemeClr val="bg1"/>
                </a:solidFill>
              </a:rPr>
              <a:t>When no one else even cared. </a:t>
            </a:r>
          </a:p>
          <a:p>
            <a:pPr marL="285750" indent="-285750">
              <a:buFont typeface="Arial" panose="020B0604020202020204" pitchFamily="34" charset="0"/>
              <a:buChar char="•"/>
            </a:pPr>
            <a:endParaRPr lang="en-US" sz="1600" b="1" dirty="0" smtClean="0">
              <a:solidFill>
                <a:schemeClr val="bg1"/>
              </a:solidFill>
            </a:endParaRPr>
          </a:p>
          <a:p>
            <a:pPr marL="285750" indent="-285750">
              <a:buFont typeface="Arial" panose="020B0604020202020204" pitchFamily="34" charset="0"/>
              <a:buChar char="•"/>
            </a:pPr>
            <a:endParaRPr lang="en-US" sz="1600" b="1" dirty="0">
              <a:solidFill>
                <a:schemeClr val="bg1"/>
              </a:solidFill>
            </a:endParaRPr>
          </a:p>
        </p:txBody>
      </p:sp>
    </p:spTree>
    <p:extLst>
      <p:ext uri="{BB962C8B-B14F-4D97-AF65-F5344CB8AC3E}">
        <p14:creationId xmlns:p14="http://schemas.microsoft.com/office/powerpoint/2010/main" val="30902919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0095" y="766375"/>
            <a:ext cx="9958137" cy="1325563"/>
          </a:xfrm>
        </p:spPr>
        <p:txBody>
          <a:bodyPr>
            <a:noAutofit/>
          </a:bodyPr>
          <a:lstStyle/>
          <a:p>
            <a:pPr algn="ctr"/>
            <a:r>
              <a:rPr lang="en-US" sz="9600" b="1" dirty="0" smtClean="0">
                <a:solidFill>
                  <a:srgbClr val="C00000"/>
                </a:solidFill>
                <a:latin typeface="Jokerman" panose="04090605060D06020702" pitchFamily="82" charset="0"/>
              </a:rPr>
              <a:t>LET’S DISCUSS!</a:t>
            </a:r>
            <a:endParaRPr lang="en-US" b="1" dirty="0">
              <a:solidFill>
                <a:srgbClr val="C00000"/>
              </a:solidFill>
              <a:latin typeface="Jokerman" panose="04090605060D06020702" pitchFamily="82" charset="0"/>
            </a:endParaRPr>
          </a:p>
        </p:txBody>
      </p:sp>
      <p:sp>
        <p:nvSpPr>
          <p:cNvPr id="5" name="TextBox 4"/>
          <p:cNvSpPr txBox="1"/>
          <p:nvPr/>
        </p:nvSpPr>
        <p:spPr>
          <a:xfrm>
            <a:off x="-1097281" y="7238197"/>
            <a:ext cx="7940842"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The Rose That Grew From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By Tupac Shakur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Did you hear about the rose that grew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from a crack in the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Proving nature's law is wrong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learned to walk without having feet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Funny it seems, but by keeping its dreams,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it learned to breathe fresh air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Long live the rose that grew from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when no one else even cared.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Create a figurative language chart of the following then answer the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RHYME-Find two sentences that end with words that rhyme.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INTERNAL RHYME-Find a sentence in this poem that has two words that rhyme.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PERSONFICATION-Find an example of personification in the poem.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ALLITERATION-Find an example of alliteration in the poem.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    1. In the first line, the poet asks readers if they’ve heard about the rose. What does this tell you about how the poet sees the rose?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     In the fifth line, what does “keeping its dreams” mean? What would be the opposite of keeping your dreams?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3.Theme: In this poem, the rose does something that seems impossible: It grows from concrete. What makes the rose in this poem so special?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p:txBody>
      </p:sp>
      <p:sp>
        <p:nvSpPr>
          <p:cNvPr id="6" name="TextBox 5"/>
          <p:cNvSpPr txBox="1"/>
          <p:nvPr/>
        </p:nvSpPr>
        <p:spPr>
          <a:xfrm>
            <a:off x="8354728" y="0"/>
            <a:ext cx="399047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C00000"/>
                </a:solidFill>
                <a:effectLst/>
                <a:uLnTx/>
                <a:uFillTx/>
                <a:latin typeface="Calibri" panose="020F0502020204030204"/>
                <a:ea typeface="+mn-ea"/>
                <a:cs typeface="+mn-cs"/>
              </a:rPr>
              <a:t>Wednesday – January </a:t>
            </a:r>
            <a:r>
              <a:rPr lang="en-US" sz="2400" b="1" dirty="0">
                <a:solidFill>
                  <a:srgbClr val="C00000"/>
                </a:solidFill>
                <a:latin typeface="Calibri" panose="020F0502020204030204"/>
              </a:rPr>
              <a:t>9</a:t>
            </a:r>
            <a:r>
              <a:rPr kumimoji="0" lang="en-US" sz="2400" b="1" i="0" u="none" strike="noStrike" kern="1200" cap="none" spc="0" normalizeH="0" baseline="0" noProof="0" dirty="0" smtClean="0">
                <a:ln>
                  <a:noFill/>
                </a:ln>
                <a:solidFill>
                  <a:srgbClr val="C00000"/>
                </a:solidFill>
                <a:effectLst/>
                <a:uLnTx/>
                <a:uFillTx/>
                <a:latin typeface="Calibri" panose="020F0502020204030204"/>
                <a:ea typeface="+mn-ea"/>
                <a:cs typeface="+mn-cs"/>
              </a:rPr>
              <a:t>, 2019 </a:t>
            </a:r>
          </a:p>
        </p:txBody>
      </p:sp>
      <p:sp>
        <p:nvSpPr>
          <p:cNvPr id="7" name="TextBox 6"/>
          <p:cNvSpPr txBox="1"/>
          <p:nvPr/>
        </p:nvSpPr>
        <p:spPr>
          <a:xfrm>
            <a:off x="86226" y="2500428"/>
            <a:ext cx="5537734" cy="4154984"/>
          </a:xfrm>
          <a:prstGeom prst="rect">
            <a:avLst/>
          </a:prstGeom>
          <a:solidFill>
            <a:srgbClr val="C00000"/>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uLnTx/>
                <a:uFillTx/>
                <a:latin typeface="Calibri" panose="020F0502020204030204"/>
                <a:ea typeface="+mn-ea"/>
                <a:cs typeface="+mn-cs"/>
              </a:rPr>
              <a:t>The Rose that Grew from Concrete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uLnTx/>
                <a:uFillTx/>
                <a:latin typeface="Calibri" panose="020F0502020204030204"/>
                <a:ea typeface="+mn-ea"/>
                <a:cs typeface="+mn-cs"/>
              </a:rPr>
              <a:t>By Tupac Shakur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Did you hear about the rose that grew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From a crack in the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Proving nature's law is wrong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Learned to walk without having feet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Funny it seems, but by keeping its dreams,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It learned to breathe fresh air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Long live the rose that grew from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when no one else even cared. </a:t>
            </a:r>
          </a:p>
        </p:txBody>
      </p:sp>
      <p:sp>
        <p:nvSpPr>
          <p:cNvPr id="8" name="TextBox 7"/>
          <p:cNvSpPr txBox="1"/>
          <p:nvPr/>
        </p:nvSpPr>
        <p:spPr>
          <a:xfrm>
            <a:off x="6061910" y="2292592"/>
            <a:ext cx="5771147" cy="42473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Instructions: Read “The Rose that Grew from Concrete”. Use your Holiday packet to respond to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lvl="0">
              <a:defRPr/>
            </a:pPr>
            <a:r>
              <a:rPr lang="en-US" sz="3600" dirty="0">
                <a:solidFill>
                  <a:prstClr val="black"/>
                </a:solidFill>
              </a:rPr>
              <a:t>In the first line, the poet asks readers if they’ve heard about the rose. What does this tell you about how the poet sees the rose? </a:t>
            </a:r>
            <a:r>
              <a:rPr lang="en-US" sz="3600" dirty="0" smtClean="0">
                <a:solidFill>
                  <a:prstClr val="black"/>
                </a:solidFill>
              </a:rPr>
              <a:t>EXPLAIN.</a:t>
            </a:r>
            <a:endParaRPr kumimoji="0" lang="en-US" sz="3600" b="0" i="0" u="none" strike="noStrike" kern="1200" cap="none" spc="0" normalizeH="0" baseline="0" noProof="0" dirty="0" smtClean="0">
              <a:ln>
                <a:noFill/>
              </a:ln>
              <a:solidFill>
                <a:prstClr val="black"/>
              </a:solidFill>
              <a:effectLst/>
              <a:uLnTx/>
              <a:uFillTx/>
              <a:latin typeface="Calibri" panose="020F0502020204030204"/>
            </a:endParaRPr>
          </a:p>
        </p:txBody>
      </p:sp>
      <p:pic>
        <p:nvPicPr>
          <p:cNvPr id="9" name="Picture 8"/>
          <p:cNvPicPr>
            <a:picLocks noChangeAspect="1"/>
          </p:cNvPicPr>
          <p:nvPr/>
        </p:nvPicPr>
        <p:blipFill>
          <a:blip r:embed="rId2"/>
          <a:stretch>
            <a:fillRect/>
          </a:stretch>
        </p:blipFill>
        <p:spPr>
          <a:xfrm>
            <a:off x="86226" y="115946"/>
            <a:ext cx="2204587" cy="2195907"/>
          </a:xfrm>
          <a:prstGeom prst="rect">
            <a:avLst/>
          </a:prstGeom>
        </p:spPr>
      </p:pic>
    </p:spTree>
    <p:extLst>
      <p:ext uri="{BB962C8B-B14F-4D97-AF65-F5344CB8AC3E}">
        <p14:creationId xmlns:p14="http://schemas.microsoft.com/office/powerpoint/2010/main" val="18996799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8159" y="614020"/>
            <a:ext cx="9813757" cy="1325563"/>
          </a:xfrm>
        </p:spPr>
        <p:txBody>
          <a:bodyPr>
            <a:normAutofit fontScale="90000"/>
          </a:bodyPr>
          <a:lstStyle/>
          <a:p>
            <a:pPr algn="ctr"/>
            <a:r>
              <a:rPr lang="en-US" sz="8800" b="1" dirty="0" smtClean="0">
                <a:solidFill>
                  <a:schemeClr val="accent4">
                    <a:lumMod val="50000"/>
                  </a:schemeClr>
                </a:solidFill>
                <a:latin typeface="Jokerman" panose="04090605060D06020702" pitchFamily="82" charset="0"/>
              </a:rPr>
              <a:t>Warm-Up/Opening</a:t>
            </a:r>
            <a:endParaRPr lang="en-US" sz="4000" b="1" dirty="0">
              <a:solidFill>
                <a:schemeClr val="accent4">
                  <a:lumMod val="50000"/>
                </a:schemeClr>
              </a:solidFill>
              <a:latin typeface="Jokerman" panose="04090605060D06020702" pitchFamily="82" charset="0"/>
            </a:endParaRPr>
          </a:p>
        </p:txBody>
      </p:sp>
      <p:sp>
        <p:nvSpPr>
          <p:cNvPr id="5" name="TextBox 4"/>
          <p:cNvSpPr txBox="1"/>
          <p:nvPr/>
        </p:nvSpPr>
        <p:spPr>
          <a:xfrm>
            <a:off x="-1097281" y="7238197"/>
            <a:ext cx="7940842"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The Rose That Grew From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By Tupac Shakur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Did you hear about the rose that grew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from a crack in the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Proving nature's law is wrong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learned to walk without having feet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Funny it seems, but by keeping its dreams,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it learned to breathe fresh air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Long live the rose that grew from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when no one else even cared.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Create a figurative language chart of the following then answer the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RHYME-Find two sentences that end with words that rhyme.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INTERNAL RHYME-Find a sentence in this poem that has two words that rhyme.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PERSONFICATION-Find an example of personification in the poem.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ALLITERATION-Find an example of alliteration in the poem.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    1. In the first line, the poet asks readers if they’ve heard about the rose. What does this tell you about how the poet sees the rose?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     In the fifth line, what does “keeping its dreams” mean? What would be the opposite of keeping your dreams?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3.Theme: In this poem, the rose does something that seems impossible: It grows from concrete. What makes the rose in this poem so special?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p:txBody>
      </p:sp>
      <p:sp>
        <p:nvSpPr>
          <p:cNvPr id="6" name="TextBox 5"/>
          <p:cNvSpPr txBox="1"/>
          <p:nvPr/>
        </p:nvSpPr>
        <p:spPr>
          <a:xfrm>
            <a:off x="8354728" y="0"/>
            <a:ext cx="399047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accent4">
                    <a:lumMod val="50000"/>
                  </a:schemeClr>
                </a:solidFill>
                <a:latin typeface="Calibri" panose="020F0502020204030204"/>
              </a:rPr>
              <a:t>Thursday</a:t>
            </a:r>
            <a:r>
              <a:rPr kumimoji="0" lang="en-US" sz="2400" b="1" i="0" u="none" strike="noStrike" kern="1200" cap="none" spc="0" normalizeH="0" baseline="0" noProof="0" dirty="0" smtClean="0">
                <a:ln>
                  <a:noFill/>
                </a:ln>
                <a:solidFill>
                  <a:schemeClr val="accent4">
                    <a:lumMod val="50000"/>
                  </a:schemeClr>
                </a:solidFill>
                <a:effectLst/>
                <a:uLnTx/>
                <a:uFillTx/>
                <a:latin typeface="Calibri" panose="020F0502020204030204"/>
                <a:ea typeface="+mn-ea"/>
                <a:cs typeface="+mn-cs"/>
              </a:rPr>
              <a:t> – January 10, 2019 </a:t>
            </a:r>
          </a:p>
        </p:txBody>
      </p:sp>
      <p:sp>
        <p:nvSpPr>
          <p:cNvPr id="7" name="TextBox 6"/>
          <p:cNvSpPr txBox="1"/>
          <p:nvPr/>
        </p:nvSpPr>
        <p:spPr>
          <a:xfrm>
            <a:off x="106076" y="2511398"/>
            <a:ext cx="5537734" cy="4154984"/>
          </a:xfrm>
          <a:prstGeom prst="rect">
            <a:avLst/>
          </a:prstGeom>
          <a:solidFill>
            <a:schemeClr val="accent4">
              <a:lumMod val="5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uLnTx/>
                <a:uFillTx/>
                <a:latin typeface="Calibri" panose="020F0502020204030204"/>
                <a:ea typeface="+mn-ea"/>
                <a:cs typeface="+mn-cs"/>
              </a:rPr>
              <a:t>The Rose that Grew from Concrete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uLnTx/>
                <a:uFillTx/>
                <a:latin typeface="Calibri" panose="020F0502020204030204"/>
                <a:ea typeface="+mn-ea"/>
                <a:cs typeface="+mn-cs"/>
              </a:rPr>
              <a:t>By Tupac Shakur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Did you hear about the rose that grew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From a crack in the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Proving nature's law is wrong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Learned to walk without having feet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Funny it seems, but by keeping its dreams,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It learned to breathe fresh air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Long live the rose that grew from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when no one else even cared. </a:t>
            </a:r>
          </a:p>
        </p:txBody>
      </p:sp>
      <p:sp>
        <p:nvSpPr>
          <p:cNvPr id="8" name="TextBox 7"/>
          <p:cNvSpPr txBox="1"/>
          <p:nvPr/>
        </p:nvSpPr>
        <p:spPr>
          <a:xfrm>
            <a:off x="5996539" y="1991011"/>
            <a:ext cx="6127281" cy="443198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Instructions: Read “The Rose that Grew from Concrete”. Use your Holiday packet to respond to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742950" lvl="0" indent="-742950">
              <a:buFont typeface="+mj-lt"/>
              <a:buAutoNum type="arabicPeriod"/>
              <a:defRPr/>
            </a:pPr>
            <a:r>
              <a:rPr lang="en-US" sz="2400" dirty="0">
                <a:solidFill>
                  <a:prstClr val="black"/>
                </a:solidFill>
              </a:rPr>
              <a:t>In the first line, the poet asks readers if they’ve heard about the rose. What does this tell you about how the poet sees the rose? EXPLAIN. </a:t>
            </a:r>
            <a:endParaRPr lang="en-US" sz="2400" dirty="0" smtClean="0">
              <a:solidFill>
                <a:prstClr val="black"/>
              </a:solidFill>
            </a:endParaRPr>
          </a:p>
          <a:p>
            <a:pPr marL="742950" lvl="0" indent="-742950">
              <a:buFont typeface="+mj-lt"/>
              <a:buAutoNum type="arabicPeriod"/>
              <a:defRPr/>
            </a:pPr>
            <a:r>
              <a:rPr lang="en-US" sz="2400" dirty="0" smtClean="0">
                <a:solidFill>
                  <a:prstClr val="black"/>
                </a:solidFill>
              </a:rPr>
              <a:t>In </a:t>
            </a:r>
            <a:r>
              <a:rPr lang="en-US" sz="2400" dirty="0">
                <a:solidFill>
                  <a:prstClr val="black"/>
                </a:solidFill>
              </a:rPr>
              <a:t>the fifth line, what does “keeping its dreams” mean? </a:t>
            </a:r>
            <a:endParaRPr lang="en-US" sz="2400" dirty="0" smtClean="0">
              <a:solidFill>
                <a:prstClr val="black"/>
              </a:solidFill>
            </a:endParaRPr>
          </a:p>
          <a:p>
            <a:pPr marL="742950" lvl="0" indent="-742950">
              <a:buFont typeface="+mj-lt"/>
              <a:buAutoNum type="arabicPeriod"/>
              <a:defRPr/>
            </a:pPr>
            <a:r>
              <a:rPr lang="en-US" sz="2400" dirty="0" smtClean="0">
                <a:solidFill>
                  <a:prstClr val="black"/>
                </a:solidFill>
              </a:rPr>
              <a:t>What </a:t>
            </a:r>
            <a:r>
              <a:rPr lang="en-US" sz="2400" dirty="0">
                <a:solidFill>
                  <a:prstClr val="black"/>
                </a:solidFill>
              </a:rPr>
              <a:t>would be the opposite of keeping your dreams? </a:t>
            </a:r>
            <a:endParaRPr kumimoji="0" lang="en-US" sz="2400" b="0" i="0" u="none" strike="noStrike" kern="1200" cap="none" spc="0" normalizeH="0" baseline="0" noProof="0" dirty="0" smtClean="0">
              <a:ln>
                <a:noFill/>
              </a:ln>
              <a:solidFill>
                <a:prstClr val="black"/>
              </a:solidFill>
              <a:effectLst/>
              <a:uLnTx/>
              <a:uFillTx/>
              <a:latin typeface="Calibri" panose="020F0502020204030204"/>
            </a:endParaRPr>
          </a:p>
        </p:txBody>
      </p:sp>
      <p:pic>
        <p:nvPicPr>
          <p:cNvPr id="3074" name="Picture 2" descr="Image result for the rose that grew from concrete"/>
          <p:cNvPicPr>
            <a:picLocks noChangeAspect="1" noChangeArrowheads="1"/>
          </p:cNvPicPr>
          <p:nvPr/>
        </p:nvPicPr>
        <p:blipFill rotWithShape="1">
          <a:blip r:embed="rId2">
            <a:extLst>
              <a:ext uri="{28A0092B-C50C-407E-A947-70E740481C1C}">
                <a14:useLocalDpi xmlns:a14="http://schemas.microsoft.com/office/drawing/2010/main" val="0"/>
              </a:ext>
            </a:extLst>
          </a:blip>
          <a:srcRect t="5941" b="20990"/>
          <a:stretch/>
        </p:blipFill>
        <p:spPr bwMode="auto">
          <a:xfrm>
            <a:off x="106076" y="130032"/>
            <a:ext cx="2342083" cy="2293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42136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5620" y="722871"/>
            <a:ext cx="9746380" cy="1325563"/>
          </a:xfrm>
        </p:spPr>
        <p:txBody>
          <a:bodyPr>
            <a:noAutofit/>
          </a:bodyPr>
          <a:lstStyle/>
          <a:p>
            <a:pPr algn="ctr"/>
            <a:r>
              <a:rPr lang="en-US" sz="9600" b="1" dirty="0" smtClean="0">
                <a:solidFill>
                  <a:schemeClr val="accent4">
                    <a:lumMod val="50000"/>
                  </a:schemeClr>
                </a:solidFill>
                <a:latin typeface="Jokerman" panose="04090605060D06020702" pitchFamily="82" charset="0"/>
              </a:rPr>
              <a:t>LET’S DISCUSS!</a:t>
            </a:r>
            <a:endParaRPr lang="en-US" b="1" dirty="0">
              <a:solidFill>
                <a:schemeClr val="accent4">
                  <a:lumMod val="50000"/>
                </a:schemeClr>
              </a:solidFill>
              <a:latin typeface="Jokerman" panose="04090605060D06020702" pitchFamily="82" charset="0"/>
            </a:endParaRPr>
          </a:p>
        </p:txBody>
      </p:sp>
      <p:sp>
        <p:nvSpPr>
          <p:cNvPr id="5" name="TextBox 4"/>
          <p:cNvSpPr txBox="1"/>
          <p:nvPr/>
        </p:nvSpPr>
        <p:spPr>
          <a:xfrm>
            <a:off x="-1097281" y="7238197"/>
            <a:ext cx="7940842"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The Rose That Grew From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By Tupac Shakur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Did you hear about the rose that grew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from a crack in the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Proving nature's law is wrong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learned to walk without having feet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Funny it seems, but by keeping its dreams,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it learned to breathe fresh air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Long live the rose that grew from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when no one else even cared.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Create a figurative language chart of the following then answer the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RHYME-Find two sentences that end with words that rhyme.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INTERNAL RHYME-Find a sentence in this poem that has two words that rhyme.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PERSONFICATION-Find an example of personification in the poem.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ALLITERATION-Find an example of alliteration in the poem.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    1. In the first line, the poet asks readers if they’ve heard about the rose. What does this tell you about how the poet sees the rose?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     In the fifth line, what does “keeping its dreams” mean? What would be the opposite of keeping your dreams?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3.Theme: In this poem, the rose does something that seems impossible: It grows from concrete. What makes the rose in this poem so special?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p:txBody>
      </p:sp>
      <p:sp>
        <p:nvSpPr>
          <p:cNvPr id="6" name="TextBox 5"/>
          <p:cNvSpPr txBox="1"/>
          <p:nvPr/>
        </p:nvSpPr>
        <p:spPr>
          <a:xfrm>
            <a:off x="8354728" y="0"/>
            <a:ext cx="399047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accent4">
                    <a:lumMod val="50000"/>
                  </a:schemeClr>
                </a:solidFill>
                <a:latin typeface="Calibri" panose="020F0502020204030204"/>
              </a:rPr>
              <a:t>Thursday</a:t>
            </a:r>
            <a:r>
              <a:rPr kumimoji="0" lang="en-US" sz="2400" b="1" i="0" u="none" strike="noStrike" kern="1200" cap="none" spc="0" normalizeH="0" baseline="0" noProof="0" dirty="0" smtClean="0">
                <a:ln>
                  <a:noFill/>
                </a:ln>
                <a:solidFill>
                  <a:schemeClr val="accent4">
                    <a:lumMod val="50000"/>
                  </a:schemeClr>
                </a:solidFill>
                <a:effectLst/>
                <a:uLnTx/>
                <a:uFillTx/>
                <a:latin typeface="Calibri" panose="020F0502020204030204"/>
                <a:ea typeface="+mn-ea"/>
                <a:cs typeface="+mn-cs"/>
              </a:rPr>
              <a:t> – January 10, 2019 </a:t>
            </a:r>
          </a:p>
        </p:txBody>
      </p:sp>
      <p:sp>
        <p:nvSpPr>
          <p:cNvPr id="7" name="TextBox 6"/>
          <p:cNvSpPr txBox="1"/>
          <p:nvPr/>
        </p:nvSpPr>
        <p:spPr>
          <a:xfrm>
            <a:off x="106076" y="2485824"/>
            <a:ext cx="5537734" cy="4154984"/>
          </a:xfrm>
          <a:prstGeom prst="rect">
            <a:avLst/>
          </a:prstGeom>
          <a:solidFill>
            <a:schemeClr val="accent4">
              <a:lumMod val="5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uLnTx/>
                <a:uFillTx/>
                <a:latin typeface="Calibri" panose="020F0502020204030204"/>
                <a:ea typeface="+mn-ea"/>
                <a:cs typeface="+mn-cs"/>
              </a:rPr>
              <a:t>The Rose that Grew from Concrete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uLnTx/>
                <a:uFillTx/>
                <a:latin typeface="Calibri" panose="020F0502020204030204"/>
                <a:ea typeface="+mn-ea"/>
                <a:cs typeface="+mn-cs"/>
              </a:rPr>
              <a:t>By Tupac Shakur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Did you hear about the rose that grew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From a crack in the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Proving nature's law is wrong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Learned to walk without having feet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Funny it seems, but by keeping its dreams,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It learned to breathe fresh air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Long live the rose that grew from concrete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Calibri" panose="020F0502020204030204"/>
                <a:ea typeface="+mn-ea"/>
                <a:cs typeface="+mn-cs"/>
              </a:rPr>
              <a:t>when no one else even cared. </a:t>
            </a:r>
          </a:p>
        </p:txBody>
      </p:sp>
      <p:sp>
        <p:nvSpPr>
          <p:cNvPr id="8" name="TextBox 7"/>
          <p:cNvSpPr txBox="1"/>
          <p:nvPr/>
        </p:nvSpPr>
        <p:spPr>
          <a:xfrm>
            <a:off x="5996539" y="1991011"/>
            <a:ext cx="6127281" cy="498598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Instructions: Read “The Rose that Grew from Concrete”. Use your Holiday packet to respond to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742950" lvl="0" indent="-742950">
              <a:buFont typeface="+mj-lt"/>
              <a:buAutoNum type="arabicPeriod"/>
              <a:defRPr/>
            </a:pPr>
            <a:r>
              <a:rPr lang="en-US" sz="3600" dirty="0" smtClean="0">
                <a:solidFill>
                  <a:prstClr val="black"/>
                </a:solidFill>
              </a:rPr>
              <a:t>In </a:t>
            </a:r>
            <a:r>
              <a:rPr lang="en-US" sz="3600" dirty="0">
                <a:solidFill>
                  <a:prstClr val="black"/>
                </a:solidFill>
              </a:rPr>
              <a:t>the fifth line, what does “keeping its dreams” mean? </a:t>
            </a:r>
            <a:endParaRPr lang="en-US" sz="3600" dirty="0" smtClean="0">
              <a:solidFill>
                <a:prstClr val="black"/>
              </a:solidFill>
            </a:endParaRPr>
          </a:p>
          <a:p>
            <a:pPr marL="742950" lvl="0" indent="-742950">
              <a:buFont typeface="+mj-lt"/>
              <a:buAutoNum type="arabicPeriod"/>
              <a:defRPr/>
            </a:pPr>
            <a:r>
              <a:rPr lang="en-US" sz="3600" dirty="0" smtClean="0">
                <a:solidFill>
                  <a:prstClr val="black"/>
                </a:solidFill>
              </a:rPr>
              <a:t>What </a:t>
            </a:r>
            <a:r>
              <a:rPr lang="en-US" sz="3600" dirty="0">
                <a:solidFill>
                  <a:prstClr val="black"/>
                </a:solidFill>
              </a:rPr>
              <a:t>would be the opposite of keeping your dreams? </a:t>
            </a:r>
            <a:endParaRPr kumimoji="0" lang="en-US" sz="3600" b="0" i="0" u="none" strike="noStrike" kern="1200" cap="none" spc="0" normalizeH="0" baseline="0" noProof="0" dirty="0" smtClean="0">
              <a:ln>
                <a:noFill/>
              </a:ln>
              <a:solidFill>
                <a:prstClr val="black"/>
              </a:solidFill>
              <a:effectLst/>
              <a:uLnTx/>
              <a:uFillTx/>
              <a:latin typeface="Calibri" panose="020F0502020204030204"/>
            </a:endParaRPr>
          </a:p>
        </p:txBody>
      </p:sp>
      <p:pic>
        <p:nvPicPr>
          <p:cNvPr id="10" name="Picture 2" descr="Image result for the rose that grew from concrete"/>
          <p:cNvPicPr>
            <a:picLocks noChangeAspect="1" noChangeArrowheads="1"/>
          </p:cNvPicPr>
          <p:nvPr/>
        </p:nvPicPr>
        <p:blipFill rotWithShape="1">
          <a:blip r:embed="rId2">
            <a:extLst>
              <a:ext uri="{28A0092B-C50C-407E-A947-70E740481C1C}">
                <a14:useLocalDpi xmlns:a14="http://schemas.microsoft.com/office/drawing/2010/main" val="0"/>
              </a:ext>
            </a:extLst>
          </a:blip>
          <a:srcRect t="5941" b="20990"/>
          <a:stretch/>
        </p:blipFill>
        <p:spPr bwMode="auto">
          <a:xfrm>
            <a:off x="106076" y="130032"/>
            <a:ext cx="2271364" cy="22242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84241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8342" y="2220685"/>
            <a:ext cx="10663646" cy="4976949"/>
          </a:xfrm>
        </p:spPr>
        <p:txBody>
          <a:bodyPr>
            <a:normAutofit fontScale="77500" lnSpcReduction="20000"/>
          </a:bodyPr>
          <a:lstStyle/>
          <a:p>
            <a:pPr marL="742950" indent="-742950">
              <a:buAutoNum type="arabicPeriod"/>
            </a:pPr>
            <a:r>
              <a:rPr lang="en-US" sz="5100" dirty="0" smtClean="0"/>
              <a:t>What </a:t>
            </a:r>
            <a:r>
              <a:rPr lang="en-US" sz="5100" dirty="0"/>
              <a:t>does punishment do to its victims? </a:t>
            </a:r>
            <a:r>
              <a:rPr lang="en-US" sz="5100" dirty="0" smtClean="0"/>
              <a:t>And </a:t>
            </a:r>
            <a:r>
              <a:rPr lang="en-US" sz="5100" dirty="0"/>
              <a:t>what does it do to the person who does the punishing? </a:t>
            </a:r>
            <a:r>
              <a:rPr lang="en-US" sz="5100" dirty="0" smtClean="0"/>
              <a:t> </a:t>
            </a:r>
          </a:p>
          <a:p>
            <a:pPr marL="0" indent="0" algn="ctr">
              <a:buNone/>
            </a:pPr>
            <a:r>
              <a:rPr lang="en-US" sz="5100" dirty="0"/>
              <a:t>	</a:t>
            </a:r>
            <a:r>
              <a:rPr lang="en-US" sz="5100" dirty="0" smtClean="0"/>
              <a:t>OR</a:t>
            </a:r>
          </a:p>
          <a:p>
            <a:pPr marL="0" indent="0" algn="ctr">
              <a:buNone/>
            </a:pPr>
            <a:r>
              <a:rPr lang="en-US" sz="5100" dirty="0" smtClean="0"/>
              <a:t>2. Can </a:t>
            </a:r>
            <a:r>
              <a:rPr lang="en-US" sz="5100" dirty="0"/>
              <a:t>a person inflict pain and suffering on someone else without being cruel? </a:t>
            </a:r>
            <a:r>
              <a:rPr lang="en-US" sz="5100" dirty="0" smtClean="0"/>
              <a:t>Does </a:t>
            </a:r>
            <a:r>
              <a:rPr lang="en-US" sz="5100" dirty="0"/>
              <a:t>it make any difference whether the punishment is deserved</a:t>
            </a:r>
            <a:r>
              <a:rPr lang="en-US" sz="5100" dirty="0" smtClean="0"/>
              <a:t>?</a:t>
            </a:r>
          </a:p>
          <a:p>
            <a:pPr marL="0" indent="0">
              <a:buNone/>
            </a:pPr>
            <a:r>
              <a:rPr lang="en-US" dirty="0" smtClean="0">
                <a:hlinkClick r:id="rId2"/>
              </a:rPr>
              <a:t>Paragraphs</a:t>
            </a:r>
            <a:r>
              <a:rPr lang="en-US" dirty="0"/>
              <a:t/>
            </a:r>
            <a:br>
              <a:rPr lang="en-US" dirty="0"/>
            </a:br>
            <a:endParaRPr lang="en-US" dirty="0"/>
          </a:p>
        </p:txBody>
      </p:sp>
      <p:sp>
        <p:nvSpPr>
          <p:cNvPr id="2" name="Title 1"/>
          <p:cNvSpPr>
            <a:spLocks noGrp="1"/>
          </p:cNvSpPr>
          <p:nvPr>
            <p:ph type="title"/>
          </p:nvPr>
        </p:nvSpPr>
        <p:spPr>
          <a:xfrm>
            <a:off x="470263" y="642593"/>
            <a:ext cx="10654937" cy="1016389"/>
          </a:xfrm>
        </p:spPr>
        <p:txBody>
          <a:bodyPr>
            <a:normAutofit fontScale="90000"/>
          </a:bodyPr>
          <a:lstStyle/>
          <a:p>
            <a:r>
              <a:rPr lang="en-US" dirty="0" smtClean="0"/>
              <a:t>Work Period-Short response </a:t>
            </a:r>
            <a:br>
              <a:rPr lang="en-US" dirty="0" smtClean="0"/>
            </a:br>
            <a:r>
              <a:rPr lang="en-US" dirty="0" smtClean="0"/>
              <a:t>ON SHEET OF PAPER ANSWER QUESTION 1 OR 2</a:t>
            </a:r>
            <a:endParaRPr lang="en-US" dirty="0"/>
          </a:p>
        </p:txBody>
      </p:sp>
    </p:spTree>
    <p:extLst>
      <p:ext uri="{BB962C8B-B14F-4D97-AF65-F5344CB8AC3E}">
        <p14:creationId xmlns:p14="http://schemas.microsoft.com/office/powerpoint/2010/main" val="29138588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r>
              <a:rPr lang="en-US" dirty="0" smtClean="0"/>
              <a:t> </a:t>
            </a:r>
            <a:r>
              <a:rPr lang="en-US" dirty="0"/>
              <a:t>Read Aloud “Fire” by Richard </a:t>
            </a:r>
            <a:r>
              <a:rPr lang="en-US" dirty="0" smtClean="0"/>
              <a:t>Wright</a:t>
            </a:r>
          </a:p>
          <a:p>
            <a:r>
              <a:rPr lang="en-US" dirty="0" smtClean="0"/>
              <a:t>In </a:t>
            </a:r>
            <a:r>
              <a:rPr lang="en-US" dirty="0"/>
              <a:t>the Black Boy’s excerpt, after Richard sets the house on fire, what does the severity (harshness) of the punishment tell you about his mother?  Cite textual evidence.</a:t>
            </a:r>
          </a:p>
        </p:txBody>
      </p:sp>
      <p:sp>
        <p:nvSpPr>
          <p:cNvPr id="2" name="Title 1"/>
          <p:cNvSpPr>
            <a:spLocks noGrp="1"/>
          </p:cNvSpPr>
          <p:nvPr>
            <p:ph type="title"/>
          </p:nvPr>
        </p:nvSpPr>
        <p:spPr/>
        <p:txBody>
          <a:bodyPr/>
          <a:lstStyle/>
          <a:p>
            <a:r>
              <a:rPr lang="en-US" dirty="0" smtClean="0"/>
              <a:t>THURSDAY </a:t>
            </a:r>
            <a:r>
              <a:rPr lang="en-US" dirty="0"/>
              <a:t>Work Period</a:t>
            </a:r>
          </a:p>
        </p:txBody>
      </p:sp>
    </p:spTree>
    <p:extLst>
      <p:ext uri="{BB962C8B-B14F-4D97-AF65-F5344CB8AC3E}">
        <p14:creationId xmlns:p14="http://schemas.microsoft.com/office/powerpoint/2010/main" val="32227729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82487-CC55-43BD-BA3D-92B974905C94}"/>
              </a:ext>
            </a:extLst>
          </p:cNvPr>
          <p:cNvSpPr>
            <a:spLocks noGrp="1"/>
          </p:cNvSpPr>
          <p:nvPr>
            <p:ph type="title"/>
          </p:nvPr>
        </p:nvSpPr>
        <p:spPr/>
        <p:txBody>
          <a:bodyPr>
            <a:normAutofit/>
          </a:bodyPr>
          <a:lstStyle/>
          <a:p>
            <a:r>
              <a:rPr lang="en-US" dirty="0" smtClean="0"/>
              <a:t>WORK PERIOD </a:t>
            </a:r>
            <a:endParaRPr lang="en-US" dirty="0"/>
          </a:p>
        </p:txBody>
      </p:sp>
      <p:sp>
        <p:nvSpPr>
          <p:cNvPr id="3" name="Content Placeholder 2">
            <a:extLst>
              <a:ext uri="{FF2B5EF4-FFF2-40B4-BE49-F238E27FC236}">
                <a16:creationId xmlns:a16="http://schemas.microsoft.com/office/drawing/2014/main" id="{8A64573C-D883-4313-90B8-17C7FF9CA16E}"/>
              </a:ext>
            </a:extLst>
          </p:cNvPr>
          <p:cNvSpPr>
            <a:spLocks noGrp="1"/>
          </p:cNvSpPr>
          <p:nvPr>
            <p:ph idx="1"/>
          </p:nvPr>
        </p:nvSpPr>
        <p:spPr>
          <a:xfrm>
            <a:off x="781251" y="1690688"/>
            <a:ext cx="10515600" cy="4351338"/>
          </a:xfrm>
        </p:spPr>
        <p:txBody>
          <a:bodyPr>
            <a:normAutofit/>
          </a:bodyPr>
          <a:lstStyle/>
          <a:p>
            <a:r>
              <a:rPr lang="en-US" dirty="0" smtClean="0"/>
              <a:t>FROM THE CHOICE BOARD CHOOSE 3 LITERARY TERMS IN A ROW TO ANSWER ABOUT THE EXCERPT </a:t>
            </a:r>
            <a:endParaRPr lang="en-US" dirty="0"/>
          </a:p>
          <a:p>
            <a:pPr lvl="1"/>
            <a:r>
              <a:rPr lang="en-US" dirty="0"/>
              <a:t>Plot and Setting</a:t>
            </a:r>
          </a:p>
          <a:p>
            <a:pPr lvl="1"/>
            <a:r>
              <a:rPr lang="en-US" dirty="0"/>
              <a:t>Main idea and Theme</a:t>
            </a:r>
          </a:p>
          <a:p>
            <a:pPr lvl="1"/>
            <a:r>
              <a:rPr lang="en-US" dirty="0"/>
              <a:t>Conflict (internal and external)</a:t>
            </a:r>
          </a:p>
          <a:p>
            <a:pPr lvl="1"/>
            <a:r>
              <a:rPr lang="en-US" dirty="0"/>
              <a:t>Cause and effect</a:t>
            </a:r>
          </a:p>
          <a:p>
            <a:pPr lvl="1"/>
            <a:r>
              <a:rPr lang="en-US" dirty="0"/>
              <a:t>Foreshadowing</a:t>
            </a:r>
          </a:p>
          <a:p>
            <a:pPr lvl="1"/>
            <a:r>
              <a:rPr lang="en-US" dirty="0"/>
              <a:t>Personification and Hyperbole</a:t>
            </a:r>
          </a:p>
          <a:p>
            <a:endParaRPr lang="en-US" dirty="0"/>
          </a:p>
        </p:txBody>
      </p:sp>
    </p:spTree>
    <p:extLst>
      <p:ext uri="{BB962C8B-B14F-4D97-AF65-F5344CB8AC3E}">
        <p14:creationId xmlns:p14="http://schemas.microsoft.com/office/powerpoint/2010/main" val="28541961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CHARACTER POEM</a:t>
            </a:r>
            <a:endParaRPr lang="en-US" dirty="0"/>
          </a:p>
        </p:txBody>
      </p:sp>
      <p:sp>
        <p:nvSpPr>
          <p:cNvPr id="6" name="Content Placeholder 5"/>
          <p:cNvSpPr>
            <a:spLocks noGrp="1"/>
          </p:cNvSpPr>
          <p:nvPr>
            <p:ph idx="1"/>
          </p:nvPr>
        </p:nvSpPr>
        <p:spPr/>
        <p:txBody>
          <a:bodyPr/>
          <a:lstStyle/>
          <a:p>
            <a:r>
              <a:rPr lang="en-US" dirty="0" smtClean="0"/>
              <a:t>Choose either Richard, his mother, or his brother to complete this assignment</a:t>
            </a:r>
          </a:p>
          <a:p>
            <a:r>
              <a:rPr lang="en-US" dirty="0" smtClean="0"/>
              <a:t>Write your poem from the perspective of the character that you have chosen.</a:t>
            </a:r>
          </a:p>
          <a:p>
            <a:r>
              <a:rPr lang="en-US" dirty="0" smtClean="0"/>
              <a:t>Compose their poem on a blank sheet of paper.</a:t>
            </a:r>
          </a:p>
          <a:p>
            <a:r>
              <a:rPr lang="en-US" dirty="0" smtClean="0"/>
              <a:t>Illustrate the poem(@ least 3 pictures) with things that are mentioned in the poem that you write OR from the excerpt.</a:t>
            </a:r>
          </a:p>
          <a:p>
            <a:r>
              <a:rPr lang="en-US" b="1" dirty="0" smtClean="0"/>
              <a:t>Due Monday January 14, 2019</a:t>
            </a:r>
            <a:endParaRPr lang="en-US" b="1" dirty="0"/>
          </a:p>
        </p:txBody>
      </p:sp>
    </p:spTree>
    <p:extLst>
      <p:ext uri="{BB962C8B-B14F-4D97-AF65-F5344CB8AC3E}">
        <p14:creationId xmlns:p14="http://schemas.microsoft.com/office/powerpoint/2010/main" val="3235857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19457"/>
          </a:xfrm>
        </p:spPr>
        <p:txBody>
          <a:bodyPr>
            <a:normAutofit fontScale="90000"/>
          </a:bodyPr>
          <a:lstStyle/>
          <a:p>
            <a:r>
              <a:rPr lang="en-US" dirty="0" smtClean="0"/>
              <a:t>AC - Poem</a:t>
            </a:r>
            <a:endParaRPr lang="en-US" dirty="0"/>
          </a:p>
        </p:txBody>
      </p:sp>
      <p:sp>
        <p:nvSpPr>
          <p:cNvPr id="3" name="Content Placeholder 2"/>
          <p:cNvSpPr>
            <a:spLocks noGrp="1"/>
          </p:cNvSpPr>
          <p:nvPr>
            <p:ph sz="half" idx="1"/>
          </p:nvPr>
        </p:nvSpPr>
        <p:spPr>
          <a:xfrm>
            <a:off x="838200" y="1043608"/>
            <a:ext cx="5181600" cy="5426765"/>
          </a:xfrm>
        </p:spPr>
        <p:txBody>
          <a:bodyPr>
            <a:noAutofit/>
          </a:bodyPr>
          <a:lstStyle/>
          <a:p>
            <a:pPr marL="0" indent="0">
              <a:buNone/>
            </a:pPr>
            <a:r>
              <a:rPr lang="en-US" dirty="0"/>
              <a:t>I Am (as if the character were </a:t>
            </a:r>
            <a:r>
              <a:rPr lang="en-US" dirty="0" smtClean="0"/>
              <a:t>speaking</a:t>
            </a:r>
            <a:r>
              <a:rPr lang="en-US" dirty="0"/>
              <a:t>)* </a:t>
            </a:r>
          </a:p>
          <a:p>
            <a:pPr marL="0" indent="0">
              <a:buNone/>
            </a:pPr>
            <a:r>
              <a:rPr lang="en-US" dirty="0" smtClean="0"/>
              <a:t>1st </a:t>
            </a:r>
            <a:r>
              <a:rPr lang="en-US" dirty="0"/>
              <a:t>Stanza </a:t>
            </a:r>
          </a:p>
          <a:p>
            <a:r>
              <a:rPr lang="en-US" dirty="0"/>
              <a:t> </a:t>
            </a:r>
            <a:r>
              <a:rPr lang="en-US" sz="2400" dirty="0"/>
              <a:t>I am (two special characteristics the character has). </a:t>
            </a:r>
            <a:endParaRPr lang="en-US" sz="2400" dirty="0" smtClean="0"/>
          </a:p>
          <a:p>
            <a:r>
              <a:rPr lang="en-US" sz="2400" dirty="0" smtClean="0"/>
              <a:t>I </a:t>
            </a:r>
            <a:r>
              <a:rPr lang="en-US" sz="2400" dirty="0"/>
              <a:t>wonder (something the character is curious about</a:t>
            </a:r>
            <a:r>
              <a:rPr lang="en-US" sz="2400" dirty="0" smtClean="0"/>
              <a:t>).</a:t>
            </a:r>
          </a:p>
          <a:p>
            <a:r>
              <a:rPr lang="en-US" sz="2400" dirty="0" smtClean="0"/>
              <a:t> </a:t>
            </a:r>
            <a:r>
              <a:rPr lang="en-US" sz="2400" dirty="0"/>
              <a:t>I hear (an imaginary sound). </a:t>
            </a:r>
            <a:endParaRPr lang="en-US" sz="2400" dirty="0" smtClean="0"/>
          </a:p>
          <a:p>
            <a:r>
              <a:rPr lang="en-US" sz="2400" dirty="0" smtClean="0"/>
              <a:t>I </a:t>
            </a:r>
            <a:r>
              <a:rPr lang="en-US" sz="2400" dirty="0"/>
              <a:t>see (an imaginary sight) </a:t>
            </a:r>
            <a:endParaRPr lang="en-US" sz="2400" dirty="0" smtClean="0"/>
          </a:p>
          <a:p>
            <a:r>
              <a:rPr lang="en-US" sz="2400" dirty="0" smtClean="0"/>
              <a:t>I </a:t>
            </a:r>
            <a:r>
              <a:rPr lang="en-US" sz="2400" dirty="0"/>
              <a:t>want (an actual desire). </a:t>
            </a:r>
            <a:endParaRPr lang="en-US" sz="2400" dirty="0" smtClean="0"/>
          </a:p>
          <a:p>
            <a:r>
              <a:rPr lang="en-US" sz="2400" dirty="0" smtClean="0"/>
              <a:t>I </a:t>
            </a:r>
            <a:r>
              <a:rPr lang="en-US" sz="2400" dirty="0"/>
              <a:t>am (the first line of the poem repeated). </a:t>
            </a:r>
          </a:p>
        </p:txBody>
      </p:sp>
      <p:sp>
        <p:nvSpPr>
          <p:cNvPr id="4" name="Content Placeholder 3"/>
          <p:cNvSpPr>
            <a:spLocks noGrp="1"/>
          </p:cNvSpPr>
          <p:nvPr>
            <p:ph sz="half" idx="2"/>
          </p:nvPr>
        </p:nvSpPr>
        <p:spPr>
          <a:xfrm>
            <a:off x="6172200" y="725557"/>
            <a:ext cx="5181600" cy="5451406"/>
          </a:xfrm>
        </p:spPr>
        <p:txBody>
          <a:bodyPr>
            <a:normAutofit fontScale="55000" lnSpcReduction="20000"/>
          </a:bodyPr>
          <a:lstStyle/>
          <a:p>
            <a:pPr marL="0" indent="0">
              <a:buNone/>
            </a:pPr>
            <a:r>
              <a:rPr lang="en-US" sz="5100" dirty="0"/>
              <a:t>2nd Stanza </a:t>
            </a:r>
          </a:p>
          <a:p>
            <a:r>
              <a:rPr lang="en-US" sz="5100" dirty="0"/>
              <a:t> I pretend (something the character pretends to do). </a:t>
            </a:r>
            <a:endParaRPr lang="en-US" sz="5100" dirty="0" smtClean="0"/>
          </a:p>
          <a:p>
            <a:r>
              <a:rPr lang="en-US" sz="5100" dirty="0" smtClean="0"/>
              <a:t>I </a:t>
            </a:r>
            <a:r>
              <a:rPr lang="en-US" sz="5100" dirty="0"/>
              <a:t>feel (a feeling about something imaginary). </a:t>
            </a:r>
            <a:endParaRPr lang="en-US" sz="5100" dirty="0" smtClean="0"/>
          </a:p>
          <a:p>
            <a:r>
              <a:rPr lang="en-US" sz="5100" dirty="0" smtClean="0"/>
              <a:t>I </a:t>
            </a:r>
            <a:r>
              <a:rPr lang="en-US" sz="5100" dirty="0"/>
              <a:t>touch (an imaginary touch). </a:t>
            </a:r>
            <a:endParaRPr lang="en-US" sz="5100" dirty="0" smtClean="0"/>
          </a:p>
          <a:p>
            <a:r>
              <a:rPr lang="en-US" sz="5100" dirty="0" smtClean="0"/>
              <a:t>I </a:t>
            </a:r>
            <a:r>
              <a:rPr lang="en-US" sz="5100" dirty="0"/>
              <a:t>worry (something that really bothers the character) </a:t>
            </a:r>
            <a:endParaRPr lang="en-US" sz="5100" dirty="0" smtClean="0"/>
          </a:p>
          <a:p>
            <a:r>
              <a:rPr lang="en-US" sz="5100" dirty="0" smtClean="0"/>
              <a:t>I </a:t>
            </a:r>
            <a:r>
              <a:rPr lang="en-US" sz="5100" dirty="0"/>
              <a:t>cry (something that makes the character very sad). </a:t>
            </a:r>
            <a:endParaRPr lang="en-US" sz="5100" dirty="0" smtClean="0"/>
          </a:p>
          <a:p>
            <a:r>
              <a:rPr lang="en-US" sz="5100" dirty="0" smtClean="0"/>
              <a:t>I </a:t>
            </a:r>
            <a:r>
              <a:rPr lang="en-US" sz="5100" dirty="0"/>
              <a:t>am (the first line of the poem repeated). </a:t>
            </a:r>
          </a:p>
          <a:p>
            <a:pPr marL="0" indent="0">
              <a:buNone/>
            </a:pPr>
            <a:endParaRPr lang="en-US" sz="4600" dirty="0"/>
          </a:p>
        </p:txBody>
      </p:sp>
    </p:spTree>
    <p:extLst>
      <p:ext uri="{BB962C8B-B14F-4D97-AF65-F5344CB8AC3E}">
        <p14:creationId xmlns:p14="http://schemas.microsoft.com/office/powerpoint/2010/main" val="33778486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685800"/>
            <a:ext cx="5181600" cy="5491163"/>
          </a:xfrm>
        </p:spPr>
        <p:txBody>
          <a:bodyPr>
            <a:normAutofit fontScale="92500"/>
          </a:bodyPr>
          <a:lstStyle/>
          <a:p>
            <a:pPr marL="0" indent="0">
              <a:buNone/>
            </a:pPr>
            <a:r>
              <a:rPr lang="en-US" dirty="0"/>
              <a:t>3rd Stanza </a:t>
            </a:r>
          </a:p>
          <a:p>
            <a:r>
              <a:rPr lang="en-US" dirty="0"/>
              <a:t> I understand (something the character knows is true). </a:t>
            </a:r>
            <a:endParaRPr lang="en-US" dirty="0" smtClean="0"/>
          </a:p>
          <a:p>
            <a:r>
              <a:rPr lang="en-US" dirty="0" smtClean="0"/>
              <a:t>I </a:t>
            </a:r>
            <a:r>
              <a:rPr lang="en-US" dirty="0"/>
              <a:t>say (something the character believes in). </a:t>
            </a:r>
            <a:endParaRPr lang="en-US" dirty="0" smtClean="0"/>
          </a:p>
          <a:p>
            <a:r>
              <a:rPr lang="en-US" dirty="0" smtClean="0"/>
              <a:t>I </a:t>
            </a:r>
            <a:r>
              <a:rPr lang="en-US" dirty="0"/>
              <a:t>dream (something the character dreams about). </a:t>
            </a:r>
            <a:endParaRPr lang="en-US" dirty="0" smtClean="0"/>
          </a:p>
          <a:p>
            <a:r>
              <a:rPr lang="en-US" dirty="0" smtClean="0"/>
              <a:t>I </a:t>
            </a:r>
            <a:r>
              <a:rPr lang="en-US" dirty="0"/>
              <a:t>try (something the character really make an effort about). </a:t>
            </a:r>
            <a:endParaRPr lang="en-US" dirty="0" smtClean="0"/>
          </a:p>
          <a:p>
            <a:r>
              <a:rPr lang="en-US" dirty="0" smtClean="0"/>
              <a:t>I </a:t>
            </a:r>
            <a:r>
              <a:rPr lang="en-US" dirty="0"/>
              <a:t>hope (something the character hopes for). </a:t>
            </a:r>
            <a:endParaRPr lang="en-US" dirty="0" smtClean="0"/>
          </a:p>
          <a:p>
            <a:r>
              <a:rPr lang="en-US" dirty="0" smtClean="0"/>
              <a:t>I </a:t>
            </a:r>
            <a:r>
              <a:rPr lang="en-US" dirty="0"/>
              <a:t>am (the first line of the poem repeated). </a:t>
            </a:r>
          </a:p>
          <a:p>
            <a:endParaRPr lang="en-US" dirty="0"/>
          </a:p>
        </p:txBody>
      </p:sp>
    </p:spTree>
    <p:extLst>
      <p:ext uri="{BB962C8B-B14F-4D97-AF65-F5344CB8AC3E}">
        <p14:creationId xmlns:p14="http://schemas.microsoft.com/office/powerpoint/2010/main" val="9205129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normAutofit lnSpcReduction="10000"/>
          </a:bodyPr>
          <a:lstStyle/>
          <a:p>
            <a:r>
              <a:rPr lang="en-US" dirty="0"/>
              <a:t>Line 1:  Name</a:t>
            </a:r>
          </a:p>
          <a:p>
            <a:r>
              <a:rPr lang="en-US" dirty="0"/>
              <a:t>Line 2:  Four traits (characteristics) that describe the person</a:t>
            </a:r>
          </a:p>
          <a:p>
            <a:r>
              <a:rPr lang="en-US" dirty="0"/>
              <a:t>Line 3:  Friend of ______________</a:t>
            </a:r>
          </a:p>
          <a:p>
            <a:r>
              <a:rPr lang="en-US" dirty="0"/>
              <a:t>Line 4:  Lover of ______________ (list three things/people that your character loves)</a:t>
            </a:r>
          </a:p>
          <a:p>
            <a:r>
              <a:rPr lang="en-US" dirty="0"/>
              <a:t>Line 5:  Who feels ______________ (three items)</a:t>
            </a:r>
          </a:p>
          <a:p>
            <a:r>
              <a:rPr lang="en-US" dirty="0"/>
              <a:t>Line 6:  Who needs______________ (three items)</a:t>
            </a:r>
          </a:p>
          <a:p>
            <a:r>
              <a:rPr lang="en-US" dirty="0"/>
              <a:t>Line 7:  Who fears ______________ (three items)</a:t>
            </a:r>
          </a:p>
          <a:p>
            <a:r>
              <a:rPr lang="en-US" dirty="0"/>
              <a:t>Line 8:  Who gives _____________(one item fully explained)</a:t>
            </a:r>
          </a:p>
          <a:p>
            <a:r>
              <a:rPr lang="en-US" dirty="0"/>
              <a:t>Line 9:  Who would like to see _________________ (one item)</a:t>
            </a:r>
          </a:p>
          <a:p>
            <a:r>
              <a:rPr lang="en-US" dirty="0"/>
              <a:t>Line 10:  Resident of _________________</a:t>
            </a:r>
          </a:p>
          <a:p>
            <a:r>
              <a:rPr lang="en-US" dirty="0"/>
              <a:t>Line 11:  </a:t>
            </a:r>
            <a:r>
              <a:rPr lang="en-US" dirty="0" smtClean="0"/>
              <a:t>Name</a:t>
            </a:r>
            <a:endParaRPr lang="en-US" dirty="0"/>
          </a:p>
        </p:txBody>
      </p:sp>
    </p:spTree>
    <p:extLst>
      <p:ext uri="{BB962C8B-B14F-4D97-AF65-F5344CB8AC3E}">
        <p14:creationId xmlns:p14="http://schemas.microsoft.com/office/powerpoint/2010/main" val="1517509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3329" y="747294"/>
            <a:ext cx="10028671" cy="1325563"/>
          </a:xfrm>
        </p:spPr>
        <p:txBody>
          <a:bodyPr>
            <a:noAutofit/>
          </a:bodyPr>
          <a:lstStyle/>
          <a:p>
            <a:pPr algn="ctr"/>
            <a:r>
              <a:rPr lang="en-US" sz="6000" b="1" dirty="0" smtClean="0">
                <a:latin typeface="Jokerman" panose="04090605060D06020702" pitchFamily="82" charset="0"/>
              </a:rPr>
              <a:t>Let’s Check our Answers</a:t>
            </a:r>
            <a:endParaRPr lang="en-US" b="1" dirty="0">
              <a:latin typeface="Jokerman" panose="04090605060D06020702" pitchFamily="82" charset="0"/>
            </a:endParaRPr>
          </a:p>
        </p:txBody>
      </p:sp>
      <p:sp>
        <p:nvSpPr>
          <p:cNvPr id="5" name="TextBox 4"/>
          <p:cNvSpPr txBox="1"/>
          <p:nvPr/>
        </p:nvSpPr>
        <p:spPr>
          <a:xfrm>
            <a:off x="-1097281" y="7238197"/>
            <a:ext cx="7940842" cy="7017306"/>
          </a:xfrm>
          <a:prstGeom prst="rect">
            <a:avLst/>
          </a:prstGeom>
          <a:noFill/>
        </p:spPr>
        <p:txBody>
          <a:bodyPr wrap="square" rtlCol="0">
            <a:spAutoFit/>
          </a:bodyPr>
          <a:lstStyle/>
          <a:p>
            <a:r>
              <a:rPr lang="en-US" dirty="0" smtClean="0"/>
              <a:t>The Rose That Grew From Concrete</a:t>
            </a:r>
          </a:p>
          <a:p>
            <a:r>
              <a:rPr lang="en-US" dirty="0" smtClean="0"/>
              <a:t>By Tupac Shakur</a:t>
            </a:r>
          </a:p>
          <a:p>
            <a:endParaRPr lang="en-US" dirty="0" smtClean="0"/>
          </a:p>
          <a:p>
            <a:r>
              <a:rPr lang="en-US" dirty="0" smtClean="0"/>
              <a:t>Did you hear about the rose that grew</a:t>
            </a:r>
          </a:p>
          <a:p>
            <a:r>
              <a:rPr lang="en-US" dirty="0" smtClean="0"/>
              <a:t>from a crack in the concrete</a:t>
            </a:r>
          </a:p>
          <a:p>
            <a:r>
              <a:rPr lang="en-US" dirty="0" smtClean="0"/>
              <a:t>Proving nature's law is wrong it</a:t>
            </a:r>
          </a:p>
          <a:p>
            <a:r>
              <a:rPr lang="en-US" dirty="0" smtClean="0"/>
              <a:t>learned to walk without having feet</a:t>
            </a:r>
          </a:p>
          <a:p>
            <a:r>
              <a:rPr lang="en-US" dirty="0" smtClean="0"/>
              <a:t>Funny it seems, but by keeping its dreams,</a:t>
            </a:r>
          </a:p>
          <a:p>
            <a:r>
              <a:rPr lang="en-US" dirty="0" smtClean="0"/>
              <a:t>it learned to breathe fresh air</a:t>
            </a:r>
          </a:p>
          <a:p>
            <a:r>
              <a:rPr lang="en-US" dirty="0" smtClean="0"/>
              <a:t>Long live the rose that grew from concrete</a:t>
            </a:r>
          </a:p>
          <a:p>
            <a:r>
              <a:rPr lang="en-US" dirty="0" smtClean="0"/>
              <a:t>when no one else even cared. </a:t>
            </a:r>
          </a:p>
          <a:p>
            <a:endParaRPr lang="en-US" dirty="0" smtClean="0"/>
          </a:p>
          <a:p>
            <a:endParaRPr lang="en-US" dirty="0" smtClean="0"/>
          </a:p>
          <a:p>
            <a:r>
              <a:rPr lang="en-US" dirty="0" smtClean="0"/>
              <a:t>Create a figurative language chart of the following then answer the questions:</a:t>
            </a:r>
          </a:p>
          <a:p>
            <a:r>
              <a:rPr lang="en-US" dirty="0" smtClean="0"/>
              <a:t>RHYME-Find two sentences that end with words that rhyme.</a:t>
            </a:r>
          </a:p>
          <a:p>
            <a:r>
              <a:rPr lang="en-US" dirty="0" smtClean="0"/>
              <a:t>INTERNAL RHYME-Find a sentence in this poem that has two words that rhyme.</a:t>
            </a:r>
          </a:p>
          <a:p>
            <a:r>
              <a:rPr lang="en-US" dirty="0" smtClean="0"/>
              <a:t>PERSONFICATION-Find an example of personification in the poem. </a:t>
            </a:r>
          </a:p>
          <a:p>
            <a:r>
              <a:rPr lang="en-US" dirty="0" smtClean="0"/>
              <a:t>      ALLITERATION-Find an example of alliteration in the poem.</a:t>
            </a:r>
          </a:p>
          <a:p>
            <a:r>
              <a:rPr lang="en-US" dirty="0" smtClean="0"/>
              <a:t>1.    1. In the first line, the poet asks readers if they’ve heard about the rose. What does this tell you about how the poet sees the rose? </a:t>
            </a:r>
          </a:p>
          <a:p>
            <a:r>
              <a:rPr lang="en-US" dirty="0" smtClean="0"/>
              <a:t>2.     In the fifth line, what does “keeping its dreams” mean? What would be the opposite of keeping your dreams? </a:t>
            </a:r>
          </a:p>
          <a:p>
            <a:r>
              <a:rPr lang="en-US" dirty="0" smtClean="0"/>
              <a:t>3.Theme: In this poem, the rose does something that seems impossible: It grows from concrete. What makes the rose in this poem so special?</a:t>
            </a:r>
          </a:p>
          <a:p>
            <a:endParaRPr lang="en-US" dirty="0"/>
          </a:p>
        </p:txBody>
      </p:sp>
      <p:sp>
        <p:nvSpPr>
          <p:cNvPr id="6" name="TextBox 5"/>
          <p:cNvSpPr txBox="1"/>
          <p:nvPr/>
        </p:nvSpPr>
        <p:spPr>
          <a:xfrm>
            <a:off x="8354728" y="0"/>
            <a:ext cx="3990474" cy="461665"/>
          </a:xfrm>
          <a:prstGeom prst="rect">
            <a:avLst/>
          </a:prstGeom>
          <a:noFill/>
        </p:spPr>
        <p:txBody>
          <a:bodyPr wrap="square" rtlCol="0">
            <a:spAutoFit/>
          </a:bodyPr>
          <a:lstStyle/>
          <a:p>
            <a:r>
              <a:rPr lang="en-US" sz="2400" b="1" dirty="0" smtClean="0">
                <a:solidFill>
                  <a:srgbClr val="FF0000"/>
                </a:solidFill>
              </a:rPr>
              <a:t>Monday – January 7, 2019 </a:t>
            </a:r>
            <a:endParaRPr lang="en-US" sz="2400" b="1" dirty="0">
              <a:solidFill>
                <a:srgbClr val="FF0000"/>
              </a:solidFill>
            </a:endParaRPr>
          </a:p>
        </p:txBody>
      </p:sp>
      <p:sp>
        <p:nvSpPr>
          <p:cNvPr id="7" name="TextBox 6"/>
          <p:cNvSpPr txBox="1"/>
          <p:nvPr/>
        </p:nvSpPr>
        <p:spPr>
          <a:xfrm>
            <a:off x="178068" y="2310753"/>
            <a:ext cx="5537734" cy="4154984"/>
          </a:xfrm>
          <a:prstGeom prst="rect">
            <a:avLst/>
          </a:prstGeom>
          <a:solidFill>
            <a:schemeClr val="accent2">
              <a:lumMod val="20000"/>
              <a:lumOff val="80000"/>
            </a:schemeClr>
          </a:solidFill>
          <a:ln>
            <a:solidFill>
              <a:schemeClr val="tx1"/>
            </a:solidFill>
          </a:ln>
        </p:spPr>
        <p:txBody>
          <a:bodyPr wrap="square" rtlCol="0">
            <a:spAutoFit/>
          </a:bodyPr>
          <a:lstStyle/>
          <a:p>
            <a:pPr algn="ctr"/>
            <a:r>
              <a:rPr lang="en-US" sz="2400" b="1" dirty="0" smtClean="0"/>
              <a:t>The Rose that Grew from Concrete</a:t>
            </a:r>
          </a:p>
          <a:p>
            <a:pPr algn="ctr"/>
            <a:r>
              <a:rPr lang="en-US" sz="2400" b="1" dirty="0" smtClean="0"/>
              <a:t>By Tupac Shakur</a:t>
            </a:r>
          </a:p>
          <a:p>
            <a:endParaRPr lang="en-US" sz="2400" dirty="0" smtClean="0"/>
          </a:p>
          <a:p>
            <a:r>
              <a:rPr lang="en-US" sz="2400" dirty="0" smtClean="0"/>
              <a:t>Did you hear about the rose that grew</a:t>
            </a:r>
          </a:p>
          <a:p>
            <a:r>
              <a:rPr lang="en-US" sz="2400" dirty="0"/>
              <a:t>F</a:t>
            </a:r>
            <a:r>
              <a:rPr lang="en-US" sz="2400" dirty="0" smtClean="0"/>
              <a:t>rom a crack in the concrete</a:t>
            </a:r>
          </a:p>
          <a:p>
            <a:r>
              <a:rPr lang="en-US" sz="2400" dirty="0" smtClean="0"/>
              <a:t>Proving nature's law is wrong it</a:t>
            </a:r>
          </a:p>
          <a:p>
            <a:r>
              <a:rPr lang="en-US" sz="2400" dirty="0"/>
              <a:t>L</a:t>
            </a:r>
            <a:r>
              <a:rPr lang="en-US" sz="2400" dirty="0" smtClean="0"/>
              <a:t>earned to walk without having feet</a:t>
            </a:r>
          </a:p>
          <a:p>
            <a:r>
              <a:rPr lang="en-US" sz="2400" dirty="0" smtClean="0"/>
              <a:t>Funny it </a:t>
            </a:r>
            <a:r>
              <a:rPr lang="en-US" sz="2400" b="1" u="sng" dirty="0" smtClean="0">
                <a:solidFill>
                  <a:srgbClr val="FF0000"/>
                </a:solidFill>
              </a:rPr>
              <a:t>seems</a:t>
            </a:r>
            <a:r>
              <a:rPr lang="en-US" sz="2400" dirty="0" smtClean="0"/>
              <a:t>, but by keeping its </a:t>
            </a:r>
            <a:r>
              <a:rPr lang="en-US" sz="2400" b="1" u="sng" dirty="0" smtClean="0">
                <a:solidFill>
                  <a:srgbClr val="FF0000"/>
                </a:solidFill>
              </a:rPr>
              <a:t>dreams</a:t>
            </a:r>
            <a:r>
              <a:rPr lang="en-US" sz="2400" dirty="0" smtClean="0"/>
              <a:t>,</a:t>
            </a:r>
          </a:p>
          <a:p>
            <a:r>
              <a:rPr lang="en-US" sz="2400" dirty="0"/>
              <a:t>I</a:t>
            </a:r>
            <a:r>
              <a:rPr lang="en-US" sz="2400" dirty="0" smtClean="0"/>
              <a:t>t learned to breathe fresh air</a:t>
            </a:r>
          </a:p>
          <a:p>
            <a:r>
              <a:rPr lang="en-US" sz="2400" dirty="0" smtClean="0"/>
              <a:t>Long live the rose that grew from concrete</a:t>
            </a:r>
          </a:p>
          <a:p>
            <a:r>
              <a:rPr lang="en-US" sz="2400" dirty="0" smtClean="0"/>
              <a:t>when no one else even cared. </a:t>
            </a:r>
            <a:endParaRPr lang="en-US" sz="2400" dirty="0"/>
          </a:p>
        </p:txBody>
      </p:sp>
      <p:sp>
        <p:nvSpPr>
          <p:cNvPr id="8" name="TextBox 7"/>
          <p:cNvSpPr txBox="1"/>
          <p:nvPr/>
        </p:nvSpPr>
        <p:spPr>
          <a:xfrm>
            <a:off x="5842536" y="2248809"/>
            <a:ext cx="6160168" cy="2600712"/>
          </a:xfrm>
          <a:prstGeom prst="rect">
            <a:avLst/>
          </a:prstGeom>
          <a:noFill/>
        </p:spPr>
        <p:txBody>
          <a:bodyPr wrap="square" rtlCol="0">
            <a:spAutoFit/>
          </a:bodyPr>
          <a:lstStyle/>
          <a:p>
            <a:r>
              <a:rPr lang="en-US" sz="2800" b="1" dirty="0" smtClean="0"/>
              <a:t>Definition of </a:t>
            </a:r>
            <a:r>
              <a:rPr lang="en-US" sz="2800" b="1" u="sng" dirty="0" smtClean="0">
                <a:solidFill>
                  <a:srgbClr val="FF0000"/>
                </a:solidFill>
              </a:rPr>
              <a:t>Internal Rhyme </a:t>
            </a:r>
            <a:r>
              <a:rPr lang="en-US" sz="2800" b="1" dirty="0" smtClean="0"/>
              <a:t>in Poetry: </a:t>
            </a:r>
          </a:p>
          <a:p>
            <a:r>
              <a:rPr lang="en-US" sz="2400" dirty="0" smtClean="0"/>
              <a:t>a rhyme involving a word in the middle of a line and another at the end of the line or in the middle of the next.</a:t>
            </a:r>
          </a:p>
          <a:p>
            <a:endParaRPr lang="en-US" sz="1100" dirty="0" smtClean="0"/>
          </a:p>
          <a:p>
            <a:pPr marL="342900" indent="-342900">
              <a:buFont typeface="+mj-lt"/>
              <a:buAutoNum type="arabicPeriod"/>
            </a:pPr>
            <a:r>
              <a:rPr lang="en-US" sz="2600" b="1" u="sng" dirty="0" smtClean="0">
                <a:solidFill>
                  <a:srgbClr val="FF0000"/>
                </a:solidFill>
              </a:rPr>
              <a:t>INTERNAL RHYME </a:t>
            </a:r>
            <a:r>
              <a:rPr lang="en-US" sz="2600" dirty="0" smtClean="0"/>
              <a:t>- Find a sentence in this poem that has two words that rhyme.</a:t>
            </a:r>
          </a:p>
        </p:txBody>
      </p:sp>
      <p:pic>
        <p:nvPicPr>
          <p:cNvPr id="9" name="Picture 8"/>
          <p:cNvPicPr>
            <a:picLocks noChangeAspect="1"/>
          </p:cNvPicPr>
          <p:nvPr/>
        </p:nvPicPr>
        <p:blipFill>
          <a:blip r:embed="rId2"/>
          <a:stretch>
            <a:fillRect/>
          </a:stretch>
        </p:blipFill>
        <p:spPr>
          <a:xfrm>
            <a:off x="178067" y="67820"/>
            <a:ext cx="2189747" cy="2097864"/>
          </a:xfrm>
          <a:prstGeom prst="rect">
            <a:avLst/>
          </a:prstGeom>
        </p:spPr>
      </p:pic>
      <p:sp>
        <p:nvSpPr>
          <p:cNvPr id="10" name="Rounded Rectangle 9"/>
          <p:cNvSpPr/>
          <p:nvPr/>
        </p:nvSpPr>
        <p:spPr>
          <a:xfrm>
            <a:off x="6102416" y="5025473"/>
            <a:ext cx="5804035" cy="101566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102416" y="5025473"/>
            <a:ext cx="5907907" cy="1015663"/>
          </a:xfrm>
          <a:prstGeom prst="rect">
            <a:avLst/>
          </a:prstGeom>
          <a:noFill/>
        </p:spPr>
        <p:txBody>
          <a:bodyPr wrap="square" rtlCol="0">
            <a:spAutoFit/>
          </a:bodyPr>
          <a:lstStyle/>
          <a:p>
            <a:r>
              <a:rPr lang="en-US" sz="3600" b="1" u="sng" dirty="0" smtClean="0">
                <a:solidFill>
                  <a:schemeClr val="bg1"/>
                </a:solidFill>
                <a:effectLst>
                  <a:outerShdw blurRad="38100" dist="38100" dir="2700000" algn="tl">
                    <a:srgbClr val="000000">
                      <a:alpha val="43137"/>
                    </a:srgbClr>
                  </a:outerShdw>
                </a:effectLst>
              </a:rPr>
              <a:t>POSSIBLE ANSWERS:</a:t>
            </a:r>
          </a:p>
          <a:p>
            <a:pPr marL="285750" indent="-285750">
              <a:buFont typeface="Arial" panose="020B0604020202020204" pitchFamily="34" charset="0"/>
              <a:buChar char="•"/>
            </a:pPr>
            <a:r>
              <a:rPr lang="en-US" sz="2400" b="1" dirty="0" smtClean="0">
                <a:solidFill>
                  <a:schemeClr val="bg1"/>
                </a:solidFill>
              </a:rPr>
              <a:t>Funny it seems, but by keeping its dreams,</a:t>
            </a:r>
          </a:p>
        </p:txBody>
      </p:sp>
    </p:spTree>
    <p:extLst>
      <p:ext uri="{BB962C8B-B14F-4D97-AF65-F5344CB8AC3E}">
        <p14:creationId xmlns:p14="http://schemas.microsoft.com/office/powerpoint/2010/main" val="42484388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dirty="0" smtClean="0"/>
          </a:p>
          <a:p>
            <a:pPr marL="0" indent="0">
              <a:buNone/>
            </a:pPr>
            <a:endParaRPr lang="en-US" dirty="0" smtClean="0"/>
          </a:p>
          <a:p>
            <a:pPr marL="0" indent="0">
              <a:buNone/>
            </a:pPr>
            <a:r>
              <a:rPr lang="en-US" sz="6000" dirty="0" smtClean="0"/>
              <a:t>Common Assessment</a:t>
            </a:r>
            <a:endParaRPr lang="en-US" sz="6000" dirty="0"/>
          </a:p>
        </p:txBody>
      </p:sp>
      <p:pic>
        <p:nvPicPr>
          <p:cNvPr id="7" name="Content Placeholder 6"/>
          <p:cNvPicPr>
            <a:picLocks noGrp="1" noChangeAspect="1"/>
          </p:cNvPicPr>
          <p:nvPr>
            <p:ph sz="half" idx="2"/>
          </p:nvPr>
        </p:nvPicPr>
        <p:blipFill>
          <a:blip r:embed="rId2"/>
          <a:stretch>
            <a:fillRect/>
          </a:stretch>
        </p:blipFill>
        <p:spPr>
          <a:xfrm>
            <a:off x="6241774" y="1825626"/>
            <a:ext cx="5112026" cy="4351338"/>
          </a:xfrm>
          <a:prstGeom prst="rect">
            <a:avLst/>
          </a:prstGeom>
        </p:spPr>
      </p:pic>
    </p:spTree>
    <p:extLst>
      <p:ext uri="{BB962C8B-B14F-4D97-AF65-F5344CB8AC3E}">
        <p14:creationId xmlns:p14="http://schemas.microsoft.com/office/powerpoint/2010/main" val="504567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BACK</a:t>
            </a:r>
            <a:endParaRPr lang="en-US" dirty="0"/>
          </a:p>
        </p:txBody>
      </p:sp>
      <p:sp>
        <p:nvSpPr>
          <p:cNvPr id="3" name="Content Placeholder 2"/>
          <p:cNvSpPr>
            <a:spLocks noGrp="1"/>
          </p:cNvSpPr>
          <p:nvPr>
            <p:ph idx="1"/>
          </p:nvPr>
        </p:nvSpPr>
        <p:spPr/>
        <p:txBody>
          <a:bodyPr/>
          <a:lstStyle/>
          <a:p>
            <a:r>
              <a:rPr lang="en-US" sz="4400" dirty="0" smtClean="0"/>
              <a:t>Reminders of classroom expectations.</a:t>
            </a:r>
          </a:p>
          <a:p>
            <a:r>
              <a:rPr lang="en-US" sz="4400" dirty="0" smtClean="0"/>
              <a:t>New year, new quarter, new expectation (IR</a:t>
            </a:r>
            <a:r>
              <a:rPr lang="en-US" dirty="0" smtClean="0"/>
              <a:t>)</a:t>
            </a:r>
          </a:p>
          <a:p>
            <a:endParaRPr lang="en-US" dirty="0"/>
          </a:p>
        </p:txBody>
      </p:sp>
    </p:spTree>
    <p:extLst>
      <p:ext uri="{BB962C8B-B14F-4D97-AF65-F5344CB8AC3E}">
        <p14:creationId xmlns:p14="http://schemas.microsoft.com/office/powerpoint/2010/main" val="997911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5" name="Rectangle 4"/>
          <p:cNvSpPr/>
          <p:nvPr/>
        </p:nvSpPr>
        <p:spPr>
          <a:xfrm>
            <a:off x="237760" y="5220935"/>
            <a:ext cx="6487673" cy="646331"/>
          </a:xfrm>
          <a:prstGeom prst="rect">
            <a:avLst/>
          </a:prstGeom>
        </p:spPr>
        <p:txBody>
          <a:bodyPr wrap="none">
            <a:spAutoFit/>
          </a:bodyPr>
          <a:lstStyle/>
          <a:p>
            <a:pPr lvl="0">
              <a:lnSpc>
                <a:spcPct val="90000"/>
              </a:lnSpc>
              <a:spcBef>
                <a:spcPct val="30000"/>
              </a:spcBef>
            </a:pPr>
            <a:r>
              <a:rPr lang="en-US" sz="4000" b="1" dirty="0">
                <a:solidFill>
                  <a:prstClr val="black"/>
                </a:solidFill>
              </a:rPr>
              <a:t>Discover your </a:t>
            </a:r>
            <a:r>
              <a:rPr lang="en-US" sz="4000" b="1" dirty="0">
                <a:solidFill>
                  <a:schemeClr val="bg1"/>
                </a:solidFill>
                <a:hlinkClick r:id="rId3"/>
              </a:rPr>
              <a:t>ONE WORD</a:t>
            </a:r>
            <a:endParaRPr lang="en-US" sz="4000" b="1" dirty="0">
              <a:solidFill>
                <a:schemeClr val="bg1"/>
              </a:solidFill>
            </a:endParaRPr>
          </a:p>
        </p:txBody>
      </p:sp>
      <p:sp>
        <p:nvSpPr>
          <p:cNvPr id="6" name="TextBox 5"/>
          <p:cNvSpPr txBox="1"/>
          <p:nvPr/>
        </p:nvSpPr>
        <p:spPr>
          <a:xfrm>
            <a:off x="7000240" y="162560"/>
            <a:ext cx="4937760" cy="369332"/>
          </a:xfrm>
          <a:prstGeom prst="rect">
            <a:avLst/>
          </a:prstGeom>
          <a:noFill/>
        </p:spPr>
        <p:txBody>
          <a:bodyPr wrap="square" rtlCol="0">
            <a:spAutoFit/>
          </a:bodyPr>
          <a:lstStyle/>
          <a:p>
            <a:r>
              <a:rPr lang="en-US" b="1" dirty="0" smtClean="0"/>
              <a:t>HOLDIP’S ONE WORD - UNABRIDGED</a:t>
            </a:r>
            <a:endParaRPr lang="en-US" b="1" dirty="0"/>
          </a:p>
        </p:txBody>
      </p:sp>
    </p:spTree>
    <p:extLst>
      <p:ext uri="{BB962C8B-B14F-4D97-AF65-F5344CB8AC3E}">
        <p14:creationId xmlns:p14="http://schemas.microsoft.com/office/powerpoint/2010/main" val="467886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1706367" y="401633"/>
            <a:ext cx="9374000" cy="827600"/>
          </a:xfrm>
          <a:prstGeom prst="rect">
            <a:avLst/>
          </a:prstGeom>
        </p:spPr>
        <p:txBody>
          <a:bodyPr spcFirstLastPara="1" wrap="square" lIns="121900" tIns="121900" rIns="121900" bIns="121900" anchor="t" anchorCtr="0">
            <a:noAutofit/>
          </a:bodyPr>
          <a:lstStyle/>
          <a:p>
            <a:pPr algn="ctr"/>
            <a:r>
              <a:rPr lang="en" sz="4533" dirty="0"/>
              <a:t>One Word </a:t>
            </a:r>
            <a:r>
              <a:rPr lang="en" sz="4533" dirty="0" smtClean="0"/>
              <a:t>2019.AC</a:t>
            </a:r>
            <a:r>
              <a:rPr lang="en" dirty="0" smtClean="0"/>
              <a:t>  </a:t>
            </a:r>
            <a:endParaRPr dirty="0"/>
          </a:p>
        </p:txBody>
      </p:sp>
      <p:sp>
        <p:nvSpPr>
          <p:cNvPr id="284" name="Google Shape;284;p14"/>
          <p:cNvSpPr txBox="1">
            <a:spLocks noGrp="1"/>
          </p:cNvSpPr>
          <p:nvPr>
            <p:ph type="body" idx="1"/>
          </p:nvPr>
        </p:nvSpPr>
        <p:spPr>
          <a:xfrm>
            <a:off x="951567" y="1407533"/>
            <a:ext cx="10883600" cy="5194000"/>
          </a:xfrm>
          <a:prstGeom prst="rect">
            <a:avLst/>
          </a:prstGeom>
        </p:spPr>
        <p:txBody>
          <a:bodyPr spcFirstLastPara="1" wrap="square" lIns="121900" tIns="121900" rIns="121900" bIns="121900" anchor="t" anchorCtr="0">
            <a:noAutofit/>
          </a:bodyPr>
          <a:lstStyle/>
          <a:p>
            <a:pPr marL="0" indent="0" algn="ctr">
              <a:lnSpc>
                <a:spcPct val="100000"/>
              </a:lnSpc>
              <a:buNone/>
            </a:pPr>
            <a:r>
              <a:rPr lang="en" sz="3067" dirty="0">
                <a:solidFill>
                  <a:srgbClr val="0000FF"/>
                </a:solidFill>
                <a:latin typeface="Arial"/>
                <a:ea typeface="Arial"/>
                <a:cs typeface="Arial"/>
                <a:sym typeface="Arial"/>
              </a:rPr>
              <a:t>Forget New Year’s Resolutions. Scrap that long list of goals you won’t remember a few weeks from now anyway!</a:t>
            </a:r>
            <a:endParaRPr sz="3067" dirty="0">
              <a:solidFill>
                <a:srgbClr val="0000FF"/>
              </a:solidFill>
              <a:latin typeface="Arial"/>
              <a:ea typeface="Arial"/>
              <a:cs typeface="Arial"/>
              <a:sym typeface="Arial"/>
            </a:endParaRPr>
          </a:p>
          <a:p>
            <a:pPr marL="0" indent="0" algn="ctr">
              <a:lnSpc>
                <a:spcPct val="100000"/>
              </a:lnSpc>
              <a:spcBef>
                <a:spcPts val="1733"/>
              </a:spcBef>
              <a:buNone/>
            </a:pPr>
            <a:r>
              <a:rPr lang="en" sz="3600" b="1" dirty="0">
                <a:solidFill>
                  <a:srgbClr val="FF0000"/>
                </a:solidFill>
                <a:latin typeface="Arial"/>
                <a:ea typeface="Arial"/>
                <a:cs typeface="Arial"/>
                <a:sym typeface="Arial"/>
              </a:rPr>
              <a:t>Choose just one word.</a:t>
            </a:r>
            <a:endParaRPr sz="3600" b="1" dirty="0">
              <a:solidFill>
                <a:srgbClr val="FF0000"/>
              </a:solidFill>
              <a:latin typeface="Arial"/>
              <a:ea typeface="Arial"/>
              <a:cs typeface="Arial"/>
              <a:sym typeface="Arial"/>
            </a:endParaRPr>
          </a:p>
          <a:p>
            <a:pPr marL="0" indent="0" algn="ctr">
              <a:lnSpc>
                <a:spcPct val="100000"/>
              </a:lnSpc>
              <a:spcBef>
                <a:spcPts val="1733"/>
              </a:spcBef>
              <a:buNone/>
            </a:pPr>
            <a:r>
              <a:rPr lang="en" sz="3067" dirty="0">
                <a:solidFill>
                  <a:srgbClr val="0000FF"/>
                </a:solidFill>
                <a:latin typeface="Arial"/>
                <a:ea typeface="Arial"/>
                <a:cs typeface="Arial"/>
                <a:sym typeface="Arial"/>
              </a:rPr>
              <a:t>One word you can focus on every day, all </a:t>
            </a:r>
            <a:r>
              <a:rPr lang="en" sz="3067" dirty="0" smtClean="0">
                <a:solidFill>
                  <a:srgbClr val="0000FF"/>
                </a:solidFill>
                <a:latin typeface="Arial"/>
                <a:ea typeface="Arial"/>
                <a:cs typeface="Arial"/>
                <a:sym typeface="Arial"/>
              </a:rPr>
              <a:t>school year </a:t>
            </a:r>
            <a:r>
              <a:rPr lang="en" sz="3067" dirty="0">
                <a:solidFill>
                  <a:srgbClr val="0000FF"/>
                </a:solidFill>
                <a:latin typeface="Arial"/>
                <a:ea typeface="Arial"/>
                <a:cs typeface="Arial"/>
                <a:sym typeface="Arial"/>
              </a:rPr>
              <a:t>long… One word that sums up who you want to be or how you want to live.</a:t>
            </a:r>
            <a:endParaRPr sz="3067" dirty="0">
              <a:solidFill>
                <a:srgbClr val="0000FF"/>
              </a:solidFill>
              <a:latin typeface="Arial"/>
              <a:ea typeface="Arial"/>
              <a:cs typeface="Arial"/>
              <a:sym typeface="Arial"/>
            </a:endParaRPr>
          </a:p>
          <a:p>
            <a:pPr marL="0" indent="0" algn="ctr">
              <a:lnSpc>
                <a:spcPct val="100000"/>
              </a:lnSpc>
              <a:spcBef>
                <a:spcPts val="1733"/>
              </a:spcBef>
              <a:buNone/>
            </a:pPr>
            <a:r>
              <a:rPr lang="en" sz="3067" b="1" dirty="0">
                <a:solidFill>
                  <a:srgbClr val="0000FF"/>
                </a:solidFill>
                <a:latin typeface="Arial"/>
                <a:ea typeface="Arial"/>
                <a:cs typeface="Arial"/>
                <a:sym typeface="Arial"/>
              </a:rPr>
              <a:t>Discover the big impact one word can make.</a:t>
            </a:r>
            <a:endParaRPr sz="3067" b="1" dirty="0">
              <a:solidFill>
                <a:srgbClr val="0000FF"/>
              </a:solidFill>
              <a:latin typeface="Arial"/>
              <a:ea typeface="Arial"/>
              <a:cs typeface="Arial"/>
              <a:sym typeface="Arial"/>
            </a:endParaRPr>
          </a:p>
          <a:p>
            <a:pPr marL="0" indent="0" algn="ctr">
              <a:lnSpc>
                <a:spcPct val="100000"/>
              </a:lnSpc>
              <a:spcBef>
                <a:spcPts val="1733"/>
              </a:spcBef>
              <a:buNone/>
            </a:pPr>
            <a:r>
              <a:rPr lang="en" sz="3600" b="1" dirty="0">
                <a:solidFill>
                  <a:srgbClr val="FF0000"/>
                </a:solidFill>
                <a:latin typeface="Arial"/>
                <a:ea typeface="Arial"/>
                <a:cs typeface="Arial"/>
                <a:sym typeface="Arial"/>
              </a:rPr>
              <a:t>One word. 365 days. A changed life.</a:t>
            </a:r>
            <a:endParaRPr sz="3600" b="1" dirty="0">
              <a:solidFill>
                <a:srgbClr val="FF0000"/>
              </a:solidFill>
              <a:latin typeface="Arial"/>
              <a:ea typeface="Arial"/>
              <a:cs typeface="Arial"/>
              <a:sym typeface="Arial"/>
            </a:endParaRPr>
          </a:p>
          <a:p>
            <a:pPr marL="0" indent="0">
              <a:spcBef>
                <a:spcPts val="1733"/>
              </a:spcBef>
              <a:spcAft>
                <a:spcPts val="2133"/>
              </a:spcAft>
              <a:buNone/>
            </a:pPr>
            <a:endParaRPr dirty="0"/>
          </a:p>
        </p:txBody>
      </p:sp>
    </p:spTree>
    <p:extLst>
      <p:ext uri="{BB962C8B-B14F-4D97-AF65-F5344CB8AC3E}">
        <p14:creationId xmlns:p14="http://schemas.microsoft.com/office/powerpoint/2010/main" val="1115820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288"/>
        <p:cNvGrpSpPr/>
        <p:nvPr/>
      </p:nvGrpSpPr>
      <p:grpSpPr>
        <a:xfrm>
          <a:off x="0" y="0"/>
          <a:ext cx="0" cy="0"/>
          <a:chOff x="0" y="0"/>
          <a:chExt cx="0" cy="0"/>
        </a:xfrm>
      </p:grpSpPr>
      <p:sp>
        <p:nvSpPr>
          <p:cNvPr id="289" name="Google Shape;289;p15"/>
          <p:cNvSpPr txBox="1">
            <a:spLocks noGrp="1"/>
          </p:cNvSpPr>
          <p:nvPr>
            <p:ph type="title"/>
          </p:nvPr>
        </p:nvSpPr>
        <p:spPr>
          <a:xfrm>
            <a:off x="1706367" y="401633"/>
            <a:ext cx="9374000" cy="827600"/>
          </a:xfrm>
          <a:prstGeom prst="rect">
            <a:avLst/>
          </a:prstGeom>
        </p:spPr>
        <p:txBody>
          <a:bodyPr spcFirstLastPara="1" wrap="square" lIns="121900" tIns="121900" rIns="121900" bIns="121900" anchor="t" anchorCtr="0">
            <a:noAutofit/>
          </a:bodyPr>
          <a:lstStyle/>
          <a:p>
            <a:pPr marL="389457" algn="ctr">
              <a:lnSpc>
                <a:spcPct val="137500"/>
              </a:lnSpc>
              <a:spcAft>
                <a:spcPts val="1733"/>
              </a:spcAft>
            </a:pPr>
            <a:r>
              <a:rPr lang="en" sz="3867">
                <a:solidFill>
                  <a:srgbClr val="454545"/>
                </a:solidFill>
                <a:latin typeface="Arial"/>
                <a:ea typeface="Arial"/>
                <a:cs typeface="Arial"/>
                <a:sym typeface="Arial"/>
              </a:rPr>
              <a:t>Focus on </a:t>
            </a:r>
            <a:r>
              <a:rPr lang="en" sz="3867" i="1">
                <a:solidFill>
                  <a:srgbClr val="454545"/>
                </a:solidFill>
                <a:latin typeface="Arial"/>
                <a:ea typeface="Arial"/>
                <a:cs typeface="Arial"/>
                <a:sym typeface="Arial"/>
              </a:rPr>
              <a:t>being</a:t>
            </a:r>
            <a:r>
              <a:rPr lang="en" sz="3867">
                <a:solidFill>
                  <a:srgbClr val="454545"/>
                </a:solidFill>
                <a:latin typeface="Arial"/>
                <a:ea typeface="Arial"/>
                <a:cs typeface="Arial"/>
                <a:sym typeface="Arial"/>
              </a:rPr>
              <a:t> rather than </a:t>
            </a:r>
            <a:r>
              <a:rPr lang="en" sz="3867" i="1">
                <a:solidFill>
                  <a:srgbClr val="454545"/>
                </a:solidFill>
                <a:latin typeface="Arial"/>
                <a:ea typeface="Arial"/>
                <a:cs typeface="Arial"/>
                <a:sym typeface="Arial"/>
              </a:rPr>
              <a:t>doing</a:t>
            </a:r>
            <a:r>
              <a:rPr lang="en" sz="3867">
                <a:solidFill>
                  <a:srgbClr val="454545"/>
                </a:solidFill>
                <a:latin typeface="Arial"/>
                <a:ea typeface="Arial"/>
                <a:cs typeface="Arial"/>
                <a:sym typeface="Arial"/>
              </a:rPr>
              <a:t>.</a:t>
            </a:r>
            <a:endParaRPr sz="6000"/>
          </a:p>
        </p:txBody>
      </p:sp>
      <p:sp>
        <p:nvSpPr>
          <p:cNvPr id="290" name="Google Shape;290;p15"/>
          <p:cNvSpPr txBox="1"/>
          <p:nvPr/>
        </p:nvSpPr>
        <p:spPr>
          <a:xfrm>
            <a:off x="1772767" y="1570900"/>
            <a:ext cx="9868800" cy="4838400"/>
          </a:xfrm>
          <a:prstGeom prst="rect">
            <a:avLst/>
          </a:prstGeom>
          <a:noFill/>
          <a:ln>
            <a:noFill/>
          </a:ln>
        </p:spPr>
        <p:txBody>
          <a:bodyPr spcFirstLastPara="1" wrap="square" lIns="121900" tIns="121900" rIns="121900" bIns="121900" anchor="t" anchorCtr="0">
            <a:noAutofit/>
          </a:bodyPr>
          <a:lstStyle/>
          <a:p>
            <a:pPr marL="389457" defTabSz="1219170">
              <a:lnSpc>
                <a:spcPct val="137500"/>
              </a:lnSpc>
              <a:buClr>
                <a:srgbClr val="000000"/>
              </a:buClr>
            </a:pPr>
            <a:endParaRPr sz="2800" b="1" kern="0">
              <a:solidFill>
                <a:srgbClr val="0000FF"/>
              </a:solidFill>
              <a:latin typeface="Arial"/>
              <a:cs typeface="Arial"/>
              <a:sym typeface="Arial"/>
            </a:endParaRPr>
          </a:p>
          <a:p>
            <a:pPr marL="389457" defTabSz="1219170">
              <a:lnSpc>
                <a:spcPct val="137500"/>
              </a:lnSpc>
              <a:spcBef>
                <a:spcPts val="1733"/>
              </a:spcBef>
              <a:buClr>
                <a:srgbClr val="000000"/>
              </a:buClr>
            </a:pPr>
            <a:r>
              <a:rPr lang="en" sz="2800" kern="0">
                <a:solidFill>
                  <a:srgbClr val="0000FF"/>
                </a:solidFill>
                <a:latin typeface="Arial"/>
                <a:cs typeface="Arial"/>
                <a:sym typeface="Arial"/>
              </a:rPr>
              <a:t>Different than resolutions, your one word isn’t a constant reminder of what you </a:t>
            </a:r>
            <a:r>
              <a:rPr lang="en" sz="2800" i="1" kern="0">
                <a:solidFill>
                  <a:srgbClr val="0000FF"/>
                </a:solidFill>
                <a:latin typeface="Arial"/>
                <a:cs typeface="Arial"/>
                <a:sym typeface="Arial"/>
              </a:rPr>
              <a:t>“should be doing”</a:t>
            </a:r>
            <a:r>
              <a:rPr lang="en" sz="2800" kern="0">
                <a:solidFill>
                  <a:srgbClr val="0000FF"/>
                </a:solidFill>
                <a:latin typeface="Arial"/>
                <a:cs typeface="Arial"/>
                <a:sym typeface="Arial"/>
              </a:rPr>
              <a:t>. Instead, it stands to</a:t>
            </a:r>
            <a:r>
              <a:rPr lang="en" sz="2800" u="sng" kern="0">
                <a:solidFill>
                  <a:srgbClr val="0000FF"/>
                </a:solidFill>
                <a:latin typeface="Arial"/>
                <a:cs typeface="Arial"/>
                <a:sym typeface="Arial"/>
              </a:rPr>
              <a:t> inspire how you want to live</a:t>
            </a:r>
            <a:r>
              <a:rPr lang="en" sz="2800" kern="0">
                <a:solidFill>
                  <a:srgbClr val="0000FF"/>
                </a:solidFill>
                <a:latin typeface="Arial"/>
                <a:cs typeface="Arial"/>
                <a:sym typeface="Arial"/>
              </a:rPr>
              <a:t>. </a:t>
            </a:r>
            <a:endParaRPr sz="2800" kern="0">
              <a:solidFill>
                <a:srgbClr val="0000FF"/>
              </a:solidFill>
              <a:latin typeface="Arial"/>
              <a:cs typeface="Arial"/>
              <a:sym typeface="Arial"/>
            </a:endParaRPr>
          </a:p>
          <a:p>
            <a:pPr marL="389457" defTabSz="1219170">
              <a:lnSpc>
                <a:spcPct val="137500"/>
              </a:lnSpc>
              <a:spcBef>
                <a:spcPts val="1733"/>
              </a:spcBef>
              <a:buClr>
                <a:srgbClr val="000000"/>
              </a:buClr>
            </a:pPr>
            <a:r>
              <a:rPr lang="en" sz="2800" kern="0">
                <a:solidFill>
                  <a:srgbClr val="CC0000"/>
                </a:solidFill>
                <a:latin typeface="Arial"/>
                <a:cs typeface="Arial"/>
                <a:sym typeface="Arial"/>
              </a:rPr>
              <a:t>Think about who you want to be, and choose a word that will help you become that.</a:t>
            </a:r>
            <a:endParaRPr sz="2800" kern="0">
              <a:solidFill>
                <a:srgbClr val="CC0000"/>
              </a:solidFill>
              <a:latin typeface="Arial"/>
              <a:cs typeface="Arial"/>
              <a:sym typeface="Arial"/>
            </a:endParaRPr>
          </a:p>
          <a:p>
            <a:pPr defTabSz="1219170">
              <a:spcBef>
                <a:spcPts val="1733"/>
              </a:spcBef>
              <a:buClr>
                <a:srgbClr val="000000"/>
              </a:buClr>
            </a:pPr>
            <a:endParaRPr sz="1867" kern="0">
              <a:solidFill>
                <a:srgbClr val="000000"/>
              </a:solidFill>
              <a:latin typeface="Arial"/>
              <a:cs typeface="Arial"/>
              <a:sym typeface="Arial"/>
            </a:endParaRPr>
          </a:p>
        </p:txBody>
      </p:sp>
    </p:spTree>
    <p:extLst>
      <p:ext uri="{BB962C8B-B14F-4D97-AF65-F5344CB8AC3E}">
        <p14:creationId xmlns:p14="http://schemas.microsoft.com/office/powerpoint/2010/main" val="26531015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294"/>
        <p:cNvGrpSpPr/>
        <p:nvPr/>
      </p:nvGrpSpPr>
      <p:grpSpPr>
        <a:xfrm>
          <a:off x="0" y="0"/>
          <a:ext cx="0" cy="0"/>
          <a:chOff x="0" y="0"/>
          <a:chExt cx="0" cy="0"/>
        </a:xfrm>
      </p:grpSpPr>
      <p:sp>
        <p:nvSpPr>
          <p:cNvPr id="295" name="Google Shape;295;p16"/>
          <p:cNvSpPr txBox="1">
            <a:spLocks noGrp="1"/>
          </p:cNvSpPr>
          <p:nvPr>
            <p:ph type="title"/>
          </p:nvPr>
        </p:nvSpPr>
        <p:spPr>
          <a:xfrm>
            <a:off x="1706367" y="401633"/>
            <a:ext cx="9374000" cy="827600"/>
          </a:xfrm>
          <a:prstGeom prst="rect">
            <a:avLst/>
          </a:prstGeom>
        </p:spPr>
        <p:txBody>
          <a:bodyPr spcFirstLastPara="1" wrap="square" lIns="121900" tIns="121900" rIns="121900" bIns="121900" anchor="t" anchorCtr="0">
            <a:noAutofit/>
          </a:bodyPr>
          <a:lstStyle/>
          <a:p>
            <a:pPr marL="389457" algn="ctr">
              <a:lnSpc>
                <a:spcPct val="137500"/>
              </a:lnSpc>
              <a:spcAft>
                <a:spcPts val="1733"/>
              </a:spcAft>
            </a:pPr>
            <a:r>
              <a:rPr lang="en" sz="4400">
                <a:solidFill>
                  <a:srgbClr val="454545"/>
                </a:solidFill>
                <a:latin typeface="Arial"/>
                <a:ea typeface="Arial"/>
                <a:cs typeface="Arial"/>
                <a:sym typeface="Arial"/>
              </a:rPr>
              <a:t>Be Authentic</a:t>
            </a:r>
            <a:endParaRPr sz="6533"/>
          </a:p>
        </p:txBody>
      </p:sp>
      <p:sp>
        <p:nvSpPr>
          <p:cNvPr id="296" name="Google Shape;296;p16"/>
          <p:cNvSpPr txBox="1"/>
          <p:nvPr/>
        </p:nvSpPr>
        <p:spPr>
          <a:xfrm>
            <a:off x="1772767" y="1570900"/>
            <a:ext cx="9868800" cy="3928400"/>
          </a:xfrm>
          <a:prstGeom prst="rect">
            <a:avLst/>
          </a:prstGeom>
          <a:noFill/>
          <a:ln>
            <a:noFill/>
          </a:ln>
        </p:spPr>
        <p:txBody>
          <a:bodyPr spcFirstLastPara="1" wrap="square" lIns="121900" tIns="121900" rIns="121900" bIns="121900" anchor="t" anchorCtr="0">
            <a:noAutofit/>
          </a:bodyPr>
          <a:lstStyle/>
          <a:p>
            <a:pPr defTabSz="1219170">
              <a:lnSpc>
                <a:spcPct val="137500"/>
              </a:lnSpc>
              <a:buClr>
                <a:srgbClr val="000000"/>
              </a:buClr>
            </a:pPr>
            <a:endParaRPr sz="1600" b="1" kern="0">
              <a:solidFill>
                <a:srgbClr val="454545"/>
              </a:solidFill>
              <a:latin typeface="Arial"/>
              <a:cs typeface="Arial"/>
              <a:sym typeface="Arial"/>
            </a:endParaRPr>
          </a:p>
          <a:p>
            <a:pPr marL="389457" defTabSz="1219170">
              <a:lnSpc>
                <a:spcPct val="137500"/>
              </a:lnSpc>
              <a:spcBef>
                <a:spcPts val="1733"/>
              </a:spcBef>
              <a:buClr>
                <a:srgbClr val="000000"/>
              </a:buClr>
            </a:pPr>
            <a:r>
              <a:rPr lang="en" sz="2933" kern="0">
                <a:solidFill>
                  <a:srgbClr val="0000FF"/>
                </a:solidFill>
                <a:latin typeface="Arial"/>
                <a:cs typeface="Arial"/>
                <a:sym typeface="Arial"/>
              </a:rPr>
              <a:t>Your word should reflect YOU, and no one else. It’s easy to listen to others’ words and then pick one that sounds good. </a:t>
            </a:r>
            <a:r>
              <a:rPr lang="en" sz="2933" kern="0">
                <a:solidFill>
                  <a:srgbClr val="FF0000"/>
                </a:solidFill>
                <a:latin typeface="Arial"/>
                <a:cs typeface="Arial"/>
                <a:sym typeface="Arial"/>
              </a:rPr>
              <a:t>But you want a word that’s uniquely yours</a:t>
            </a:r>
            <a:r>
              <a:rPr lang="en" sz="2933" kern="0">
                <a:solidFill>
                  <a:srgbClr val="0000FF"/>
                </a:solidFill>
                <a:latin typeface="Arial"/>
                <a:cs typeface="Arial"/>
                <a:sym typeface="Arial"/>
              </a:rPr>
              <a:t>… one that resonates with you on a deep level.</a:t>
            </a:r>
            <a:endParaRPr sz="2933" kern="0">
              <a:solidFill>
                <a:srgbClr val="0000FF"/>
              </a:solidFill>
              <a:latin typeface="Arial"/>
              <a:cs typeface="Arial"/>
              <a:sym typeface="Arial"/>
            </a:endParaRPr>
          </a:p>
          <a:p>
            <a:pPr marL="389457" defTabSz="1219170">
              <a:lnSpc>
                <a:spcPct val="137500"/>
              </a:lnSpc>
              <a:spcBef>
                <a:spcPts val="1733"/>
              </a:spcBef>
              <a:buClr>
                <a:srgbClr val="000000"/>
              </a:buClr>
            </a:pPr>
            <a:endParaRPr sz="1600" kern="0">
              <a:solidFill>
                <a:srgbClr val="454545"/>
              </a:solidFill>
              <a:latin typeface="Arial"/>
              <a:cs typeface="Arial"/>
              <a:sym typeface="Arial"/>
            </a:endParaRPr>
          </a:p>
          <a:p>
            <a:pPr marL="389457" defTabSz="1219170">
              <a:lnSpc>
                <a:spcPct val="137500"/>
              </a:lnSpc>
              <a:spcBef>
                <a:spcPts val="1733"/>
              </a:spcBef>
              <a:buClr>
                <a:srgbClr val="000000"/>
              </a:buClr>
            </a:pPr>
            <a:endParaRPr sz="1600" kern="0">
              <a:solidFill>
                <a:srgbClr val="454545"/>
              </a:solidFill>
              <a:latin typeface="Arial"/>
              <a:cs typeface="Arial"/>
              <a:sym typeface="Arial"/>
            </a:endParaRPr>
          </a:p>
          <a:p>
            <a:pPr defTabSz="1219170">
              <a:spcBef>
                <a:spcPts val="1733"/>
              </a:spcBef>
              <a:buClr>
                <a:srgbClr val="000000"/>
              </a:buClr>
            </a:pPr>
            <a:endParaRPr sz="1867" kern="0">
              <a:solidFill>
                <a:srgbClr val="000000"/>
              </a:solidFill>
              <a:latin typeface="Arial"/>
              <a:cs typeface="Arial"/>
              <a:sym typeface="Arial"/>
            </a:endParaRPr>
          </a:p>
        </p:txBody>
      </p:sp>
    </p:spTree>
    <p:extLst>
      <p:ext uri="{BB962C8B-B14F-4D97-AF65-F5344CB8AC3E}">
        <p14:creationId xmlns:p14="http://schemas.microsoft.com/office/powerpoint/2010/main" val="1632981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300"/>
        <p:cNvGrpSpPr/>
        <p:nvPr/>
      </p:nvGrpSpPr>
      <p:grpSpPr>
        <a:xfrm>
          <a:off x="0" y="0"/>
          <a:ext cx="0" cy="0"/>
          <a:chOff x="0" y="0"/>
          <a:chExt cx="0" cy="0"/>
        </a:xfrm>
      </p:grpSpPr>
      <p:sp>
        <p:nvSpPr>
          <p:cNvPr id="301" name="Google Shape;301;p17"/>
          <p:cNvSpPr txBox="1">
            <a:spLocks noGrp="1"/>
          </p:cNvSpPr>
          <p:nvPr>
            <p:ph type="title"/>
          </p:nvPr>
        </p:nvSpPr>
        <p:spPr>
          <a:xfrm>
            <a:off x="1706367" y="401633"/>
            <a:ext cx="9374000" cy="827600"/>
          </a:xfrm>
          <a:prstGeom prst="rect">
            <a:avLst/>
          </a:prstGeom>
        </p:spPr>
        <p:txBody>
          <a:bodyPr spcFirstLastPara="1" wrap="square" lIns="121900" tIns="121900" rIns="121900" bIns="121900" anchor="t" anchorCtr="0">
            <a:noAutofit/>
          </a:bodyPr>
          <a:lstStyle/>
          <a:p>
            <a:pPr marL="389457" algn="ctr">
              <a:lnSpc>
                <a:spcPct val="137500"/>
              </a:lnSpc>
              <a:spcAft>
                <a:spcPts val="1733"/>
              </a:spcAft>
            </a:pPr>
            <a:r>
              <a:rPr lang="en" sz="4267">
                <a:solidFill>
                  <a:srgbClr val="454545"/>
                </a:solidFill>
                <a:latin typeface="Arial"/>
                <a:ea typeface="Arial"/>
                <a:cs typeface="Arial"/>
                <a:sym typeface="Arial"/>
              </a:rPr>
              <a:t>Don’t Overthink It</a:t>
            </a:r>
            <a:endParaRPr sz="6400"/>
          </a:p>
        </p:txBody>
      </p:sp>
      <p:sp>
        <p:nvSpPr>
          <p:cNvPr id="302" name="Google Shape;302;p17"/>
          <p:cNvSpPr txBox="1"/>
          <p:nvPr/>
        </p:nvSpPr>
        <p:spPr>
          <a:xfrm>
            <a:off x="1772767" y="1570900"/>
            <a:ext cx="9868800" cy="4862400"/>
          </a:xfrm>
          <a:prstGeom prst="rect">
            <a:avLst/>
          </a:prstGeom>
          <a:noFill/>
          <a:ln>
            <a:noFill/>
          </a:ln>
        </p:spPr>
        <p:txBody>
          <a:bodyPr spcFirstLastPara="1" wrap="square" lIns="121900" tIns="121900" rIns="121900" bIns="121900" anchor="t" anchorCtr="0">
            <a:noAutofit/>
          </a:bodyPr>
          <a:lstStyle/>
          <a:p>
            <a:pPr defTabSz="1219170">
              <a:lnSpc>
                <a:spcPct val="137500"/>
              </a:lnSpc>
              <a:buClr>
                <a:srgbClr val="000000"/>
              </a:buClr>
            </a:pPr>
            <a:endParaRPr sz="1600" b="1" kern="0">
              <a:solidFill>
                <a:srgbClr val="454545"/>
              </a:solidFill>
              <a:latin typeface="Arial"/>
              <a:cs typeface="Arial"/>
              <a:sym typeface="Arial"/>
            </a:endParaRPr>
          </a:p>
          <a:p>
            <a:pPr defTabSz="1219170">
              <a:lnSpc>
                <a:spcPct val="137500"/>
              </a:lnSpc>
              <a:spcBef>
                <a:spcPts val="1733"/>
              </a:spcBef>
              <a:buClr>
                <a:srgbClr val="000000"/>
              </a:buClr>
            </a:pPr>
            <a:r>
              <a:rPr lang="en" sz="2800" kern="0">
                <a:solidFill>
                  <a:srgbClr val="0000FF"/>
                </a:solidFill>
                <a:latin typeface="Arial"/>
                <a:cs typeface="Arial"/>
                <a:sym typeface="Arial"/>
              </a:rPr>
              <a:t>It’s not rocket science, and there’s no wrong answer. Don’t analyze it to death! </a:t>
            </a:r>
            <a:endParaRPr sz="2800" kern="0">
              <a:solidFill>
                <a:srgbClr val="0000FF"/>
              </a:solidFill>
              <a:latin typeface="Arial"/>
              <a:cs typeface="Arial"/>
              <a:sym typeface="Arial"/>
            </a:endParaRPr>
          </a:p>
          <a:p>
            <a:pPr defTabSz="1219170">
              <a:lnSpc>
                <a:spcPct val="137500"/>
              </a:lnSpc>
              <a:spcBef>
                <a:spcPts val="1733"/>
              </a:spcBef>
              <a:buClr>
                <a:srgbClr val="000000"/>
              </a:buClr>
            </a:pPr>
            <a:r>
              <a:rPr lang="en" sz="2800" kern="0">
                <a:solidFill>
                  <a:srgbClr val="FF0000"/>
                </a:solidFill>
                <a:latin typeface="Arial"/>
                <a:cs typeface="Arial"/>
                <a:sym typeface="Arial"/>
              </a:rPr>
              <a:t>It’s simply about identifying the word that keeps coming back to nag at your heart.</a:t>
            </a:r>
            <a:r>
              <a:rPr lang="en" sz="2800" kern="0">
                <a:solidFill>
                  <a:srgbClr val="0000FF"/>
                </a:solidFill>
                <a:latin typeface="Arial"/>
                <a:cs typeface="Arial"/>
                <a:sym typeface="Arial"/>
              </a:rPr>
              <a:t> Keep an open mind and heart, and pay attention to the word that you see, hear, and recognize the most as you work through this …</a:t>
            </a:r>
            <a:endParaRPr sz="2800" kern="0">
              <a:solidFill>
                <a:srgbClr val="0000FF"/>
              </a:solidFill>
              <a:latin typeface="Arial"/>
              <a:cs typeface="Arial"/>
              <a:sym typeface="Arial"/>
            </a:endParaRPr>
          </a:p>
          <a:p>
            <a:pPr marL="389457" defTabSz="1219170">
              <a:lnSpc>
                <a:spcPct val="137500"/>
              </a:lnSpc>
              <a:spcBef>
                <a:spcPts val="1733"/>
              </a:spcBef>
              <a:buClr>
                <a:srgbClr val="000000"/>
              </a:buClr>
            </a:pPr>
            <a:endParaRPr sz="1600" kern="0">
              <a:solidFill>
                <a:srgbClr val="454545"/>
              </a:solidFill>
              <a:latin typeface="Arial"/>
              <a:cs typeface="Arial"/>
              <a:sym typeface="Arial"/>
            </a:endParaRPr>
          </a:p>
          <a:p>
            <a:pPr defTabSz="1219170">
              <a:spcBef>
                <a:spcPts val="1733"/>
              </a:spcBef>
              <a:buClr>
                <a:srgbClr val="000000"/>
              </a:buClr>
            </a:pPr>
            <a:endParaRPr sz="1867" kern="0">
              <a:solidFill>
                <a:srgbClr val="000000"/>
              </a:solidFill>
              <a:latin typeface="Arial"/>
              <a:cs typeface="Arial"/>
              <a:sym typeface="Arial"/>
            </a:endParaRPr>
          </a:p>
        </p:txBody>
      </p:sp>
    </p:spTree>
    <p:extLst>
      <p:ext uri="{BB962C8B-B14F-4D97-AF65-F5344CB8AC3E}">
        <p14:creationId xmlns:p14="http://schemas.microsoft.com/office/powerpoint/2010/main" val="1616027718"/>
      </p:ext>
    </p:extLst>
  </p:cSld>
  <p:clrMapOvr>
    <a:masterClrMapping/>
  </p:clrMapOvr>
  <p:timing>
    <p:tnLst>
      <p:par>
        <p:cTn id="1" dur="indefinite" restart="never" nodeType="tmRoot"/>
      </p:par>
    </p:tnLst>
  </p:timing>
</p:sld>
</file>

<file path=ppt/theme/_rels/theme4.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elancholy abstract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lancholy abstract design slides.potx" id="{0C631111-0761-4095-80FF-907E1270642A}" vid="{4C722CC6-EA24-4B9B-A48E-3EC5DC6964FB}"/>
    </a:ext>
  </a:extLst>
</a:theme>
</file>

<file path=ppt/theme/theme3.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2362</TotalTime>
  <Words>4562</Words>
  <Application>Microsoft Office PowerPoint</Application>
  <PresentationFormat>Widescreen</PresentationFormat>
  <Paragraphs>520</Paragraphs>
  <Slides>30</Slides>
  <Notes>7</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30</vt:i4>
      </vt:variant>
    </vt:vector>
  </HeadingPairs>
  <TitlesOfParts>
    <vt:vector size="42" baseType="lpstr">
      <vt:lpstr>Arial</vt:lpstr>
      <vt:lpstr>Calibri</vt:lpstr>
      <vt:lpstr>Calibri Light</vt:lpstr>
      <vt:lpstr>Century Gothic</vt:lpstr>
      <vt:lpstr>Garamond</vt:lpstr>
      <vt:lpstr>Jokerman</vt:lpstr>
      <vt:lpstr>Maven Pro</vt:lpstr>
      <vt:lpstr>Nunito</vt:lpstr>
      <vt:lpstr>Office Theme</vt:lpstr>
      <vt:lpstr>Melancholy abstract design template</vt:lpstr>
      <vt:lpstr>Momentum</vt:lpstr>
      <vt:lpstr>Savon</vt:lpstr>
      <vt:lpstr>Warm-Up/Opening</vt:lpstr>
      <vt:lpstr>Let’s Check our Answers</vt:lpstr>
      <vt:lpstr>Let’s Check our Answers</vt:lpstr>
      <vt:lpstr>WELCOME BACK</vt:lpstr>
      <vt:lpstr>PowerPoint Presentation</vt:lpstr>
      <vt:lpstr>One Word 2019.AC  </vt:lpstr>
      <vt:lpstr>Focus on being rather than doing.</vt:lpstr>
      <vt:lpstr>Be Authentic</vt:lpstr>
      <vt:lpstr>Don’t Overthink It</vt:lpstr>
      <vt:lpstr>In Your Writer’s Notebook:</vt:lpstr>
      <vt:lpstr>In Your Writer’s Notebook:</vt:lpstr>
      <vt:lpstr>Remember:</vt:lpstr>
      <vt:lpstr>Warm-Up/Opening</vt:lpstr>
      <vt:lpstr>Let’s Check our Answers</vt:lpstr>
      <vt:lpstr>Let’s Check our Answers</vt:lpstr>
      <vt:lpstr>ONE WORD Mini-project - AC</vt:lpstr>
      <vt:lpstr>ONE WORD Mini-project</vt:lpstr>
      <vt:lpstr>Standard and Essential Question</vt:lpstr>
      <vt:lpstr>Warm-Up/Opening</vt:lpstr>
      <vt:lpstr>LET’S DISCUSS!</vt:lpstr>
      <vt:lpstr>Warm-Up/Opening</vt:lpstr>
      <vt:lpstr>LET’S DISCUSS!</vt:lpstr>
      <vt:lpstr>Work Period-Short response  ON SHEET OF PAPER ANSWER QUESTION 1 OR 2</vt:lpstr>
      <vt:lpstr>THURSDAY Work Period</vt:lpstr>
      <vt:lpstr>WORK PERIOD </vt:lpstr>
      <vt:lpstr>CHARACTER POEM</vt:lpstr>
      <vt:lpstr>AC - Poem</vt:lpstr>
      <vt:lpstr>PowerPoint Presentation</vt:lpstr>
      <vt:lpstr>PowerPoint Presentation</vt:lpstr>
      <vt:lpstr>PowerPoint Presentation</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Warm-Up/Opening</dc:title>
  <dc:creator>Andrea Bass</dc:creator>
  <cp:lastModifiedBy>Tammy Holdip</cp:lastModifiedBy>
  <cp:revision>62</cp:revision>
  <cp:lastPrinted>2019-01-11T17:49:59Z</cp:lastPrinted>
  <dcterms:created xsi:type="dcterms:W3CDTF">2019-01-04T14:20:15Z</dcterms:created>
  <dcterms:modified xsi:type="dcterms:W3CDTF">2019-01-11T18:49:25Z</dcterms:modified>
</cp:coreProperties>
</file>