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7" r:id="rId4"/>
    <p:sldId id="268" r:id="rId5"/>
    <p:sldId id="266" r:id="rId6"/>
    <p:sldId id="258" r:id="rId7"/>
    <p:sldId id="259" r:id="rId8"/>
    <p:sldId id="260" r:id="rId9"/>
    <p:sldId id="261" r:id="rId10"/>
    <p:sldId id="262" r:id="rId11"/>
    <p:sldId id="263" r:id="rId12"/>
    <p:sldId id="265"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187"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8/17/2016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8/17/2016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8/17/2016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8/17/2016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8/17/2016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8/17/2016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8/17/2016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prezi.com/abap6w3vocyp/?utm_campaign=share&amp;utm_medium=copy&amp;rc=ex0shar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movies.disney.com/zootopia"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youtu.be/K1In45K0DGc"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20657"/>
            <a:ext cx="9448800" cy="1825096"/>
          </a:xfrm>
        </p:spPr>
        <p:txBody>
          <a:bodyPr/>
          <a:lstStyle/>
          <a:p>
            <a:r>
              <a:rPr lang="en-US" dirty="0" smtClean="0"/>
              <a:t>UTOPIA VS. DSYTOPIA</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76869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elements of a dystopia</a:t>
            </a:r>
            <a:endParaRPr lang="en-US" dirty="0"/>
          </a:p>
        </p:txBody>
      </p:sp>
      <p:sp>
        <p:nvSpPr>
          <p:cNvPr id="3" name="Content Placeholder 2"/>
          <p:cNvSpPr>
            <a:spLocks noGrp="1"/>
          </p:cNvSpPr>
          <p:nvPr>
            <p:ph sz="half" idx="1"/>
          </p:nvPr>
        </p:nvSpPr>
        <p:spPr>
          <a:xfrm>
            <a:off x="733245" y="2220438"/>
            <a:ext cx="9601200" cy="4024125"/>
          </a:xfrm>
        </p:spPr>
        <p:txBody>
          <a:bodyPr/>
          <a:lstStyle/>
          <a:p>
            <a:pPr marL="0" indent="0">
              <a:buNone/>
            </a:pPr>
            <a:r>
              <a:rPr lang="en-US" sz="2800" dirty="0"/>
              <a:t>Some dystopias are savage desert wastelands, empty of plants and filled with lawless bandits and warlords. That kind of dystopia isn’t often confused with a utopia though. The really dangerous dystopias are the ones that appear to be perfect on the surface, but are secretly horrible</a:t>
            </a:r>
            <a:r>
              <a:rPr lang="en-US" sz="2800" dirty="0" smtClean="0"/>
              <a:t>. Here </a:t>
            </a:r>
            <a:r>
              <a:rPr lang="en-US" sz="2800" dirty="0"/>
              <a:t>are so common elements of these “totalitarian” dystopias:</a:t>
            </a:r>
          </a:p>
          <a:p>
            <a:pPr marL="0" indent="0">
              <a:buNone/>
            </a:pPr>
            <a:endParaRPr lang="en-US" dirty="0"/>
          </a:p>
        </p:txBody>
      </p:sp>
    </p:spTree>
    <p:extLst>
      <p:ext uri="{BB962C8B-B14F-4D97-AF65-F5344CB8AC3E}">
        <p14:creationId xmlns:p14="http://schemas.microsoft.com/office/powerpoint/2010/main" val="3656688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134091136"/>
              </p:ext>
            </p:extLst>
          </p:nvPr>
        </p:nvGraphicFramePr>
        <p:xfrm>
          <a:off x="0" y="-1"/>
          <a:ext cx="12192000" cy="6858000"/>
        </p:xfrm>
        <a:graphic>
          <a:graphicData uri="http://schemas.openxmlformats.org/drawingml/2006/table">
            <a:tbl>
              <a:tblPr firstRow="1" bandRow="1">
                <a:tableStyleId>{5C22544A-7EE6-4342-B048-85BDC9FD1C3A}</a:tableStyleId>
              </a:tblPr>
              <a:tblGrid>
                <a:gridCol w="6096000"/>
                <a:gridCol w="6096000"/>
              </a:tblGrid>
              <a:tr h="641118">
                <a:tc>
                  <a:txBody>
                    <a:bodyPr/>
                    <a:lstStyle/>
                    <a:p>
                      <a:pPr algn="ctr" fontAlgn="ctr"/>
                      <a:r>
                        <a:rPr lang="en-US" b="1" dirty="0">
                          <a:effectLst/>
                        </a:rPr>
                        <a:t>Element</a:t>
                      </a:r>
                    </a:p>
                  </a:txBody>
                  <a:tcPr marL="114300" marR="114300" marT="60960" marB="60960" anchor="ctr"/>
                </a:tc>
                <a:tc>
                  <a:txBody>
                    <a:bodyPr/>
                    <a:lstStyle/>
                    <a:p>
                      <a:pPr algn="ctr" fontAlgn="ctr"/>
                      <a:r>
                        <a:rPr lang="en-US" b="1" dirty="0">
                          <a:effectLst/>
                        </a:rPr>
                        <a:t>Description</a:t>
                      </a:r>
                    </a:p>
                  </a:txBody>
                  <a:tcPr marL="114300" marR="114300" marT="60960" marB="60960" anchor="ctr"/>
                </a:tc>
              </a:tr>
              <a:tr h="745432">
                <a:tc>
                  <a:txBody>
                    <a:bodyPr/>
                    <a:lstStyle/>
                    <a:p>
                      <a:pPr fontAlgn="t"/>
                      <a:r>
                        <a:rPr lang="en-US" b="1">
                          <a:effectLst/>
                        </a:rPr>
                        <a:t>The people are restricted from independent thought and action</a:t>
                      </a:r>
                      <a:endParaRPr lang="en-US">
                        <a:effectLst/>
                      </a:endParaRPr>
                    </a:p>
                  </a:txBody>
                  <a:tcPr marL="60960" marR="60960" marT="60960" marB="60960"/>
                </a:tc>
                <a:tc>
                  <a:txBody>
                    <a:bodyPr/>
                    <a:lstStyle/>
                    <a:p>
                      <a:pPr fontAlgn="t"/>
                      <a:r>
                        <a:rPr lang="en-US" dirty="0">
                          <a:effectLst/>
                        </a:rPr>
                        <a:t>People are not free to make their own choices in life, the government chooses for them.</a:t>
                      </a:r>
                    </a:p>
                  </a:txBody>
                  <a:tcPr marL="60960" marR="60960" marT="60960" marB="60960"/>
                </a:tc>
              </a:tr>
              <a:tr h="1306408">
                <a:tc>
                  <a:txBody>
                    <a:bodyPr/>
                    <a:lstStyle/>
                    <a:p>
                      <a:pPr fontAlgn="t"/>
                      <a:r>
                        <a:rPr lang="en-US" b="1" dirty="0">
                          <a:effectLst/>
                        </a:rPr>
                        <a:t>The government in control is often oppressive</a:t>
                      </a:r>
                      <a:endParaRPr lang="en-US" dirty="0">
                        <a:effectLst/>
                      </a:endParaRPr>
                    </a:p>
                  </a:txBody>
                  <a:tcPr marL="60960" marR="60960" marT="60960" marB="60960"/>
                </a:tc>
                <a:tc>
                  <a:txBody>
                    <a:bodyPr/>
                    <a:lstStyle/>
                    <a:p>
                      <a:pPr fontAlgn="t"/>
                      <a:r>
                        <a:rPr lang="en-US" dirty="0">
                          <a:effectLst/>
                        </a:rPr>
                        <a:t>An oppressive government is often overbearing, has constant surveillance on its people, creates curfews, has military control, and suppresses its people.</a:t>
                      </a:r>
                    </a:p>
                  </a:txBody>
                  <a:tcPr marL="60960" marR="60960" marT="60960" marB="60960"/>
                </a:tc>
              </a:tr>
              <a:tr h="1394678">
                <a:tc>
                  <a:txBody>
                    <a:bodyPr/>
                    <a:lstStyle/>
                    <a:p>
                      <a:pPr fontAlgn="t"/>
                      <a:r>
                        <a:rPr lang="en-US" b="1" dirty="0">
                          <a:effectLst/>
                        </a:rPr>
                        <a:t>The setting is often futuristic or in a fictional universe</a:t>
                      </a:r>
                      <a:endParaRPr lang="en-US" dirty="0">
                        <a:effectLst/>
                      </a:endParaRPr>
                    </a:p>
                  </a:txBody>
                  <a:tcPr marL="60960" marR="60960" marT="60960" marB="60960"/>
                </a:tc>
                <a:tc>
                  <a:txBody>
                    <a:bodyPr/>
                    <a:lstStyle/>
                    <a:p>
                      <a:pPr fontAlgn="t"/>
                      <a:r>
                        <a:rPr lang="en-US" dirty="0">
                          <a:effectLst/>
                        </a:rPr>
                        <a:t>The setting is often in the future, or in a fictional universe, after a massive war or catastrophe. This helps explain the different structure of society, and justify </a:t>
                      </a:r>
                      <a:r>
                        <a:rPr lang="en-US" dirty="0" smtClean="0">
                          <a:effectLst/>
                        </a:rPr>
                        <a:t>the </a:t>
                      </a:r>
                      <a:r>
                        <a:rPr lang="en-US" dirty="0">
                          <a:effectLst/>
                        </a:rPr>
                        <a:t>power of government.</a:t>
                      </a:r>
                    </a:p>
                  </a:txBody>
                  <a:tcPr marL="60960" marR="60960" marT="60960" marB="60960"/>
                </a:tc>
              </a:tr>
              <a:tr h="1012466">
                <a:tc>
                  <a:txBody>
                    <a:bodyPr/>
                    <a:lstStyle/>
                    <a:p>
                      <a:pPr fontAlgn="t"/>
                      <a:r>
                        <a:rPr lang="en-US" b="1">
                          <a:effectLst/>
                        </a:rPr>
                        <a:t>Contains elements of conformity, or extreme equality</a:t>
                      </a:r>
                      <a:endParaRPr lang="en-US">
                        <a:effectLst/>
                      </a:endParaRPr>
                    </a:p>
                  </a:txBody>
                  <a:tcPr marL="60960" marR="60960" marT="60960" marB="60960"/>
                </a:tc>
                <a:tc>
                  <a:txBody>
                    <a:bodyPr/>
                    <a:lstStyle/>
                    <a:p>
                      <a:pPr fontAlgn="t"/>
                      <a:r>
                        <a:rPr lang="en-US" dirty="0">
                          <a:effectLst/>
                        </a:rPr>
                        <a:t>People are forced to be very similar and conform to the rules and expectations that the government has set forth.</a:t>
                      </a:r>
                    </a:p>
                  </a:txBody>
                  <a:tcPr marL="60960" marR="60960" marT="60960" marB="60960"/>
                </a:tc>
              </a:tr>
              <a:tr h="745432">
                <a:tc>
                  <a:txBody>
                    <a:bodyPr/>
                    <a:lstStyle/>
                    <a:p>
                      <a:pPr fontAlgn="t"/>
                      <a:r>
                        <a:rPr lang="en-US" b="1">
                          <a:effectLst/>
                        </a:rPr>
                        <a:t>The government portrays their society as a utopia</a:t>
                      </a:r>
                      <a:endParaRPr lang="en-US">
                        <a:effectLst/>
                      </a:endParaRPr>
                    </a:p>
                  </a:txBody>
                  <a:tcPr marL="60960" marR="60960" marT="60960" marB="60960"/>
                </a:tc>
                <a:tc>
                  <a:txBody>
                    <a:bodyPr/>
                    <a:lstStyle/>
                    <a:p>
                      <a:pPr fontAlgn="t"/>
                      <a:r>
                        <a:rPr lang="en-US">
                          <a:effectLst/>
                        </a:rPr>
                        <a:t>They use propaganda and subtle manipulation to trick their people into believing things are perfect.</a:t>
                      </a:r>
                    </a:p>
                  </a:txBody>
                  <a:tcPr marL="60960" marR="60960" marT="60960" marB="60960"/>
                </a:tc>
              </a:tr>
              <a:tr h="1012466">
                <a:tc>
                  <a:txBody>
                    <a:bodyPr/>
                    <a:lstStyle/>
                    <a:p>
                      <a:pPr fontAlgn="t"/>
                      <a:r>
                        <a:rPr lang="en-US" b="1" dirty="0">
                          <a:effectLst/>
                        </a:rPr>
                        <a:t>The protagonist wishes to restore the people to conventional life</a:t>
                      </a:r>
                      <a:endParaRPr lang="en-US" dirty="0">
                        <a:effectLst/>
                      </a:endParaRPr>
                    </a:p>
                  </a:txBody>
                  <a:tcPr marL="60960" marR="60960" marT="60960" marB="60960"/>
                </a:tc>
                <a:tc>
                  <a:txBody>
                    <a:bodyPr/>
                    <a:lstStyle/>
                    <a:p>
                      <a:pPr fontAlgn="t"/>
                      <a:r>
                        <a:rPr lang="en-US" dirty="0">
                          <a:effectLst/>
                        </a:rPr>
                        <a:t>The main character has a moment of clarity and realizes the problems in the society. They try to make a change to 'free the people'.</a:t>
                      </a:r>
                    </a:p>
                  </a:txBody>
                  <a:tcPr marL="60960" marR="60960" marT="60960" marB="60960"/>
                </a:tc>
              </a:tr>
            </a:tbl>
          </a:graphicData>
        </a:graphic>
      </p:graphicFrame>
    </p:spTree>
    <p:extLst>
      <p:ext uri="{BB962C8B-B14F-4D97-AF65-F5344CB8AC3E}">
        <p14:creationId xmlns:p14="http://schemas.microsoft.com/office/powerpoint/2010/main" val="2073235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themes in dystopian novels</a:t>
            </a:r>
            <a:endParaRPr lang="en-US" dirty="0"/>
          </a:p>
        </p:txBody>
      </p:sp>
      <p:sp>
        <p:nvSpPr>
          <p:cNvPr id="3" name="TextBox 2"/>
          <p:cNvSpPr txBox="1"/>
          <p:nvPr/>
        </p:nvSpPr>
        <p:spPr>
          <a:xfrm>
            <a:off x="181155" y="2455264"/>
            <a:ext cx="4433977" cy="646331"/>
          </a:xfrm>
          <a:prstGeom prst="rect">
            <a:avLst/>
          </a:prstGeom>
          <a:noFill/>
        </p:spPr>
        <p:txBody>
          <a:bodyPr wrap="square" rtlCol="0">
            <a:spAutoFit/>
          </a:bodyPr>
          <a:lstStyle/>
          <a:p>
            <a:r>
              <a:rPr lang="en-US" b="1" dirty="0"/>
              <a:t>1. The dangers of a particular type of government.</a:t>
            </a:r>
            <a:endParaRPr lang="en-US" dirty="0"/>
          </a:p>
        </p:txBody>
      </p:sp>
      <p:sp>
        <p:nvSpPr>
          <p:cNvPr id="4" name="TextBox 3"/>
          <p:cNvSpPr txBox="1"/>
          <p:nvPr/>
        </p:nvSpPr>
        <p:spPr>
          <a:xfrm>
            <a:off x="5719314" y="2791809"/>
            <a:ext cx="4416724" cy="646331"/>
          </a:xfrm>
          <a:prstGeom prst="rect">
            <a:avLst/>
          </a:prstGeom>
          <a:noFill/>
        </p:spPr>
        <p:txBody>
          <a:bodyPr wrap="square" rtlCol="0">
            <a:spAutoFit/>
          </a:bodyPr>
          <a:lstStyle/>
          <a:p>
            <a:r>
              <a:rPr lang="en-US" b="1" dirty="0"/>
              <a:t>2. The importance of </a:t>
            </a:r>
            <a:r>
              <a:rPr lang="en-US" b="1" dirty="0" smtClean="0"/>
              <a:t>knowledge </a:t>
            </a:r>
            <a:r>
              <a:rPr lang="en-US" b="1" dirty="0"/>
              <a:t>and truth. </a:t>
            </a:r>
            <a:endParaRPr lang="en-US" dirty="0"/>
          </a:p>
        </p:txBody>
      </p:sp>
      <p:sp>
        <p:nvSpPr>
          <p:cNvPr id="5" name="TextBox 4"/>
          <p:cNvSpPr txBox="1"/>
          <p:nvPr/>
        </p:nvSpPr>
        <p:spPr>
          <a:xfrm>
            <a:off x="664235" y="3665122"/>
            <a:ext cx="4589253" cy="369332"/>
          </a:xfrm>
          <a:prstGeom prst="rect">
            <a:avLst/>
          </a:prstGeom>
          <a:noFill/>
        </p:spPr>
        <p:txBody>
          <a:bodyPr wrap="square" rtlCol="0">
            <a:spAutoFit/>
          </a:bodyPr>
          <a:lstStyle/>
          <a:p>
            <a:r>
              <a:rPr lang="en-US" b="1" dirty="0"/>
              <a:t>3. The danger of a </a:t>
            </a:r>
            <a:r>
              <a:rPr lang="en-US" b="1" dirty="0" smtClean="0"/>
              <a:t>particular policy .</a:t>
            </a:r>
            <a:endParaRPr lang="en-US" dirty="0"/>
          </a:p>
        </p:txBody>
      </p:sp>
      <p:sp>
        <p:nvSpPr>
          <p:cNvPr id="6" name="TextBox 5"/>
          <p:cNvSpPr txBox="1"/>
          <p:nvPr/>
        </p:nvSpPr>
        <p:spPr>
          <a:xfrm>
            <a:off x="6478438" y="3525543"/>
            <a:ext cx="5175848" cy="646331"/>
          </a:xfrm>
          <a:prstGeom prst="rect">
            <a:avLst/>
          </a:prstGeom>
          <a:noFill/>
        </p:spPr>
        <p:txBody>
          <a:bodyPr wrap="square" rtlCol="0">
            <a:spAutoFit/>
          </a:bodyPr>
          <a:lstStyle/>
          <a:p>
            <a:r>
              <a:rPr lang="en-US" b="1" dirty="0" smtClean="0"/>
              <a:t>4. The </a:t>
            </a:r>
            <a:r>
              <a:rPr lang="en-US" b="1" dirty="0"/>
              <a:t>danger of allowing one group to have too much power.</a:t>
            </a:r>
            <a:endParaRPr lang="en-US" dirty="0"/>
          </a:p>
        </p:txBody>
      </p:sp>
      <p:sp>
        <p:nvSpPr>
          <p:cNvPr id="8" name="TextBox 7"/>
          <p:cNvSpPr txBox="1"/>
          <p:nvPr/>
        </p:nvSpPr>
        <p:spPr>
          <a:xfrm>
            <a:off x="267419" y="4597981"/>
            <a:ext cx="5848709" cy="369332"/>
          </a:xfrm>
          <a:prstGeom prst="rect">
            <a:avLst/>
          </a:prstGeom>
          <a:noFill/>
        </p:spPr>
        <p:txBody>
          <a:bodyPr wrap="square" rtlCol="0">
            <a:spAutoFit/>
          </a:bodyPr>
          <a:lstStyle/>
          <a:p>
            <a:r>
              <a:rPr lang="en-US" b="1" dirty="0"/>
              <a:t>5. The importance of </a:t>
            </a:r>
            <a:r>
              <a:rPr lang="en-US" b="1" dirty="0" smtClean="0"/>
              <a:t>free will </a:t>
            </a:r>
            <a:r>
              <a:rPr lang="en-US" b="1" dirty="0"/>
              <a:t>and </a:t>
            </a:r>
            <a:r>
              <a:rPr lang="en-US" b="1" dirty="0" smtClean="0"/>
              <a:t>individuality.</a:t>
            </a:r>
            <a:endParaRPr lang="en-US" dirty="0"/>
          </a:p>
        </p:txBody>
      </p:sp>
      <p:sp>
        <p:nvSpPr>
          <p:cNvPr id="9" name="TextBox 8"/>
          <p:cNvSpPr txBox="1"/>
          <p:nvPr/>
        </p:nvSpPr>
        <p:spPr>
          <a:xfrm>
            <a:off x="7556740" y="4484831"/>
            <a:ext cx="3407434" cy="369332"/>
          </a:xfrm>
          <a:prstGeom prst="rect">
            <a:avLst/>
          </a:prstGeom>
          <a:noFill/>
        </p:spPr>
        <p:txBody>
          <a:bodyPr wrap="square" rtlCol="0">
            <a:spAutoFit/>
          </a:bodyPr>
          <a:lstStyle/>
          <a:p>
            <a:r>
              <a:rPr lang="en-US" b="1" dirty="0"/>
              <a:t>6. The danger of </a:t>
            </a:r>
            <a:r>
              <a:rPr lang="en-US" b="1" dirty="0" smtClean="0"/>
              <a:t>technology. </a:t>
            </a:r>
            <a:endParaRPr lang="en-US" dirty="0"/>
          </a:p>
        </p:txBody>
      </p:sp>
      <p:sp>
        <p:nvSpPr>
          <p:cNvPr id="10" name="TextBox 9"/>
          <p:cNvSpPr txBox="1"/>
          <p:nvPr/>
        </p:nvSpPr>
        <p:spPr>
          <a:xfrm>
            <a:off x="5128404" y="6106925"/>
            <a:ext cx="3873260" cy="369332"/>
          </a:xfrm>
          <a:prstGeom prst="rect">
            <a:avLst/>
          </a:prstGeom>
          <a:noFill/>
        </p:spPr>
        <p:txBody>
          <a:bodyPr wrap="square" rtlCol="0">
            <a:spAutoFit/>
          </a:bodyPr>
          <a:lstStyle/>
          <a:p>
            <a:r>
              <a:rPr lang="en-US" b="1" dirty="0"/>
              <a:t>9</a:t>
            </a:r>
            <a:r>
              <a:rPr lang="en-US" b="1" dirty="0" smtClean="0"/>
              <a:t>. </a:t>
            </a:r>
            <a:r>
              <a:rPr lang="en-US" b="1" dirty="0"/>
              <a:t>The danger of </a:t>
            </a:r>
            <a:r>
              <a:rPr lang="en-US" b="1" dirty="0" smtClean="0"/>
              <a:t>human nature.</a:t>
            </a:r>
            <a:endParaRPr lang="en-US" dirty="0"/>
          </a:p>
        </p:txBody>
      </p:sp>
      <p:sp>
        <p:nvSpPr>
          <p:cNvPr id="11" name="TextBox 10"/>
          <p:cNvSpPr txBox="1"/>
          <p:nvPr/>
        </p:nvSpPr>
        <p:spPr>
          <a:xfrm>
            <a:off x="2958861" y="5511452"/>
            <a:ext cx="5089585" cy="369332"/>
          </a:xfrm>
          <a:prstGeom prst="rect">
            <a:avLst/>
          </a:prstGeom>
          <a:noFill/>
        </p:spPr>
        <p:txBody>
          <a:bodyPr wrap="square" rtlCol="0">
            <a:spAutoFit/>
          </a:bodyPr>
          <a:lstStyle/>
          <a:p>
            <a:r>
              <a:rPr lang="en-US" b="1" dirty="0"/>
              <a:t>8</a:t>
            </a:r>
            <a:r>
              <a:rPr lang="en-US" b="1" dirty="0" smtClean="0"/>
              <a:t>. The </a:t>
            </a:r>
            <a:r>
              <a:rPr lang="en-US" b="1" dirty="0"/>
              <a:t>importance of </a:t>
            </a:r>
            <a:r>
              <a:rPr lang="en-US" b="1" dirty="0" smtClean="0"/>
              <a:t>humanity.</a:t>
            </a:r>
            <a:endParaRPr lang="en-US" dirty="0"/>
          </a:p>
        </p:txBody>
      </p:sp>
      <p:sp>
        <p:nvSpPr>
          <p:cNvPr id="7" name="TextBox 6"/>
          <p:cNvSpPr txBox="1"/>
          <p:nvPr/>
        </p:nvSpPr>
        <p:spPr>
          <a:xfrm>
            <a:off x="6392174" y="5054717"/>
            <a:ext cx="3821502" cy="369332"/>
          </a:xfrm>
          <a:prstGeom prst="rect">
            <a:avLst/>
          </a:prstGeom>
          <a:noFill/>
        </p:spPr>
        <p:txBody>
          <a:bodyPr wrap="square" rtlCol="0">
            <a:spAutoFit/>
          </a:bodyPr>
          <a:lstStyle/>
          <a:p>
            <a:r>
              <a:rPr lang="en-US" b="1" dirty="0" smtClean="0"/>
              <a:t>7. The danger of desensitization. </a:t>
            </a:r>
            <a:endParaRPr lang="en-US" b="1" dirty="0"/>
          </a:p>
        </p:txBody>
      </p:sp>
    </p:spTree>
    <p:extLst>
      <p:ext uri="{BB962C8B-B14F-4D97-AF65-F5344CB8AC3E}">
        <p14:creationId xmlns:p14="http://schemas.microsoft.com/office/powerpoint/2010/main" val="164274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P spid="10" grpId="0"/>
      <p:bldP spid="11"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9358" y="1026543"/>
            <a:ext cx="5676182" cy="707886"/>
          </a:xfrm>
          <a:prstGeom prst="rect">
            <a:avLst/>
          </a:prstGeom>
          <a:noFill/>
        </p:spPr>
        <p:txBody>
          <a:bodyPr wrap="square" rtlCol="0">
            <a:spAutoFit/>
          </a:bodyPr>
          <a:lstStyle/>
          <a:p>
            <a:pPr algn="ctr"/>
            <a:r>
              <a:rPr lang="en-US" sz="4000" dirty="0" smtClean="0"/>
              <a:t>VOCABULARY </a:t>
            </a:r>
            <a:endParaRPr lang="en-US" sz="4000" dirty="0"/>
          </a:p>
        </p:txBody>
      </p:sp>
      <p:sp>
        <p:nvSpPr>
          <p:cNvPr id="3" name="TextBox 2"/>
          <p:cNvSpPr txBox="1"/>
          <p:nvPr/>
        </p:nvSpPr>
        <p:spPr>
          <a:xfrm>
            <a:off x="646981" y="2380891"/>
            <a:ext cx="4942936" cy="6063198"/>
          </a:xfrm>
          <a:prstGeom prst="rect">
            <a:avLst/>
          </a:prstGeom>
          <a:noFill/>
        </p:spPr>
        <p:txBody>
          <a:bodyPr wrap="square" rtlCol="0">
            <a:spAutoFit/>
          </a:bodyPr>
          <a:lstStyle/>
          <a:p>
            <a:pPr marL="342900" indent="-342900">
              <a:buFont typeface="+mj-lt"/>
              <a:buAutoNum type="arabicPeriod"/>
            </a:pPr>
            <a:r>
              <a:rPr lang="en-US" sz="2800" dirty="0" smtClean="0"/>
              <a:t>Utopia</a:t>
            </a:r>
          </a:p>
          <a:p>
            <a:pPr marL="342900" indent="-342900">
              <a:buFont typeface="+mj-lt"/>
              <a:buAutoNum type="arabicPeriod"/>
            </a:pPr>
            <a:r>
              <a:rPr lang="en-US" sz="2800" dirty="0" smtClean="0"/>
              <a:t>Dystopia</a:t>
            </a:r>
          </a:p>
          <a:p>
            <a:pPr marL="342900" indent="-342900">
              <a:buFont typeface="+mj-lt"/>
              <a:buAutoNum type="arabicPeriod"/>
            </a:pPr>
            <a:r>
              <a:rPr lang="en-US" sz="2800" dirty="0" smtClean="0"/>
              <a:t>Society</a:t>
            </a:r>
          </a:p>
          <a:p>
            <a:pPr marL="342900" indent="-342900">
              <a:buFont typeface="+mj-lt"/>
              <a:buAutoNum type="arabicPeriod"/>
            </a:pPr>
            <a:r>
              <a:rPr lang="en-US" sz="2800" dirty="0" smtClean="0"/>
              <a:t>Oppression</a:t>
            </a:r>
          </a:p>
          <a:p>
            <a:pPr marL="342900" indent="-342900">
              <a:buFont typeface="+mj-lt"/>
              <a:buAutoNum type="arabicPeriod"/>
            </a:pPr>
            <a:r>
              <a:rPr lang="en-US" sz="2800" dirty="0" smtClean="0"/>
              <a:t>Surveillance</a:t>
            </a:r>
          </a:p>
          <a:p>
            <a:pPr marL="342900" indent="-342900">
              <a:buFont typeface="+mj-lt"/>
              <a:buAutoNum type="arabicPeriod"/>
            </a:pPr>
            <a:r>
              <a:rPr lang="en-US" sz="2800" dirty="0" smtClean="0"/>
              <a:t>Suppress</a:t>
            </a:r>
          </a:p>
          <a:p>
            <a:pPr marL="342900" indent="-342900">
              <a:buFont typeface="+mj-lt"/>
              <a:buAutoNum type="arabicPeriod"/>
            </a:pPr>
            <a:r>
              <a:rPr lang="en-US" sz="2800" dirty="0" smtClean="0"/>
              <a:t>Desensitize </a:t>
            </a:r>
          </a:p>
          <a:p>
            <a:pPr marL="342900" indent="-342900">
              <a:buFont typeface="+mj-lt"/>
              <a:buAutoNum type="arabicPeriod"/>
            </a:pPr>
            <a:r>
              <a:rPr lang="en-US" sz="2800" dirty="0" smtClean="0"/>
              <a:t>Catastrophe</a:t>
            </a:r>
          </a:p>
          <a:p>
            <a:pPr marL="342900" indent="-342900">
              <a:buFont typeface="+mj-lt"/>
              <a:buAutoNum type="arabicPeriod"/>
            </a:pPr>
            <a:r>
              <a:rPr lang="en-US" sz="2800" dirty="0" smtClean="0"/>
              <a:t>Conformity</a:t>
            </a:r>
          </a:p>
          <a:p>
            <a:pPr marL="342900" indent="-342900">
              <a:buFont typeface="+mj-lt"/>
              <a:buAutoNum type="arabicPeriod"/>
            </a:pPr>
            <a:r>
              <a:rPr lang="en-US" sz="2800" dirty="0" smtClean="0"/>
              <a:t>Propaganda</a:t>
            </a:r>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a:p>
        </p:txBody>
      </p:sp>
      <p:sp>
        <p:nvSpPr>
          <p:cNvPr id="4" name="TextBox 3"/>
          <p:cNvSpPr txBox="1"/>
          <p:nvPr/>
        </p:nvSpPr>
        <p:spPr>
          <a:xfrm>
            <a:off x="6668219" y="2268747"/>
            <a:ext cx="5236234" cy="4616648"/>
          </a:xfrm>
          <a:prstGeom prst="rect">
            <a:avLst/>
          </a:prstGeom>
          <a:noFill/>
        </p:spPr>
        <p:txBody>
          <a:bodyPr wrap="square" rtlCol="0">
            <a:spAutoFit/>
          </a:bodyPr>
          <a:lstStyle/>
          <a:p>
            <a:pPr algn="ctr"/>
            <a:r>
              <a:rPr lang="en-US" sz="2400" b="1" u="sng" dirty="0" smtClean="0">
                <a:solidFill>
                  <a:srgbClr val="FF0000"/>
                </a:solidFill>
              </a:rPr>
              <a:t>HOMEWORK</a:t>
            </a:r>
          </a:p>
          <a:p>
            <a:endParaRPr lang="en-US" b="1" dirty="0"/>
          </a:p>
          <a:p>
            <a:pPr marL="514350" indent="-514350">
              <a:buFont typeface="+mj-lt"/>
              <a:buAutoNum type="arabicPeriod"/>
            </a:pPr>
            <a:r>
              <a:rPr lang="en-US" sz="2800" b="1" dirty="0" smtClean="0"/>
              <a:t>Use </a:t>
            </a:r>
            <a:r>
              <a:rPr lang="en-US" sz="2800" b="1" dirty="0"/>
              <a:t>These Words to Make Flashcards or Use an </a:t>
            </a:r>
            <a:r>
              <a:rPr lang="en-US" sz="2800" b="1" dirty="0" smtClean="0"/>
              <a:t>App </a:t>
            </a:r>
            <a:r>
              <a:rPr lang="en-US" sz="2800" b="1" dirty="0"/>
              <a:t>- CRAM, QUIZLET, or </a:t>
            </a:r>
            <a:r>
              <a:rPr lang="en-US" sz="2800" b="1" dirty="0" smtClean="0"/>
              <a:t>STUDYBLUE</a:t>
            </a:r>
          </a:p>
          <a:p>
            <a:pPr marL="514350" indent="-514350">
              <a:buFont typeface="+mj-lt"/>
              <a:buAutoNum type="arabicPeriod"/>
            </a:pPr>
            <a:r>
              <a:rPr lang="en-US" sz="2800" b="1" dirty="0" smtClean="0"/>
              <a:t>Word on one side, definition on the other side</a:t>
            </a:r>
            <a:endParaRPr lang="en-US" sz="2800" b="1" dirty="0"/>
          </a:p>
          <a:p>
            <a:endParaRPr lang="en-US" sz="2800" b="1" dirty="0" smtClean="0"/>
          </a:p>
          <a:p>
            <a:r>
              <a:rPr lang="en-US" sz="2800" b="1" dirty="0" smtClean="0"/>
              <a:t>Due Friday</a:t>
            </a:r>
            <a:endParaRPr lang="en-US" sz="2800" dirty="0"/>
          </a:p>
        </p:txBody>
      </p:sp>
    </p:spTree>
    <p:extLst>
      <p:ext uri="{BB962C8B-B14F-4D97-AF65-F5344CB8AC3E}">
        <p14:creationId xmlns:p14="http://schemas.microsoft.com/office/powerpoint/2010/main" val="929936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a:t>
            </a:r>
            <a:endParaRPr lang="en-US" dirty="0"/>
          </a:p>
        </p:txBody>
      </p:sp>
      <p:sp>
        <p:nvSpPr>
          <p:cNvPr id="3" name="Content Placeholder 2"/>
          <p:cNvSpPr>
            <a:spLocks noGrp="1"/>
          </p:cNvSpPr>
          <p:nvPr>
            <p:ph idx="1"/>
          </p:nvPr>
        </p:nvSpPr>
        <p:spPr>
          <a:xfrm>
            <a:off x="109370" y="1251859"/>
            <a:ext cx="5572459" cy="4672914"/>
          </a:xfrm>
        </p:spPr>
        <p:txBody>
          <a:bodyPr>
            <a:noAutofit/>
          </a:bodyPr>
          <a:lstStyle/>
          <a:p>
            <a:r>
              <a:rPr lang="en-US" sz="3200" dirty="0"/>
              <a:t>Look at this picture of a 1950s housewife</a:t>
            </a:r>
            <a:r>
              <a:rPr lang="en-US" sz="3200" dirty="0" smtClean="0"/>
              <a:t>.</a:t>
            </a:r>
            <a:endParaRPr lang="en-US" sz="3200" dirty="0"/>
          </a:p>
          <a:p>
            <a:endParaRPr lang="en-US" sz="3200" dirty="0"/>
          </a:p>
          <a:p>
            <a:r>
              <a:rPr lang="en-US" sz="3200" dirty="0"/>
              <a:t>What is the idea of the American Dream presented in this picture? In what way is it utopic? How is this version of the American Dream different from today's version? How is it the same?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0913" y="1737899"/>
            <a:ext cx="3675543" cy="4480786"/>
          </a:xfrm>
          <a:prstGeom prst="rect">
            <a:avLst/>
          </a:prstGeom>
        </p:spPr>
      </p:pic>
    </p:spTree>
    <p:extLst>
      <p:ext uri="{BB962C8B-B14F-4D97-AF65-F5344CB8AC3E}">
        <p14:creationId xmlns:p14="http://schemas.microsoft.com/office/powerpoint/2010/main" val="2140525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Is a utopia society possible? Why or why not?</a:t>
            </a:r>
            <a:endParaRPr lang="en-US" sz="3600" dirty="0"/>
          </a:p>
        </p:txBody>
      </p:sp>
    </p:spTree>
    <p:extLst>
      <p:ext uri="{BB962C8B-B14F-4D97-AF65-F5344CB8AC3E}">
        <p14:creationId xmlns:p14="http://schemas.microsoft.com/office/powerpoint/2010/main" val="935676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word utopia is made from the Greek words </a:t>
            </a:r>
            <a:r>
              <a:rPr lang="en-US" dirty="0" err="1"/>
              <a:t>ou</a:t>
            </a:r>
            <a:r>
              <a:rPr lang="en-US" dirty="0"/>
              <a:t>-, meaning “no,” and </a:t>
            </a:r>
            <a:r>
              <a:rPr lang="en-US" dirty="0" err="1"/>
              <a:t>topos</a:t>
            </a:r>
            <a:r>
              <a:rPr lang="en-US" dirty="0"/>
              <a:t>, meaning “place.” But it also is similar to </a:t>
            </a:r>
            <a:r>
              <a:rPr lang="en-US" dirty="0" err="1"/>
              <a:t>eutopia</a:t>
            </a:r>
            <a:r>
              <a:rPr lang="en-US" dirty="0"/>
              <a:t>, made from the English prefix </a:t>
            </a:r>
            <a:r>
              <a:rPr lang="en-US" dirty="0" err="1"/>
              <a:t>eu</a:t>
            </a:r>
            <a:r>
              <a:rPr lang="en-US" dirty="0"/>
              <a:t>-, meaning “good,” and </a:t>
            </a:r>
            <a:r>
              <a:rPr lang="en-US" dirty="0" err="1"/>
              <a:t>topos</a:t>
            </a:r>
            <a:r>
              <a:rPr lang="en-US" dirty="0"/>
              <a:t>. This implies that the perfectly “good place” is really “no place.”</a:t>
            </a:r>
          </a:p>
        </p:txBody>
      </p:sp>
    </p:spTree>
    <p:extLst>
      <p:ext uri="{BB962C8B-B14F-4D97-AF65-F5344CB8AC3E}">
        <p14:creationId xmlns:p14="http://schemas.microsoft.com/office/powerpoint/2010/main" val="2597738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Cloze notes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084655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UTOPIA?</a:t>
            </a:r>
            <a:endParaRPr lang="en-US" dirty="0"/>
          </a:p>
        </p:txBody>
      </p:sp>
      <p:sp>
        <p:nvSpPr>
          <p:cNvPr id="4" name="Content Placeholder 3"/>
          <p:cNvSpPr>
            <a:spLocks noGrp="1"/>
          </p:cNvSpPr>
          <p:nvPr>
            <p:ph sz="half" idx="1"/>
          </p:nvPr>
        </p:nvSpPr>
        <p:spPr/>
        <p:txBody>
          <a:bodyPr/>
          <a:lstStyle/>
          <a:p>
            <a:r>
              <a:rPr lang="en-US" dirty="0"/>
              <a:t>A place, state, or condition that is ideally perfect in respect of politics, laws, customs, and conditions.</a:t>
            </a:r>
          </a:p>
          <a:p>
            <a:pPr marL="0" indent="0">
              <a:buNone/>
            </a:pPr>
            <a:endParaRPr lang="en-US" dirty="0"/>
          </a:p>
        </p:txBody>
      </p:sp>
      <p:pic>
        <p:nvPicPr>
          <p:cNvPr id="6" name="Content Placeholder 5">
            <a:hlinkClick r:id="rId2"/>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279557"/>
            <a:ext cx="5334000" cy="3076673"/>
          </a:xfrm>
        </p:spPr>
      </p:pic>
    </p:spTree>
    <p:extLst>
      <p:ext uri="{BB962C8B-B14F-4D97-AF65-F5344CB8AC3E}">
        <p14:creationId xmlns:p14="http://schemas.microsoft.com/office/powerpoint/2010/main" val="482872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68083" y="1561381"/>
            <a:ext cx="9825487" cy="2308324"/>
          </a:xfrm>
          <a:prstGeom prst="rect">
            <a:avLst/>
          </a:prstGeom>
          <a:noFill/>
        </p:spPr>
        <p:txBody>
          <a:bodyPr wrap="square" rtlCol="0">
            <a:spAutoFit/>
          </a:bodyPr>
          <a:lstStyle/>
          <a:p>
            <a:pPr marL="457200" indent="-457200">
              <a:buFont typeface="+mj-lt"/>
              <a:buAutoNum type="arabicPeriod"/>
            </a:pPr>
            <a:r>
              <a:rPr lang="en-US" sz="2400" dirty="0" smtClean="0"/>
              <a:t>In your reading response notebook, draw a cloud like below.</a:t>
            </a:r>
          </a:p>
          <a:p>
            <a:pPr marL="457200" indent="-457200">
              <a:buFont typeface="+mj-lt"/>
              <a:buAutoNum type="arabicPeriod"/>
            </a:pPr>
            <a:endParaRPr lang="en-US" sz="2400" dirty="0"/>
          </a:p>
          <a:p>
            <a:pPr marL="457200" indent="-457200">
              <a:buFont typeface="+mj-lt"/>
              <a:buAutoNum type="arabicPeriod"/>
            </a:pPr>
            <a:r>
              <a:rPr lang="en-US" sz="2400" dirty="0" smtClean="0"/>
              <a:t>Label your cloud “UTOPIA”</a:t>
            </a:r>
          </a:p>
          <a:p>
            <a:pPr marL="457200" indent="-457200">
              <a:buFont typeface="+mj-lt"/>
              <a:buAutoNum type="arabicPeriod"/>
            </a:pPr>
            <a:endParaRPr lang="en-US" sz="2400" dirty="0"/>
          </a:p>
          <a:p>
            <a:pPr marL="457200" indent="-457200">
              <a:buFont typeface="+mj-lt"/>
              <a:buAutoNum type="arabicPeriod"/>
            </a:pPr>
            <a:r>
              <a:rPr lang="en-US" sz="2400" dirty="0" smtClean="0"/>
              <a:t>In your cloud brainstorm a list </a:t>
            </a:r>
            <a:r>
              <a:rPr lang="en-US" sz="2400" dirty="0"/>
              <a:t>of characteristics that describe a perfect </a:t>
            </a:r>
            <a:r>
              <a:rPr lang="en-US" sz="2400" dirty="0" smtClean="0"/>
              <a:t>society .</a:t>
            </a:r>
            <a:endParaRPr lang="en-US" sz="24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8259" y="3534419"/>
            <a:ext cx="6061242" cy="3323581"/>
          </a:xfrm>
          <a:prstGeom prst="rect">
            <a:avLst/>
          </a:prstGeom>
        </p:spPr>
      </p:pic>
    </p:spTree>
    <p:extLst>
      <p:ext uri="{BB962C8B-B14F-4D97-AF65-F5344CB8AC3E}">
        <p14:creationId xmlns:p14="http://schemas.microsoft.com/office/powerpoint/2010/main" val="1473071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LIST FOR UTOPIA</a:t>
            </a:r>
            <a:endParaRPr lang="en-US" dirty="0"/>
          </a:p>
        </p:txBody>
      </p:sp>
      <p:sp>
        <p:nvSpPr>
          <p:cNvPr id="3" name="Content Placeholder 2"/>
          <p:cNvSpPr>
            <a:spLocks noGrp="1"/>
          </p:cNvSpPr>
          <p:nvPr>
            <p:ph idx="1"/>
          </p:nvPr>
        </p:nvSpPr>
        <p:spPr>
          <a:xfrm>
            <a:off x="685800" y="2194560"/>
            <a:ext cx="10820400" cy="2308429"/>
          </a:xfrm>
        </p:spPr>
        <p:txBody>
          <a:bodyPr/>
          <a:lstStyle/>
          <a:p>
            <a:endParaRPr lang="en-US" dirty="0"/>
          </a:p>
        </p:txBody>
      </p:sp>
      <p:sp>
        <p:nvSpPr>
          <p:cNvPr id="5" name="TextBox 4"/>
          <p:cNvSpPr txBox="1"/>
          <p:nvPr/>
        </p:nvSpPr>
        <p:spPr>
          <a:xfrm>
            <a:off x="1613140" y="4968815"/>
            <a:ext cx="8005313" cy="646331"/>
          </a:xfrm>
          <a:prstGeom prst="rect">
            <a:avLst/>
          </a:prstGeom>
          <a:noFill/>
        </p:spPr>
        <p:txBody>
          <a:bodyPr wrap="square" rtlCol="0">
            <a:spAutoFit/>
          </a:bodyPr>
          <a:lstStyle/>
          <a:p>
            <a:r>
              <a:rPr lang="en-US" dirty="0" smtClean="0"/>
              <a:t>Is this list </a:t>
            </a:r>
            <a:r>
              <a:rPr lang="en-US" dirty="0"/>
              <a:t>aspects of politics, laws, customs, conditions, or something </a:t>
            </a:r>
            <a:r>
              <a:rPr lang="en-US" dirty="0" smtClean="0"/>
              <a:t>else?</a:t>
            </a:r>
            <a:endParaRPr lang="en-US" dirty="0"/>
          </a:p>
        </p:txBody>
      </p:sp>
    </p:spTree>
    <p:extLst>
      <p:ext uri="{BB962C8B-B14F-4D97-AF65-F5344CB8AC3E}">
        <p14:creationId xmlns:p14="http://schemas.microsoft.com/office/powerpoint/2010/main" val="901186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dystopia?</a:t>
            </a:r>
            <a:endParaRPr lang="en-US" dirty="0"/>
          </a:p>
        </p:txBody>
      </p:sp>
      <p:sp>
        <p:nvSpPr>
          <p:cNvPr id="4" name="Content Placeholder 3"/>
          <p:cNvSpPr>
            <a:spLocks noGrp="1"/>
          </p:cNvSpPr>
          <p:nvPr>
            <p:ph sz="half" idx="1"/>
          </p:nvPr>
        </p:nvSpPr>
        <p:spPr>
          <a:xfrm>
            <a:off x="685800" y="2194559"/>
            <a:ext cx="5758132" cy="4024125"/>
          </a:xfrm>
        </p:spPr>
        <p:txBody>
          <a:bodyPr>
            <a:normAutofit/>
          </a:bodyPr>
          <a:lstStyle/>
          <a:p>
            <a:r>
              <a:rPr lang="en-US" sz="2400" dirty="0"/>
              <a:t>A futuristic, imagined universe in which </a:t>
            </a:r>
            <a:r>
              <a:rPr lang="en-US" sz="2400" dirty="0" smtClean="0"/>
              <a:t>life </a:t>
            </a:r>
            <a:r>
              <a:rPr lang="en-US" sz="2400" dirty="0"/>
              <a:t>is extremely bad because of deprivation or oppression or </a:t>
            </a:r>
            <a:r>
              <a:rPr lang="en-US" sz="2400" dirty="0" smtClean="0"/>
              <a:t>terror</a:t>
            </a:r>
          </a:p>
          <a:p>
            <a:endParaRPr lang="en-US" sz="2400" dirty="0"/>
          </a:p>
          <a:p>
            <a:pPr marL="0" indent="0">
              <a:buNone/>
            </a:pPr>
            <a:endParaRPr lang="en-US" sz="2400" dirty="0"/>
          </a:p>
          <a:p>
            <a:r>
              <a:rPr lang="en-US" sz="2400" dirty="0" smtClean="0"/>
              <a:t>A state </a:t>
            </a:r>
            <a:r>
              <a:rPr lang="en-US" sz="2400" dirty="0"/>
              <a:t>in which the condition of life is extremely bad as from deprivation or oppression or terror</a:t>
            </a:r>
          </a:p>
        </p:txBody>
      </p:sp>
      <p:pic>
        <p:nvPicPr>
          <p:cNvPr id="6" name="Content Placeholder 5">
            <a:hlinkClick r:id="rId2"/>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38627" y="2193925"/>
            <a:ext cx="2801145" cy="4024313"/>
          </a:xfrm>
        </p:spPr>
      </p:pic>
    </p:spTree>
    <p:extLst>
      <p:ext uri="{BB962C8B-B14F-4D97-AF65-F5344CB8AC3E}">
        <p14:creationId xmlns:p14="http://schemas.microsoft.com/office/powerpoint/2010/main" val="3910821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TM04033937[[fn=Vapor Trail]]</Template>
  <TotalTime>1175</TotalTime>
  <Words>643</Words>
  <Application>Microsoft Office PowerPoint</Application>
  <PresentationFormat>Widescreen</PresentationFormat>
  <Paragraphs>70</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Century Gothic</vt:lpstr>
      <vt:lpstr>Vapor Trail</vt:lpstr>
      <vt:lpstr>UTOPIA VS. DSYTOPIA</vt:lpstr>
      <vt:lpstr>OPENING</vt:lpstr>
      <vt:lpstr>opening</vt:lpstr>
      <vt:lpstr>PowerPoint Presentation</vt:lpstr>
      <vt:lpstr>Cloze notes</vt:lpstr>
      <vt:lpstr>WHAT IS A UTOPIA?</vt:lpstr>
      <vt:lpstr>PowerPoint Presentation</vt:lpstr>
      <vt:lpstr>CLASS LIST FOR UTOPIA</vt:lpstr>
      <vt:lpstr>What is a dystopia?</vt:lpstr>
      <vt:lpstr>Common elements of a dystopia</vt:lpstr>
      <vt:lpstr>PowerPoint Presentation</vt:lpstr>
      <vt:lpstr>Common themes in dystopian novels</vt:lpstr>
      <vt:lpstr>PowerPoint Presentation</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UTOPIA VS. DSYTOPIA</dc:title>
  <dc:creator>Tammy Else</dc:creator>
  <cp:lastModifiedBy>Tammy Else</cp:lastModifiedBy>
  <cp:revision>25</cp:revision>
  <dcterms:created xsi:type="dcterms:W3CDTF">2016-08-13T01:21:56Z</dcterms:created>
  <dcterms:modified xsi:type="dcterms:W3CDTF">2016-08-17T18:30:16Z</dcterms:modified>
</cp:coreProperties>
</file>