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1" d="100"/>
          <a:sy n="41" d="100"/>
        </p:scale>
        <p:origin x="45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26B71-B074-4363-90B0-506D3AFAD48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36BCBFB0-0C48-4094-AA0C-B2A38A09BAA6}">
      <dgm:prSet/>
      <dgm:spPr/>
      <dgm:t>
        <a:bodyPr/>
        <a:lstStyle/>
        <a:p>
          <a:endParaRPr lang="en-US"/>
        </a:p>
      </dgm:t>
    </dgm:pt>
    <dgm:pt modelId="{5AAE2ABC-3E8D-44A8-BA8B-0B841ACE6AFF}" type="parTrans" cxnId="{58EA1F75-9394-45AD-813C-E7A4A09236FD}">
      <dgm:prSet/>
      <dgm:spPr/>
    </dgm:pt>
    <dgm:pt modelId="{2263372B-E43A-4A04-B658-12D9142F0A47}" type="sibTrans" cxnId="{58EA1F75-9394-45AD-813C-E7A4A09236FD}">
      <dgm:prSet/>
      <dgm:spPr/>
    </dgm:pt>
    <dgm:pt modelId="{F24CF011-5487-487B-9D72-7F625B95F56F}">
      <dgm:prSet/>
      <dgm:spPr/>
      <dgm:t>
        <a:bodyPr/>
        <a:lstStyle/>
        <a:p>
          <a:endParaRPr lang="en-US"/>
        </a:p>
      </dgm:t>
    </dgm:pt>
    <dgm:pt modelId="{E8AD8534-5443-452C-B8EC-80B74B864445}" type="parTrans" cxnId="{9D0B8150-ADE0-4506-8FFA-17F3F3C381C8}">
      <dgm:prSet/>
      <dgm:spPr/>
    </dgm:pt>
    <dgm:pt modelId="{C459366D-4162-48D0-8A8F-65BCF4F3FE85}" type="sibTrans" cxnId="{9D0B8150-ADE0-4506-8FFA-17F3F3C381C8}">
      <dgm:prSet/>
      <dgm:spPr/>
    </dgm:pt>
    <dgm:pt modelId="{3DCAA380-0BCF-428A-84F0-D3128147ECEE}" type="pres">
      <dgm:prSet presAssocID="{65626B71-B074-4363-90B0-506D3AFAD485}" presName="Name0" presStyleCnt="0">
        <dgm:presLayoutVars>
          <dgm:dir/>
          <dgm:animLvl val="lvl"/>
          <dgm:resizeHandles val="exact"/>
        </dgm:presLayoutVars>
      </dgm:prSet>
      <dgm:spPr/>
    </dgm:pt>
    <dgm:pt modelId="{1A02A08F-E3C6-4495-8EF8-0CD3C82D2211}" type="pres">
      <dgm:prSet presAssocID="{36BCBFB0-0C48-4094-AA0C-B2A38A09BAA6}" presName="Name8" presStyleCnt="0"/>
      <dgm:spPr/>
    </dgm:pt>
    <dgm:pt modelId="{0FE6D52D-B532-4742-A0C4-56FE04094C90}" type="pres">
      <dgm:prSet presAssocID="{36BCBFB0-0C48-4094-AA0C-B2A38A09BAA6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50D4F-0FC4-44D5-83CF-159AEB7C315F}" type="pres">
      <dgm:prSet presAssocID="{36BCBFB0-0C48-4094-AA0C-B2A38A09BA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2716F-F92F-418A-A6DB-45CC2D8A38EE}" type="pres">
      <dgm:prSet presAssocID="{F24CF011-5487-487B-9D72-7F625B95F56F}" presName="Name8" presStyleCnt="0"/>
      <dgm:spPr/>
    </dgm:pt>
    <dgm:pt modelId="{A99961F3-2D4C-4559-BE71-5090BE8ADD3D}" type="pres">
      <dgm:prSet presAssocID="{F24CF011-5487-487B-9D72-7F625B95F56F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BE84-82F1-448B-9D18-25A9F849C600}" type="pres">
      <dgm:prSet presAssocID="{F24CF011-5487-487B-9D72-7F625B95F5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EA1F75-9394-45AD-813C-E7A4A09236FD}" srcId="{65626B71-B074-4363-90B0-506D3AFAD485}" destId="{36BCBFB0-0C48-4094-AA0C-B2A38A09BAA6}" srcOrd="0" destOrd="0" parTransId="{5AAE2ABC-3E8D-44A8-BA8B-0B841ACE6AFF}" sibTransId="{2263372B-E43A-4A04-B658-12D9142F0A47}"/>
    <dgm:cxn modelId="{EAD278BD-A63B-4524-8A3F-1F6C0ED27B74}" type="presOf" srcId="{65626B71-B074-4363-90B0-506D3AFAD485}" destId="{3DCAA380-0BCF-428A-84F0-D3128147ECEE}" srcOrd="0" destOrd="0" presId="urn:microsoft.com/office/officeart/2005/8/layout/pyramid1"/>
    <dgm:cxn modelId="{9D0B8150-ADE0-4506-8FFA-17F3F3C381C8}" srcId="{65626B71-B074-4363-90B0-506D3AFAD485}" destId="{F24CF011-5487-487B-9D72-7F625B95F56F}" srcOrd="1" destOrd="0" parTransId="{E8AD8534-5443-452C-B8EC-80B74B864445}" sibTransId="{C459366D-4162-48D0-8A8F-65BCF4F3FE85}"/>
    <dgm:cxn modelId="{E7616C01-2C8E-4C16-9CC7-E36E1233D8E1}" type="presOf" srcId="{F24CF011-5487-487B-9D72-7F625B95F56F}" destId="{A99961F3-2D4C-4559-BE71-5090BE8ADD3D}" srcOrd="0" destOrd="0" presId="urn:microsoft.com/office/officeart/2005/8/layout/pyramid1"/>
    <dgm:cxn modelId="{ABB48C66-B87C-4D3A-9369-5437F568D2C9}" type="presOf" srcId="{36BCBFB0-0C48-4094-AA0C-B2A38A09BAA6}" destId="{2B250D4F-0FC4-44D5-83CF-159AEB7C315F}" srcOrd="1" destOrd="0" presId="urn:microsoft.com/office/officeart/2005/8/layout/pyramid1"/>
    <dgm:cxn modelId="{1644207E-CF60-4EE1-878E-AECEA4A7E299}" type="presOf" srcId="{36BCBFB0-0C48-4094-AA0C-B2A38A09BAA6}" destId="{0FE6D52D-B532-4742-A0C4-56FE04094C90}" srcOrd="0" destOrd="0" presId="urn:microsoft.com/office/officeart/2005/8/layout/pyramid1"/>
    <dgm:cxn modelId="{C06DAFF5-F1C2-4EA6-83E3-A43496F28D6E}" type="presOf" srcId="{F24CF011-5487-487B-9D72-7F625B95F56F}" destId="{3D6EBE84-82F1-448B-9D18-25A9F849C600}" srcOrd="1" destOrd="0" presId="urn:microsoft.com/office/officeart/2005/8/layout/pyramid1"/>
    <dgm:cxn modelId="{DF5EEC0F-2DCF-4E59-AD7C-A7A5466C285E}" type="presParOf" srcId="{3DCAA380-0BCF-428A-84F0-D3128147ECEE}" destId="{1A02A08F-E3C6-4495-8EF8-0CD3C82D2211}" srcOrd="0" destOrd="0" presId="urn:microsoft.com/office/officeart/2005/8/layout/pyramid1"/>
    <dgm:cxn modelId="{312C2CBC-0AFE-4185-BB77-0F8BAD90E361}" type="presParOf" srcId="{1A02A08F-E3C6-4495-8EF8-0CD3C82D2211}" destId="{0FE6D52D-B532-4742-A0C4-56FE04094C90}" srcOrd="0" destOrd="0" presId="urn:microsoft.com/office/officeart/2005/8/layout/pyramid1"/>
    <dgm:cxn modelId="{67DE125F-9CE8-4598-B4A6-B8C9320A148A}" type="presParOf" srcId="{1A02A08F-E3C6-4495-8EF8-0CD3C82D2211}" destId="{2B250D4F-0FC4-44D5-83CF-159AEB7C315F}" srcOrd="1" destOrd="0" presId="urn:microsoft.com/office/officeart/2005/8/layout/pyramid1"/>
    <dgm:cxn modelId="{6233D1F8-2DFF-4EEC-874A-14C91F53B029}" type="presParOf" srcId="{3DCAA380-0BCF-428A-84F0-D3128147ECEE}" destId="{64D2716F-F92F-418A-A6DB-45CC2D8A38EE}" srcOrd="1" destOrd="0" presId="urn:microsoft.com/office/officeart/2005/8/layout/pyramid1"/>
    <dgm:cxn modelId="{0D78C503-AFA7-459B-8521-09FEDCC0B1AA}" type="presParOf" srcId="{64D2716F-F92F-418A-A6DB-45CC2D8A38EE}" destId="{A99961F3-2D4C-4559-BE71-5090BE8ADD3D}" srcOrd="0" destOrd="0" presId="urn:microsoft.com/office/officeart/2005/8/layout/pyramid1"/>
    <dgm:cxn modelId="{D678E492-3E45-4519-B52A-9B45615EF890}" type="presParOf" srcId="{64D2716F-F92F-418A-A6DB-45CC2D8A38EE}" destId="{3D6EBE84-82F1-448B-9D18-25A9F849C60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6D52D-B532-4742-A0C4-56FE04094C90}">
      <dsp:nvSpPr>
        <dsp:cNvPr id="0" name=""/>
        <dsp:cNvSpPr/>
      </dsp:nvSpPr>
      <dsp:spPr>
        <a:xfrm>
          <a:off x="1924049" y="0"/>
          <a:ext cx="3848100" cy="2781300"/>
        </a:xfrm>
        <a:prstGeom prst="trapezoid">
          <a:avLst>
            <a:gd name="adj" fmla="val 691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924049" y="0"/>
        <a:ext cx="3848100" cy="2781300"/>
      </dsp:txXfrm>
    </dsp:sp>
    <dsp:sp modelId="{A99961F3-2D4C-4559-BE71-5090BE8ADD3D}">
      <dsp:nvSpPr>
        <dsp:cNvPr id="0" name=""/>
        <dsp:cNvSpPr/>
      </dsp:nvSpPr>
      <dsp:spPr>
        <a:xfrm>
          <a:off x="0" y="2781300"/>
          <a:ext cx="7696200" cy="2781300"/>
        </a:xfrm>
        <a:prstGeom prst="trapezoid">
          <a:avLst>
            <a:gd name="adj" fmla="val 691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346834" y="2781300"/>
        <a:ext cx="5002530" cy="2781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361D-E07C-4522-839D-547A1021F1F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FE2EB-AB98-44A5-9B58-A3D34A74D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2ECEF-E027-4126-A87E-D8DE3701B44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69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5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77B629-6A2D-406A-9E38-5D02B36B8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5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BDAF3-8CA2-4EBE-8BE1-88234EDD1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0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33731-EA87-4D48-ACDD-CF668494F9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08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F90E-0CAF-499C-9078-EDD430C862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7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A0E88-C5FA-4378-8DD9-B8884D94B7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4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FDDC-64B8-4E9A-9BE5-DD5644AFAD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24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BC2A-2F20-4728-B3FA-09094C5377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1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C345C-499C-4AB4-81CF-0B867DC559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0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53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FCE7-A959-4E52-B93B-8F4539B84B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55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20DE-5E06-4900-B87D-93DA96B234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11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129F-136A-43B4-840F-29D04C43EF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52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6971-AF7B-41F7-B545-804EE32007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22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E1D85-871F-4D07-A76D-8E74F8331A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54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ítulo, texto y clip 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medios"/>
          <p:cNvSpPr>
            <a:spLocks noGrp="1"/>
          </p:cNvSpPr>
          <p:nvPr>
            <p:ph type="media"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06C0-1885-4AC1-AEA6-BA10A35DDA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6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7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4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02C1-7979-432E-8811-99A418772E9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3E40-67BB-4F02-989B-83F1A6C88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0A7B4-D8B4-472A-896D-E3391FD45FC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800">
              <a:solidFill>
                <a:srgbClr val="000000"/>
              </a:solidFill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ES" sz="1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se" TargetMode="External"/><Relationship Id="rId2" Type="http://schemas.openxmlformats.org/officeDocument/2006/relationships/hyperlink" Target="http://en.wikipedia.org/wiki/Fictio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n.wikipedia.org/wiki/Narrativ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870700" cy="10668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PLOT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682750" y="1066800"/>
            <a:ext cx="80772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>
                <a:latin typeface="Tempus Sans ITC" panose="04020404030D07020202" pitchFamily="82" charset="0"/>
              </a:rPr>
              <a:t>The sequence or order of events in a story through </a:t>
            </a:r>
            <a:r>
              <a:rPr lang="en-US" sz="2800" dirty="0">
                <a:latin typeface="Tempus Sans ITC" panose="04020404030D07020202" pitchFamily="82" charset="0"/>
              </a:rPr>
              <a:t>which the writer reveals what is happening, to whom, and </a:t>
            </a:r>
            <a:r>
              <a:rPr lang="en-US" sz="2800" dirty="0">
                <a:latin typeface="Tempus Sans ITC" panose="04020404030D07020202" pitchFamily="82" charset="0"/>
              </a:rPr>
              <a:t>why. The plot includes:</a:t>
            </a:r>
            <a:br>
              <a:rPr lang="en-US" sz="2800" dirty="0">
                <a:latin typeface="Tempus Sans ITC" panose="04020404030D07020202" pitchFamily="82" charset="0"/>
              </a:rPr>
            </a:br>
            <a:endParaRPr lang="en-US" sz="2800" dirty="0">
              <a:latin typeface="Tempus Sans ITC" panose="04020404030D07020202" pitchFamily="82" charset="0"/>
            </a:endParaRPr>
          </a:p>
          <a:p>
            <a:pPr lvl="1" eaLnBrk="1" hangingPunct="1">
              <a:lnSpc>
                <a:spcPct val="80000"/>
              </a:lnSpc>
              <a:buFont typeface="Tempus Sans ITC" pitchFamily="82" charset="0"/>
              <a:buChar char="-"/>
            </a:pPr>
            <a:r>
              <a:rPr lang="en-US" u="sng" dirty="0" smtClean="0">
                <a:latin typeface="Tempus Sans ITC" pitchFamily="82" charset="0"/>
              </a:rPr>
              <a:t>Exposition Statement</a:t>
            </a:r>
            <a:r>
              <a:rPr lang="en-US" dirty="0" smtClean="0">
                <a:latin typeface="Tempus Sans ITC" pitchFamily="82" charset="0"/>
              </a:rPr>
              <a:t> - The part of the plot that tells how the story begins.</a:t>
            </a:r>
          </a:p>
          <a:p>
            <a:pPr lvl="1" eaLnBrk="1" hangingPunct="1">
              <a:lnSpc>
                <a:spcPct val="80000"/>
              </a:lnSpc>
              <a:buFont typeface="Tempus Sans ITC" pitchFamily="82" charset="0"/>
              <a:buNone/>
            </a:pPr>
            <a:endParaRPr lang="en-US" dirty="0" smtClean="0">
              <a:latin typeface="Tempus Sans ITC" pitchFamily="82" charset="0"/>
            </a:endParaRPr>
          </a:p>
          <a:p>
            <a:pPr lvl="1" eaLnBrk="1" hangingPunct="1">
              <a:lnSpc>
                <a:spcPct val="80000"/>
              </a:lnSpc>
              <a:buFont typeface="Tempus Sans ITC" pitchFamily="82" charset="0"/>
              <a:buChar char="-"/>
            </a:pPr>
            <a:r>
              <a:rPr lang="en-US" u="sng" dirty="0" smtClean="0">
                <a:latin typeface="Tempus Sans ITC" pitchFamily="82" charset="0"/>
              </a:rPr>
              <a:t>Rising Action </a:t>
            </a:r>
            <a:r>
              <a:rPr lang="en-US" dirty="0" smtClean="0">
                <a:latin typeface="Tempus Sans ITC" pitchFamily="82" charset="0"/>
              </a:rPr>
              <a:t>- The action in the story leading up to the climax.</a:t>
            </a:r>
          </a:p>
          <a:p>
            <a:pPr lvl="1" eaLnBrk="1" hangingPunct="1">
              <a:lnSpc>
                <a:spcPct val="80000"/>
              </a:lnSpc>
              <a:buFont typeface="Tempus Sans ITC" pitchFamily="82" charset="0"/>
              <a:buNone/>
            </a:pPr>
            <a:endParaRPr lang="en-US" dirty="0" smtClean="0">
              <a:latin typeface="Tempus Sans ITC" pitchFamily="82" charset="0"/>
            </a:endParaRPr>
          </a:p>
          <a:p>
            <a:pPr lvl="1" eaLnBrk="1" hangingPunct="1">
              <a:lnSpc>
                <a:spcPct val="80000"/>
              </a:lnSpc>
              <a:buFont typeface="Tempus Sans ITC" pitchFamily="82" charset="0"/>
              <a:buChar char="-"/>
            </a:pPr>
            <a:r>
              <a:rPr lang="en-US" u="sng" dirty="0" smtClean="0">
                <a:latin typeface="Tempus Sans ITC" pitchFamily="82" charset="0"/>
              </a:rPr>
              <a:t>Conflict</a:t>
            </a:r>
            <a:r>
              <a:rPr lang="en-US" b="1" dirty="0" smtClean="0">
                <a:latin typeface="Tempus Sans ITC" pitchFamily="82" charset="0"/>
              </a:rPr>
              <a:t> - </a:t>
            </a:r>
            <a:r>
              <a:rPr lang="en-US" dirty="0" smtClean="0">
                <a:latin typeface="Tempus Sans ITC" pitchFamily="82" charset="0"/>
              </a:rPr>
              <a:t>Struggles or problems between opposing forces.</a:t>
            </a:r>
          </a:p>
        </p:txBody>
      </p:sp>
    </p:spTree>
    <p:extLst>
      <p:ext uri="{BB962C8B-B14F-4D97-AF65-F5344CB8AC3E}">
        <p14:creationId xmlns:p14="http://schemas.microsoft.com/office/powerpoint/2010/main" val="41145527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870700" cy="838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  More PLOT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295400"/>
            <a:ext cx="7696200" cy="4724400"/>
          </a:xfrm>
        </p:spPr>
        <p:txBody>
          <a:bodyPr/>
          <a:lstStyle/>
          <a:p>
            <a:pPr lvl="1" eaLnBrk="1" hangingPunct="1">
              <a:buFont typeface="Tempus Sans ITC" pitchFamily="82" charset="0"/>
              <a:buChar char="-"/>
            </a:pPr>
            <a:endParaRPr lang="en-US" u="sng" smtClean="0">
              <a:latin typeface="Tempus Sans ITC" pitchFamily="82" charset="0"/>
            </a:endParaRPr>
          </a:p>
          <a:p>
            <a:pPr lvl="1" eaLnBrk="1" hangingPunct="1">
              <a:buFont typeface="Tempus Sans ITC" pitchFamily="82" charset="0"/>
              <a:buChar char="-"/>
            </a:pPr>
            <a:r>
              <a:rPr lang="en-US" u="sng" smtClean="0">
                <a:latin typeface="Tempus Sans ITC" pitchFamily="82" charset="0"/>
              </a:rPr>
              <a:t>Climax</a:t>
            </a:r>
            <a:r>
              <a:rPr lang="en-US" b="1" smtClean="0">
                <a:latin typeface="Tempus Sans ITC" pitchFamily="82" charset="0"/>
              </a:rPr>
              <a:t> - </a:t>
            </a:r>
            <a:r>
              <a:rPr lang="en-US" smtClean="0">
                <a:latin typeface="Tempus Sans ITC" pitchFamily="82" charset="0"/>
              </a:rPr>
              <a:t>The point of crisis in the plot. It may be the reader’s point of highest interest. </a:t>
            </a:r>
          </a:p>
          <a:p>
            <a:pPr lvl="1" eaLnBrk="1" hangingPunct="1">
              <a:buFont typeface="Tempus Sans ITC" pitchFamily="82" charset="0"/>
              <a:buChar char="-"/>
            </a:pPr>
            <a:endParaRPr lang="en-US" u="sng" smtClean="0">
              <a:latin typeface="Tempus Sans ITC" pitchFamily="82" charset="0"/>
            </a:endParaRPr>
          </a:p>
          <a:p>
            <a:pPr lvl="1" eaLnBrk="1" hangingPunct="1">
              <a:buFont typeface="Tempus Sans ITC" pitchFamily="82" charset="0"/>
              <a:buChar char="-"/>
            </a:pPr>
            <a:r>
              <a:rPr lang="en-US" u="sng" smtClean="0">
                <a:latin typeface="Tempus Sans ITC" pitchFamily="82" charset="0"/>
              </a:rPr>
              <a:t>Falling action</a:t>
            </a:r>
            <a:r>
              <a:rPr lang="en-US" smtClean="0">
                <a:latin typeface="Tempus Sans ITC" pitchFamily="82" charset="0"/>
              </a:rPr>
              <a:t> - The action in the story after the climax is revealed.</a:t>
            </a:r>
          </a:p>
          <a:p>
            <a:pPr lvl="1" eaLnBrk="1" hangingPunct="1">
              <a:buFont typeface="Tempus Sans ITC" pitchFamily="82" charset="0"/>
              <a:buNone/>
            </a:pPr>
            <a:endParaRPr lang="en-US" u="sng" smtClean="0">
              <a:latin typeface="Tempus Sans ITC" pitchFamily="82" charset="0"/>
            </a:endParaRPr>
          </a:p>
          <a:p>
            <a:pPr lvl="1" eaLnBrk="1" hangingPunct="1">
              <a:buFont typeface="Tempus Sans ITC" pitchFamily="82" charset="0"/>
              <a:buChar char="-"/>
            </a:pPr>
            <a:r>
              <a:rPr lang="en-US" u="sng" smtClean="0">
                <a:latin typeface="Tempus Sans ITC" pitchFamily="82" charset="0"/>
              </a:rPr>
              <a:t>Resolution</a:t>
            </a:r>
            <a:r>
              <a:rPr lang="en-US" b="1" smtClean="0">
                <a:latin typeface="Tempus Sans ITC" pitchFamily="82" charset="0"/>
              </a:rPr>
              <a:t> - </a:t>
            </a:r>
            <a:r>
              <a:rPr lang="en-US" smtClean="0">
                <a:latin typeface="Tempus Sans ITC" pitchFamily="82" charset="0"/>
              </a:rPr>
              <a:t>The part of the plot that reveals the final outcome. </a:t>
            </a:r>
          </a:p>
        </p:txBody>
      </p:sp>
    </p:spTree>
    <p:extLst>
      <p:ext uri="{BB962C8B-B14F-4D97-AF65-F5344CB8AC3E}">
        <p14:creationId xmlns:p14="http://schemas.microsoft.com/office/powerpoint/2010/main" val="81199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charRg st="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charRg st="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39" end="20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870700" cy="1219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       PLOT DIAGRAM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362200" y="12954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 rot="18301318" flipH="1">
            <a:off x="3618707" y="3136019"/>
            <a:ext cx="2433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empus Sans ITC" pitchFamily="8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Rising Action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empus Sans ITC" pitchFamily="82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 rot="14513919" flipV="1">
            <a:off x="5998369" y="3831432"/>
            <a:ext cx="324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Tempus Sans ITC" pitchFamily="82" charset="0"/>
              </a:rPr>
              <a:t>           Falling </a:t>
            </a: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Action</a:t>
            </a:r>
          </a:p>
        </p:txBody>
      </p:sp>
      <p:sp>
        <p:nvSpPr>
          <p:cNvPr id="1033" name="Line 12"/>
          <p:cNvSpPr>
            <a:spLocks noChangeShapeType="1"/>
          </p:cNvSpPr>
          <p:nvPr/>
        </p:nvSpPr>
        <p:spPr bwMode="auto">
          <a:xfrm flipV="1">
            <a:off x="3581400" y="2667000"/>
            <a:ext cx="1752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4" name="Line 13"/>
          <p:cNvSpPr>
            <a:spLocks noChangeShapeType="1"/>
          </p:cNvSpPr>
          <p:nvPr/>
        </p:nvSpPr>
        <p:spPr bwMode="auto">
          <a:xfrm>
            <a:off x="7239000" y="2819400"/>
            <a:ext cx="1143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077201" y="51816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Resolution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5626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  Climax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      Exposition</a:t>
            </a:r>
          </a:p>
        </p:txBody>
      </p:sp>
      <p:sp>
        <p:nvSpPr>
          <p:cNvPr id="1038" name="Text Box 17"/>
          <p:cNvSpPr txBox="1">
            <a:spLocks noChangeArrowheads="1"/>
          </p:cNvSpPr>
          <p:nvPr/>
        </p:nvSpPr>
        <p:spPr bwMode="auto">
          <a:xfrm>
            <a:off x="5432426" y="3954463"/>
            <a:ext cx="150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408613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empus Sans ITC" pitchFamily="82" charset="0"/>
              </a:rPr>
              <a:t>  </a:t>
            </a:r>
            <a:r>
              <a:rPr lang="en-US" sz="2400" b="1">
                <a:solidFill>
                  <a:srgbClr val="000000"/>
                </a:solidFill>
                <a:latin typeface="Tempus Sans ITC" pitchFamily="82" charset="0"/>
              </a:rPr>
              <a:t>Conflict</a:t>
            </a:r>
          </a:p>
        </p:txBody>
      </p:sp>
    </p:spTree>
    <p:extLst>
      <p:ext uri="{BB962C8B-B14F-4D97-AF65-F5344CB8AC3E}">
        <p14:creationId xmlns:p14="http://schemas.microsoft.com/office/powerpoint/2010/main" val="55934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Graphic spid="2" grpId="0">
        <p:bldAsOne/>
      </p:bldGraphic>
      <p:bldP spid="24590" grpId="0"/>
      <p:bldP spid="24592" grpId="0"/>
      <p:bldP spid="245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81200"/>
            <a:ext cx="83058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5500" b="1" dirty="0">
                <a:latin typeface="Tempus Sans ITC" pitchFamily="82" charset="0"/>
              </a:rPr>
              <a:t>Elements of a  </a:t>
            </a:r>
            <a:br>
              <a:rPr lang="en-US" sz="5500" b="1" dirty="0">
                <a:latin typeface="Tempus Sans ITC" pitchFamily="82" charset="0"/>
              </a:rPr>
            </a:br>
            <a:r>
              <a:rPr lang="en-US" sz="5500" b="1" dirty="0">
                <a:latin typeface="Tempus Sans ITC" pitchFamily="82" charset="0"/>
              </a:rPr>
              <a:t>  Short Story and Characterization</a:t>
            </a:r>
            <a:br>
              <a:rPr lang="en-US" sz="5500" b="1" dirty="0">
                <a:latin typeface="Tempus Sans ITC" pitchFamily="82" charset="0"/>
              </a:rPr>
            </a:br>
            <a:endParaRPr lang="en-US" sz="5500" b="1" dirty="0">
              <a:latin typeface="Tempus Sans ITC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5257800"/>
            <a:ext cx="6032500" cy="100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703DFF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5010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28800" y="914400"/>
            <a:ext cx="7696200" cy="4495800"/>
          </a:xfrm>
          <a:solidFill>
            <a:schemeClr val="bg2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short story is a work of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file" tooltip="Fiction"/>
              </a:rPr>
              <a:t>fiction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that is usually written in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file" tooltip="Prose"/>
              </a:rPr>
              <a:t>prose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often in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file" tooltip="Narrative"/>
              </a:rPr>
              <a:t>narrative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format.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Comic Sans MS" pitchFamily="66" charset="0"/>
              </a:rPr>
              <a:t>Definition of a Short Story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Tells about a single event or experience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Fictional (not true)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500 to 15,000 words in length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It has a beginning, middle, and end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Creates an impression on the reader</a:t>
            </a:r>
          </a:p>
          <a:p>
            <a:pPr eaLnBrk="1" hangingPunct="1">
              <a:buFontTx/>
              <a:buNone/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4101" name="Picture 11" descr="ag00428_"/>
          <p:cNvPicPr>
            <a:picLocks noGrp="1" noChangeAspect="1" noChangeArrowheads="1" noCrop="1"/>
          </p:cNvPicPr>
          <p:nvPr>
            <p:ph type="media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2327276"/>
            <a:ext cx="3733800" cy="2963863"/>
          </a:xfrm>
        </p:spPr>
      </p:pic>
    </p:spTree>
    <p:extLst>
      <p:ext uri="{BB962C8B-B14F-4D97-AF65-F5344CB8AC3E}">
        <p14:creationId xmlns:p14="http://schemas.microsoft.com/office/powerpoint/2010/main" val="24760413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6962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Short stories often contain structural and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character elements that should be familiar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to you.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These elements can be used as guides to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help  you think about the actions, themes,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Tempus Sans ITC" pitchFamily="82" charset="0"/>
              </a:rPr>
              <a:t>and contexts of the story.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124200" y="6858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u="sng" dirty="0">
                <a:ln w="24500" cmpd="dbl">
                  <a:solidFill>
                    <a:srgbClr val="000000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0000">
                        <a:tint val="10000"/>
                        <a:satMod val="155000"/>
                      </a:srgbClr>
                    </a:gs>
                    <a:gs pos="60000">
                      <a:srgbClr val="000000">
                        <a:tint val="30000"/>
                        <a:satMod val="155000"/>
                      </a:srgbClr>
                    </a:gs>
                    <a:gs pos="100000">
                      <a:srgbClr val="000000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empus Sans ITC" pitchFamily="82" charset="0"/>
              </a:rPr>
              <a:t>OVERVIEW</a:t>
            </a:r>
            <a:endParaRPr lang="es-ES" sz="5400" b="1" dirty="0">
              <a:ln w="24500" cmpd="dbl">
                <a:solidFill>
                  <a:srgbClr val="000000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000000">
                      <a:tint val="10000"/>
                      <a:satMod val="155000"/>
                    </a:srgbClr>
                  </a:gs>
                  <a:gs pos="60000">
                    <a:srgbClr val="000000">
                      <a:tint val="30000"/>
                      <a:satMod val="155000"/>
                    </a:srgbClr>
                  </a:gs>
                  <a:gs pos="100000">
                    <a:srgbClr val="000000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52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09800" y="1447800"/>
            <a:ext cx="3771900" cy="4191000"/>
          </a:xfrm>
        </p:spPr>
        <p:txBody>
          <a:bodyPr/>
          <a:lstStyle/>
          <a:p>
            <a:pPr eaLnBrk="1" hangingPunct="1"/>
            <a:r>
              <a:rPr lang="en-US" sz="3600">
                <a:latin typeface="Tempus Sans ITC" pitchFamily="82" charset="0"/>
              </a:rPr>
              <a:t>Theme</a:t>
            </a:r>
          </a:p>
          <a:p>
            <a:pPr eaLnBrk="1" hangingPunct="1"/>
            <a:endParaRPr lang="en-US" sz="1200">
              <a:latin typeface="Tempus Sans ITC" pitchFamily="82" charset="0"/>
            </a:endParaRPr>
          </a:p>
          <a:p>
            <a:pPr eaLnBrk="1" hangingPunct="1"/>
            <a:r>
              <a:rPr lang="en-US" sz="3600">
                <a:latin typeface="Tempus Sans ITC" pitchFamily="82" charset="0"/>
              </a:rPr>
              <a:t>Setting</a:t>
            </a:r>
          </a:p>
          <a:p>
            <a:pPr eaLnBrk="1" hangingPunct="1"/>
            <a:endParaRPr lang="en-US" sz="1200">
              <a:latin typeface="Tempus Sans ITC" pitchFamily="82" charset="0"/>
            </a:endParaRPr>
          </a:p>
          <a:p>
            <a:pPr eaLnBrk="1" hangingPunct="1"/>
            <a:r>
              <a:rPr lang="en-US" sz="3600">
                <a:latin typeface="Tempus Sans ITC" pitchFamily="82" charset="0"/>
              </a:rPr>
              <a:t>Characters</a:t>
            </a:r>
          </a:p>
          <a:p>
            <a:pPr eaLnBrk="1" hangingPunct="1"/>
            <a:endParaRPr lang="en-US" sz="1200">
              <a:latin typeface="Tempus Sans ITC" pitchFamily="82" charset="0"/>
            </a:endParaRPr>
          </a:p>
          <a:p>
            <a:pPr eaLnBrk="1" hangingPunct="1"/>
            <a:r>
              <a:rPr lang="en-US" sz="3600">
                <a:latin typeface="Tempus Sans ITC" pitchFamily="82" charset="0"/>
              </a:rPr>
              <a:t>Point of view</a:t>
            </a:r>
          </a:p>
          <a:p>
            <a:pPr eaLnBrk="1" hangingPunct="1">
              <a:buFontTx/>
              <a:buNone/>
            </a:pPr>
            <a:endParaRPr lang="en-US" sz="1400">
              <a:latin typeface="Tempus Sans ITC" pitchFamily="82" charset="0"/>
            </a:endParaRPr>
          </a:p>
          <a:p>
            <a:pPr eaLnBrk="1" hangingPunct="1"/>
            <a:r>
              <a:rPr lang="en-US" sz="3600">
                <a:latin typeface="Tempus Sans ITC" pitchFamily="82" charset="0"/>
              </a:rPr>
              <a:t>Characterization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410200" y="1371600"/>
            <a:ext cx="5257800" cy="4876800"/>
          </a:xfrm>
        </p:spPr>
        <p:txBody>
          <a:bodyPr/>
          <a:lstStyle/>
          <a:p>
            <a:pPr eaLnBrk="1" hangingPunct="1"/>
            <a:r>
              <a:rPr lang="en-US" sz="3600">
                <a:latin typeface="Tempus Sans ITC" pitchFamily="82" charset="0"/>
              </a:rPr>
              <a:t>Plot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- exposition statement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   - rising action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      - conflict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          - climax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            - falling action</a:t>
            </a:r>
          </a:p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                 - resolution</a:t>
            </a:r>
          </a:p>
          <a:p>
            <a:pPr eaLnBrk="1" hangingPunct="1">
              <a:buFontTx/>
              <a:buNone/>
            </a:pPr>
            <a:endParaRPr lang="en-US" sz="3600">
              <a:latin typeface="Tempus Sans ITC" pitchFamily="82" charset="0"/>
            </a:endParaRP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2438400" y="457200"/>
            <a:ext cx="6553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09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Elements of a Short Story</a:t>
            </a:r>
            <a:endParaRPr lang="es-E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656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autoUpdateAnimBg="0"/>
      <p:bldP spid="9223" grpId="0" build="p" autoUpdateAnimBg="0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61032" y="-152400"/>
            <a:ext cx="2590800" cy="16002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empus Sans ITC" pitchFamily="82" charset="0"/>
              </a:rPr>
              <a:t>THEME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2057400" y="1333500"/>
            <a:ext cx="7848600" cy="12192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empus Sans ITC" pitchFamily="82" charset="0"/>
              </a:rPr>
              <a:t>The main idea or the </a:t>
            </a:r>
            <a:r>
              <a:rPr lang="en-US" sz="3600" dirty="0">
                <a:latin typeface="Tempus Sans ITC" panose="04020404030D07020202" pitchFamily="82" charset="0"/>
              </a:rPr>
              <a:t>“message” the writer intends to communicate by telling the story.</a:t>
            </a:r>
            <a:endParaRPr lang="en-US" sz="3600" b="1" dirty="0">
              <a:latin typeface="Tempus Sans ITC" panose="04020404030D07020202" pitchFamily="82" charset="0"/>
            </a:endParaRPr>
          </a:p>
          <a:p>
            <a:pPr eaLnBrk="1" hangingPunct="1"/>
            <a:r>
              <a:rPr lang="en-US" sz="3600" dirty="0">
                <a:latin typeface="Tempus Sans ITC" pitchFamily="82" charset="0"/>
              </a:rPr>
              <a:t>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429000" y="3657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latin typeface="Tempus Sans ITC" pitchFamily="82" charset="0"/>
              </a:rPr>
              <a:t>SETTING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667000" y="4343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4400" b="1">
              <a:solidFill>
                <a:srgbClr val="000000"/>
              </a:solidFill>
              <a:latin typeface="Tempus Sans ITC" pitchFamily="82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733800" y="4572001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empus Sans ITC" pitchFamily="82" charset="0"/>
              </a:rPr>
              <a:t>The time and place in which a work of literature happens.</a:t>
            </a:r>
          </a:p>
        </p:txBody>
      </p:sp>
    </p:spTree>
    <p:extLst>
      <p:ext uri="{BB962C8B-B14F-4D97-AF65-F5344CB8AC3E}">
        <p14:creationId xmlns:p14="http://schemas.microsoft.com/office/powerpoint/2010/main" val="8863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2" grpId="0"/>
      <p:bldP spid="14343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44196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CHARACTERS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7696200" cy="1371600"/>
          </a:xfrm>
        </p:spPr>
        <p:txBody>
          <a:bodyPr/>
          <a:lstStyle/>
          <a:p>
            <a:pPr eaLnBrk="1" hangingPunct="1"/>
            <a:r>
              <a:rPr lang="en-US" sz="3600">
                <a:latin typeface="Tempus Sans ITC" pitchFamily="82" charset="0"/>
              </a:rPr>
              <a:t> The people (or actors) in the story.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76600" y="31242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latin typeface="Tempus Sans ITC" pitchFamily="82" charset="0"/>
              </a:rPr>
              <a:t>   POINT OF VIEW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rot="10800000" flipV="1">
            <a:off x="3351213" y="4114800"/>
            <a:ext cx="63293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empus Sans ITC" pitchFamily="82" charset="0"/>
              </a:rPr>
              <a:t> The story teller from whose point of view the story is being told, the narrator.</a:t>
            </a:r>
          </a:p>
        </p:txBody>
      </p:sp>
    </p:spTree>
    <p:extLst>
      <p:ext uri="{BB962C8B-B14F-4D97-AF65-F5344CB8AC3E}">
        <p14:creationId xmlns:p14="http://schemas.microsoft.com/office/powerpoint/2010/main" val="16372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CHARACTERIZATION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2209800"/>
            <a:ext cx="52578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>
                <a:latin typeface="Tempus Sans ITC" pitchFamily="82" charset="0"/>
              </a:rPr>
              <a:t>	The description of  the personalities of  the characters in the story and the way in which an author reveals their personalities.</a:t>
            </a:r>
          </a:p>
        </p:txBody>
      </p:sp>
      <p:pic>
        <p:nvPicPr>
          <p:cNvPr id="18440" name="Picture 8" descr="j021672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96200" y="1981201"/>
            <a:ext cx="2439988" cy="3275013"/>
          </a:xfrm>
        </p:spPr>
      </p:pic>
    </p:spTree>
    <p:extLst>
      <p:ext uri="{BB962C8B-B14F-4D97-AF65-F5344CB8AC3E}">
        <p14:creationId xmlns:p14="http://schemas.microsoft.com/office/powerpoint/2010/main" val="2906335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Widescreen</PresentationFormat>
  <Paragraphs>66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Comic Sans MS</vt:lpstr>
      <vt:lpstr>Tempus Sans ITC</vt:lpstr>
      <vt:lpstr>Office Theme</vt:lpstr>
      <vt:lpstr>Crayons</vt:lpstr>
      <vt:lpstr>PowerPoint Presentation</vt:lpstr>
      <vt:lpstr>Elements of a     Short Story and Characterization </vt:lpstr>
      <vt:lpstr>PowerPoint Presentation</vt:lpstr>
      <vt:lpstr>Definition of a Short Story</vt:lpstr>
      <vt:lpstr>PowerPoint Presentation</vt:lpstr>
      <vt:lpstr>PowerPoint Presentation</vt:lpstr>
      <vt:lpstr>THEME</vt:lpstr>
      <vt:lpstr>CHARACTERS</vt:lpstr>
      <vt:lpstr>CHARACTERIZATION</vt:lpstr>
      <vt:lpstr>PLOT</vt:lpstr>
      <vt:lpstr>  More PLOT</vt:lpstr>
      <vt:lpstr>       PLOT DIAGRAM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Else</dc:creator>
  <cp:lastModifiedBy>Tammy Else</cp:lastModifiedBy>
  <cp:revision>1</cp:revision>
  <dcterms:created xsi:type="dcterms:W3CDTF">2016-08-25T02:06:40Z</dcterms:created>
  <dcterms:modified xsi:type="dcterms:W3CDTF">2016-08-25T02:07:20Z</dcterms:modified>
</cp:coreProperties>
</file>