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65" r:id="rId4"/>
    <p:sldId id="263" r:id="rId5"/>
    <p:sldId id="264" r:id="rId6"/>
    <p:sldId id="259" r:id="rId7"/>
    <p:sldId id="260" r:id="rId8"/>
    <p:sldId id="262" r:id="rId9"/>
    <p:sldId id="267" r:id="rId10"/>
    <p:sldId id="268" r:id="rId11"/>
    <p:sldId id="266" r:id="rId12"/>
    <p:sldId id="269"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my Holdip" initials="TH" lastIdx="1" clrIdx="0">
    <p:extLst>
      <p:ext uri="{19B8F6BF-5375-455C-9EA6-DF929625EA0E}">
        <p15:presenceInfo xmlns:p15="http://schemas.microsoft.com/office/powerpoint/2012/main" userId="S-1-5-21-2101088238-2819444276-2041968236-95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6" d="100"/>
          <a:sy n="66" d="100"/>
        </p:scale>
        <p:origin x="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0-01T18:54:03.793"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C5BF94-B358-466F-B82D-D7CC717B7182}" type="datetimeFigureOut">
              <a:rPr lang="en-US" smtClean="0"/>
              <a:t>10/3/2018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175476-23AE-483C-B479-A08C63C82876}" type="slidenum">
              <a:rPr lang="en-US" smtClean="0"/>
              <a:t>‹#›</a:t>
            </a:fld>
            <a:endParaRPr lang="en-US"/>
          </a:p>
        </p:txBody>
      </p:sp>
    </p:spTree>
    <p:extLst>
      <p:ext uri="{BB962C8B-B14F-4D97-AF65-F5344CB8AC3E}">
        <p14:creationId xmlns:p14="http://schemas.microsoft.com/office/powerpoint/2010/main" val="1199118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this vivid description of the Warsaw Ghetto, </a:t>
            </a:r>
            <a:r>
              <a:rPr lang="en-US" sz="1200" b="0" i="0" kern="1200" dirty="0" err="1" smtClean="0">
                <a:solidFill>
                  <a:schemeClr val="tx1"/>
                </a:solidFill>
                <a:effectLst/>
                <a:latin typeface="+mn-lt"/>
                <a:ea typeface="+mn-ea"/>
                <a:cs typeface="+mn-cs"/>
              </a:rPr>
              <a:t>Spinelli</a:t>
            </a:r>
            <a:r>
              <a:rPr lang="en-US" sz="1200" b="0" i="0" kern="1200" dirty="0" smtClean="0">
                <a:solidFill>
                  <a:schemeClr val="tx1"/>
                </a:solidFill>
                <a:effectLst/>
                <a:latin typeface="+mn-lt"/>
                <a:ea typeface="+mn-ea"/>
                <a:cs typeface="+mn-cs"/>
              </a:rPr>
              <a:t> not only shows the reader what </a:t>
            </a:r>
            <a:r>
              <a:rPr lang="en-US" sz="1200" b="0" i="0" kern="1200" dirty="0" err="1" smtClean="0">
                <a:solidFill>
                  <a:schemeClr val="tx1"/>
                </a:solidFill>
                <a:effectLst/>
                <a:latin typeface="+mn-lt"/>
                <a:ea typeface="+mn-ea"/>
                <a:cs typeface="+mn-cs"/>
              </a:rPr>
              <a:t>Misha</a:t>
            </a:r>
            <a:r>
              <a:rPr lang="en-US" sz="1200" b="0" i="0" kern="1200" dirty="0" smtClean="0">
                <a:solidFill>
                  <a:schemeClr val="tx1"/>
                </a:solidFill>
                <a:effectLst/>
                <a:latin typeface="+mn-lt"/>
                <a:ea typeface="+mn-ea"/>
                <a:cs typeface="+mn-cs"/>
              </a:rPr>
              <a:t>, the main character, sees (parade of wagons, the men-horses, heaps of dead bodies, a cloud of flies, the barely alive living), but helps the reader feel the heat and hear the flies buzzing. </a:t>
            </a:r>
            <a:r>
              <a:rPr lang="en-US" sz="1200" b="0" i="0" kern="1200" dirty="0" err="1" smtClean="0">
                <a:solidFill>
                  <a:schemeClr val="tx1"/>
                </a:solidFill>
                <a:effectLst/>
                <a:latin typeface="+mn-lt"/>
                <a:ea typeface="+mn-ea"/>
                <a:cs typeface="+mn-cs"/>
              </a:rPr>
              <a:t>Spinelli's</a:t>
            </a:r>
            <a:r>
              <a:rPr lang="en-US" sz="1200" b="0" i="0" kern="1200" dirty="0" smtClean="0">
                <a:solidFill>
                  <a:schemeClr val="tx1"/>
                </a:solidFill>
                <a:effectLst/>
                <a:latin typeface="+mn-lt"/>
                <a:ea typeface="+mn-ea"/>
                <a:cs typeface="+mn-cs"/>
              </a:rPr>
              <a:t> metaphors and similes paint a vivid picture for the reader.</a:t>
            </a:r>
            <a:endParaRPr lang="en-US" dirty="0"/>
          </a:p>
        </p:txBody>
      </p:sp>
      <p:sp>
        <p:nvSpPr>
          <p:cNvPr id="4" name="Slide Number Placeholder 3"/>
          <p:cNvSpPr>
            <a:spLocks noGrp="1"/>
          </p:cNvSpPr>
          <p:nvPr>
            <p:ph type="sldNum" sz="quarter" idx="10"/>
          </p:nvPr>
        </p:nvSpPr>
        <p:spPr/>
        <p:txBody>
          <a:bodyPr/>
          <a:lstStyle/>
          <a:p>
            <a:fld id="{2A175476-23AE-483C-B479-A08C63C82876}" type="slidenum">
              <a:rPr lang="en-US" smtClean="0"/>
              <a:t>8</a:t>
            </a:fld>
            <a:endParaRPr lang="en-US"/>
          </a:p>
        </p:txBody>
      </p:sp>
    </p:spTree>
    <p:extLst>
      <p:ext uri="{BB962C8B-B14F-4D97-AF65-F5344CB8AC3E}">
        <p14:creationId xmlns:p14="http://schemas.microsoft.com/office/powerpoint/2010/main" val="190294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7F22A46-8BF3-4B68-BE2F-9C8457EFCD15}" type="datetimeFigureOut">
              <a:rPr lang="en-US" smtClean="0"/>
              <a:t>10/3/2018</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CFC35555-213C-42CA-80C9-8462ABFCFA44}" type="slidenum">
              <a:rPr lang="en-US" smtClean="0"/>
              <a:t>‹#›</a:t>
            </a:fld>
            <a:endParaRPr lang="en-US"/>
          </a:p>
        </p:txBody>
      </p:sp>
    </p:spTree>
    <p:extLst>
      <p:ext uri="{BB962C8B-B14F-4D97-AF65-F5344CB8AC3E}">
        <p14:creationId xmlns:p14="http://schemas.microsoft.com/office/powerpoint/2010/main" val="42689127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F22A46-8BF3-4B68-BE2F-9C8457EFCD15}"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35555-213C-42CA-80C9-8462ABFCFA44}" type="slidenum">
              <a:rPr lang="en-US" smtClean="0"/>
              <a:t>‹#›</a:t>
            </a:fld>
            <a:endParaRPr lang="en-US"/>
          </a:p>
        </p:txBody>
      </p:sp>
    </p:spTree>
    <p:extLst>
      <p:ext uri="{BB962C8B-B14F-4D97-AF65-F5344CB8AC3E}">
        <p14:creationId xmlns:p14="http://schemas.microsoft.com/office/powerpoint/2010/main" val="51845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F22A46-8BF3-4B68-BE2F-9C8457EFCD15}"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35555-213C-42CA-80C9-8462ABFCFA44}" type="slidenum">
              <a:rPr lang="en-US" smtClean="0"/>
              <a:t>‹#›</a:t>
            </a:fld>
            <a:endParaRPr lang="en-US"/>
          </a:p>
        </p:txBody>
      </p:sp>
    </p:spTree>
    <p:extLst>
      <p:ext uri="{BB962C8B-B14F-4D97-AF65-F5344CB8AC3E}">
        <p14:creationId xmlns:p14="http://schemas.microsoft.com/office/powerpoint/2010/main" val="175345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F22A46-8BF3-4B68-BE2F-9C8457EFCD15}"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35555-213C-42CA-80C9-8462ABFCFA44}" type="slidenum">
              <a:rPr lang="en-US" smtClean="0"/>
              <a:t>‹#›</a:t>
            </a:fld>
            <a:endParaRPr lang="en-US"/>
          </a:p>
        </p:txBody>
      </p:sp>
    </p:spTree>
    <p:extLst>
      <p:ext uri="{BB962C8B-B14F-4D97-AF65-F5344CB8AC3E}">
        <p14:creationId xmlns:p14="http://schemas.microsoft.com/office/powerpoint/2010/main" val="197149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7F22A46-8BF3-4B68-BE2F-9C8457EFCD15}" type="datetimeFigureOut">
              <a:rPr lang="en-US" smtClean="0"/>
              <a:t>10/3/2018</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CFC35555-213C-42CA-80C9-8462ABFCFA44}" type="slidenum">
              <a:rPr lang="en-US" smtClean="0"/>
              <a:t>‹#›</a:t>
            </a:fld>
            <a:endParaRPr lang="en-US"/>
          </a:p>
        </p:txBody>
      </p:sp>
    </p:spTree>
    <p:extLst>
      <p:ext uri="{BB962C8B-B14F-4D97-AF65-F5344CB8AC3E}">
        <p14:creationId xmlns:p14="http://schemas.microsoft.com/office/powerpoint/2010/main" val="3063398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F22A46-8BF3-4B68-BE2F-9C8457EFCD15}"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35555-213C-42CA-80C9-8462ABFCFA44}" type="slidenum">
              <a:rPr lang="en-US" smtClean="0"/>
              <a:t>‹#›</a:t>
            </a:fld>
            <a:endParaRPr lang="en-US"/>
          </a:p>
        </p:txBody>
      </p:sp>
    </p:spTree>
    <p:extLst>
      <p:ext uri="{BB962C8B-B14F-4D97-AF65-F5344CB8AC3E}">
        <p14:creationId xmlns:p14="http://schemas.microsoft.com/office/powerpoint/2010/main" val="229576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F22A46-8BF3-4B68-BE2F-9C8457EFCD15}"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35555-213C-42CA-80C9-8462ABFCFA44}" type="slidenum">
              <a:rPr lang="en-US" smtClean="0"/>
              <a:t>‹#›</a:t>
            </a:fld>
            <a:endParaRPr lang="en-US"/>
          </a:p>
        </p:txBody>
      </p:sp>
    </p:spTree>
    <p:extLst>
      <p:ext uri="{BB962C8B-B14F-4D97-AF65-F5344CB8AC3E}">
        <p14:creationId xmlns:p14="http://schemas.microsoft.com/office/powerpoint/2010/main" val="121801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F22A46-8BF3-4B68-BE2F-9C8457EFCD15}"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35555-213C-42CA-80C9-8462ABFCFA44}" type="slidenum">
              <a:rPr lang="en-US" smtClean="0"/>
              <a:t>‹#›</a:t>
            </a:fld>
            <a:endParaRPr lang="en-US"/>
          </a:p>
        </p:txBody>
      </p:sp>
    </p:spTree>
    <p:extLst>
      <p:ext uri="{BB962C8B-B14F-4D97-AF65-F5344CB8AC3E}">
        <p14:creationId xmlns:p14="http://schemas.microsoft.com/office/powerpoint/2010/main" val="238677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22A46-8BF3-4B68-BE2F-9C8457EFCD15}"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35555-213C-42CA-80C9-8462ABFCFA44}" type="slidenum">
              <a:rPr lang="en-US" smtClean="0"/>
              <a:t>‹#›</a:t>
            </a:fld>
            <a:endParaRPr lang="en-US"/>
          </a:p>
        </p:txBody>
      </p:sp>
    </p:spTree>
    <p:extLst>
      <p:ext uri="{BB962C8B-B14F-4D97-AF65-F5344CB8AC3E}">
        <p14:creationId xmlns:p14="http://schemas.microsoft.com/office/powerpoint/2010/main" val="141980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7F22A46-8BF3-4B68-BE2F-9C8457EFCD15}" type="datetimeFigureOut">
              <a:rPr lang="en-US" smtClean="0"/>
              <a:t>10/3/2018</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CFC35555-213C-42CA-80C9-8462ABFCFA44}"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2055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7F22A46-8BF3-4B68-BE2F-9C8457EFCD15}" type="datetimeFigureOut">
              <a:rPr lang="en-US" smtClean="0"/>
              <a:t>10/3/2018</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CFC35555-213C-42CA-80C9-8462ABFCFA44}"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648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7F22A46-8BF3-4B68-BE2F-9C8457EFCD15}" type="datetimeFigureOut">
              <a:rPr lang="en-US" smtClean="0"/>
              <a:t>10/3/2018</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FC35555-213C-42CA-80C9-8462ABFCFA44}" type="slidenum">
              <a:rPr lang="en-US" smtClean="0"/>
              <a:t>‹#›</a:t>
            </a:fld>
            <a:endParaRPr lang="en-US"/>
          </a:p>
        </p:txBody>
      </p:sp>
    </p:spTree>
    <p:extLst>
      <p:ext uri="{BB962C8B-B14F-4D97-AF65-F5344CB8AC3E}">
        <p14:creationId xmlns:p14="http://schemas.microsoft.com/office/powerpoint/2010/main" val="15256464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flocabulary.com/unit/using-descriptive-languag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f9573kGBtu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5440" y="121285"/>
            <a:ext cx="10515600" cy="1325563"/>
          </a:xfrm>
        </p:spPr>
        <p:txBody>
          <a:bodyPr/>
          <a:lstStyle/>
          <a:p>
            <a:r>
              <a:rPr lang="en-US" dirty="0" smtClean="0"/>
              <a:t>OPENING</a:t>
            </a:r>
            <a:endParaRPr lang="en-US" dirty="0"/>
          </a:p>
        </p:txBody>
      </p:sp>
      <p:sp>
        <p:nvSpPr>
          <p:cNvPr id="5" name="Content Placeholder 4"/>
          <p:cNvSpPr>
            <a:spLocks noGrp="1"/>
          </p:cNvSpPr>
          <p:nvPr>
            <p:ph sz="half" idx="1"/>
          </p:nvPr>
        </p:nvSpPr>
        <p:spPr>
          <a:xfrm>
            <a:off x="0" y="1544320"/>
            <a:ext cx="6217920" cy="5110480"/>
          </a:xfrm>
        </p:spPr>
        <p:txBody>
          <a:bodyPr>
            <a:normAutofit fontScale="47500" lnSpcReduction="20000"/>
          </a:bodyPr>
          <a:lstStyle/>
          <a:p>
            <a:pPr marL="0" indent="0" fontAlgn="base">
              <a:buNone/>
            </a:pPr>
            <a:r>
              <a:rPr lang="en-US" dirty="0"/>
              <a:t> </a:t>
            </a:r>
            <a:r>
              <a:rPr lang="en-US" sz="4400" dirty="0"/>
              <a:t>Read the lines of poetry. Each line is separated by a “/”. Identify the figurative language and figure out what it is trying to mean. Write the meaning on the line below.  </a:t>
            </a:r>
          </a:p>
          <a:p>
            <a:pPr fontAlgn="base"/>
            <a:r>
              <a:rPr lang="en-US" sz="4400" b="1" dirty="0"/>
              <a:t>Example: She was so sad / she cried a river of tears / She just kept crying. </a:t>
            </a:r>
            <a:r>
              <a:rPr lang="en-US" sz="4400" dirty="0"/>
              <a:t> </a:t>
            </a:r>
            <a:r>
              <a:rPr lang="en-US" sz="4400" dirty="0" smtClean="0"/>
              <a:t> </a:t>
            </a:r>
            <a:r>
              <a:rPr lang="en-US" sz="4400" b="1" i="1" dirty="0" smtClean="0">
                <a:solidFill>
                  <a:srgbClr val="FF0000"/>
                </a:solidFill>
              </a:rPr>
              <a:t>She </a:t>
            </a:r>
            <a:r>
              <a:rPr lang="en-US" sz="4400" b="1" i="1" dirty="0">
                <a:solidFill>
                  <a:srgbClr val="FF0000"/>
                </a:solidFill>
              </a:rPr>
              <a:t>cried a lot of tears.</a:t>
            </a:r>
            <a:r>
              <a:rPr lang="en-US" sz="4400" b="1" dirty="0">
                <a:solidFill>
                  <a:srgbClr val="FF0000"/>
                </a:solidFill>
              </a:rPr>
              <a:t> </a:t>
            </a:r>
            <a:r>
              <a:rPr lang="en-US" sz="4400" dirty="0"/>
              <a:t> </a:t>
            </a:r>
            <a:endParaRPr lang="en-US" sz="4400" dirty="0" smtClean="0"/>
          </a:p>
          <a:p>
            <a:pPr marL="0" indent="0" fontAlgn="base">
              <a:buNone/>
            </a:pPr>
            <a:endParaRPr lang="en-US" sz="4400" dirty="0"/>
          </a:p>
          <a:p>
            <a:pPr marL="0" indent="0" fontAlgn="base">
              <a:buNone/>
            </a:pPr>
            <a:r>
              <a:rPr lang="en-US" sz="4400" dirty="0" smtClean="0"/>
              <a:t>1.  The </a:t>
            </a:r>
            <a:r>
              <a:rPr lang="en-US" sz="4400" dirty="0"/>
              <a:t>music played loud / loud as a headache / beating on the brain. </a:t>
            </a:r>
            <a:r>
              <a:rPr lang="en-US" sz="4400" b="1" dirty="0" smtClean="0"/>
              <a:t>_______________________________________</a:t>
            </a:r>
            <a:r>
              <a:rPr lang="en-US" sz="4400" dirty="0"/>
              <a:t> </a:t>
            </a:r>
            <a:endParaRPr lang="en-US" sz="4400" dirty="0" smtClean="0"/>
          </a:p>
          <a:p>
            <a:pPr marL="0" indent="0" fontAlgn="base">
              <a:buNone/>
            </a:pPr>
            <a:endParaRPr lang="en-US" sz="4400" dirty="0"/>
          </a:p>
          <a:p>
            <a:pPr marL="0" indent="0" fontAlgn="base">
              <a:buNone/>
            </a:pPr>
            <a:r>
              <a:rPr lang="en-US" sz="4400" dirty="0"/>
              <a:t>2. </a:t>
            </a:r>
            <a:r>
              <a:rPr lang="en-US" sz="4400" dirty="0" smtClean="0"/>
              <a:t>  Straight </a:t>
            </a:r>
            <a:r>
              <a:rPr lang="en-US" sz="4400" dirty="0"/>
              <a:t>and tall / like a soldier / standing at </a:t>
            </a:r>
            <a:r>
              <a:rPr lang="en-US" sz="4400" dirty="0" smtClean="0"/>
              <a:t>attention </a:t>
            </a:r>
            <a:r>
              <a:rPr lang="en-US" sz="4400" dirty="0"/>
              <a:t>/ the tree was proud. </a:t>
            </a:r>
            <a:r>
              <a:rPr lang="en-US" sz="4400" dirty="0" smtClean="0"/>
              <a:t>_____________________________________________</a:t>
            </a:r>
            <a:r>
              <a:rPr lang="en-US" sz="4400" dirty="0"/>
              <a:t> </a:t>
            </a:r>
          </a:p>
          <a:p>
            <a:pPr marL="0" indent="0">
              <a:buNone/>
            </a:pPr>
            <a:endParaRPr lang="en-US" dirty="0"/>
          </a:p>
        </p:txBody>
      </p:sp>
      <p:sp>
        <p:nvSpPr>
          <p:cNvPr id="6" name="Content Placeholder 5"/>
          <p:cNvSpPr>
            <a:spLocks noGrp="1"/>
          </p:cNvSpPr>
          <p:nvPr>
            <p:ph sz="half" idx="2"/>
          </p:nvPr>
        </p:nvSpPr>
        <p:spPr>
          <a:xfrm>
            <a:off x="6289040" y="784066"/>
            <a:ext cx="5902960" cy="5411152"/>
          </a:xfrm>
        </p:spPr>
        <p:txBody>
          <a:bodyPr>
            <a:normAutofit fontScale="47500" lnSpcReduction="20000"/>
          </a:bodyPr>
          <a:lstStyle/>
          <a:p>
            <a:pPr marL="0" indent="0" fontAlgn="base">
              <a:buNone/>
            </a:pPr>
            <a:r>
              <a:rPr lang="en-US" sz="4400" b="1" dirty="0"/>
              <a:t>Possessive Nouns</a:t>
            </a:r>
            <a:r>
              <a:rPr lang="en-US" sz="4400" dirty="0"/>
              <a:t> </a:t>
            </a:r>
          </a:p>
          <a:p>
            <a:pPr marL="0" indent="0" fontAlgn="base">
              <a:buNone/>
            </a:pPr>
            <a:endParaRPr lang="en-US" sz="4400" dirty="0"/>
          </a:p>
          <a:p>
            <a:pPr marL="0" indent="0" fontAlgn="base">
              <a:buNone/>
            </a:pPr>
            <a:r>
              <a:rPr lang="en-US" sz="4400" b="1" dirty="0"/>
              <a:t>Fill in the blank with the possessive form of the noun(s) in parentheses. </a:t>
            </a:r>
            <a:r>
              <a:rPr lang="en-US" sz="4400" dirty="0"/>
              <a:t> </a:t>
            </a:r>
          </a:p>
          <a:p>
            <a:pPr marL="0" indent="0" fontAlgn="base">
              <a:buNone/>
            </a:pPr>
            <a:r>
              <a:rPr lang="en-US" sz="4400" dirty="0"/>
              <a:t> </a:t>
            </a:r>
          </a:p>
          <a:p>
            <a:pPr marL="0" indent="0" fontAlgn="base">
              <a:buNone/>
            </a:pPr>
            <a:r>
              <a:rPr lang="en-US" sz="4400" dirty="0" smtClean="0"/>
              <a:t>3.  My </a:t>
            </a:r>
            <a:r>
              <a:rPr lang="en-US" sz="4400" dirty="0"/>
              <a:t>________________________ name is Toby.  (brother) </a:t>
            </a:r>
          </a:p>
          <a:p>
            <a:pPr marL="0" indent="0" fontAlgn="base">
              <a:buNone/>
            </a:pPr>
            <a:r>
              <a:rPr lang="en-US" sz="4400" dirty="0"/>
              <a:t> </a:t>
            </a:r>
          </a:p>
          <a:p>
            <a:pPr marL="0" indent="0" fontAlgn="base">
              <a:buNone/>
            </a:pPr>
            <a:r>
              <a:rPr lang="en-US" sz="4400" dirty="0" smtClean="0"/>
              <a:t>4.  I </a:t>
            </a:r>
            <a:r>
              <a:rPr lang="en-US" sz="4400" dirty="0"/>
              <a:t>love my ____________________ cookies.    (grandmother) </a:t>
            </a:r>
          </a:p>
          <a:p>
            <a:pPr marL="0" indent="0" fontAlgn="base">
              <a:buNone/>
            </a:pPr>
            <a:r>
              <a:rPr lang="en-US" sz="4400" dirty="0"/>
              <a:t> </a:t>
            </a:r>
          </a:p>
          <a:p>
            <a:pPr marL="0" indent="0" fontAlgn="base">
              <a:buNone/>
            </a:pPr>
            <a:r>
              <a:rPr lang="en-US" sz="4400" dirty="0" smtClean="0"/>
              <a:t>5.   ______________________ </a:t>
            </a:r>
            <a:r>
              <a:rPr lang="en-US" sz="4400" dirty="0"/>
              <a:t>car is shiny red.   (Timmy) </a:t>
            </a:r>
          </a:p>
          <a:p>
            <a:pPr marL="0" indent="0" fontAlgn="base">
              <a:buNone/>
            </a:pPr>
            <a:r>
              <a:rPr lang="en-US" sz="4400" dirty="0"/>
              <a:t> </a:t>
            </a:r>
          </a:p>
          <a:p>
            <a:pPr marL="0" indent="0" fontAlgn="base">
              <a:buNone/>
            </a:pPr>
            <a:r>
              <a:rPr lang="en-US" sz="4400" dirty="0" smtClean="0"/>
              <a:t>6.  ______________________ </a:t>
            </a:r>
            <a:r>
              <a:rPr lang="en-US" sz="4400" dirty="0"/>
              <a:t>coat is the plaid one.  (Alexis) </a:t>
            </a:r>
          </a:p>
          <a:p>
            <a:pPr marL="0" indent="0">
              <a:buNone/>
            </a:pPr>
            <a:endParaRPr lang="en-US" dirty="0"/>
          </a:p>
        </p:txBody>
      </p:sp>
    </p:spTree>
    <p:extLst>
      <p:ext uri="{BB962C8B-B14F-4D97-AF65-F5344CB8AC3E}">
        <p14:creationId xmlns:p14="http://schemas.microsoft.com/office/powerpoint/2010/main" val="1750148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64324" y="343049"/>
            <a:ext cx="10058400" cy="1004903"/>
          </a:xfrm>
        </p:spPr>
        <p:txBody>
          <a:bodyPr/>
          <a:lstStyle/>
          <a:p>
            <a:r>
              <a:rPr lang="en-US" dirty="0" smtClean="0"/>
              <a:t>LEARNING TARGETS:</a:t>
            </a:r>
            <a:endParaRPr lang="en-US" dirty="0"/>
          </a:p>
        </p:txBody>
      </p:sp>
      <p:sp>
        <p:nvSpPr>
          <p:cNvPr id="6" name="Content Placeholder 5"/>
          <p:cNvSpPr>
            <a:spLocks noGrp="1"/>
          </p:cNvSpPr>
          <p:nvPr>
            <p:ph idx="1"/>
          </p:nvPr>
        </p:nvSpPr>
        <p:spPr>
          <a:xfrm>
            <a:off x="964324" y="1347952"/>
            <a:ext cx="10058400" cy="3931920"/>
          </a:xfrm>
        </p:spPr>
        <p:txBody>
          <a:bodyPr>
            <a:normAutofit fontScale="92500" lnSpcReduction="10000"/>
          </a:bodyPr>
          <a:lstStyle/>
          <a:p>
            <a:r>
              <a:rPr lang="en-US" sz="2800" b="1" dirty="0" smtClean="0"/>
              <a:t>ELAGSE7W3 Write narratives to develop real or imagined experiences or events using effective technique, relevant descriptive details, and well-structured event sequences.  </a:t>
            </a:r>
          </a:p>
          <a:p>
            <a:pPr marL="0" indent="0">
              <a:buNone/>
            </a:pPr>
            <a:r>
              <a:rPr lang="en-US" dirty="0" smtClean="0"/>
              <a:t>	</a:t>
            </a:r>
            <a:r>
              <a:rPr lang="en-US" sz="2400" dirty="0" smtClean="0"/>
              <a:t>b</a:t>
            </a:r>
            <a:r>
              <a:rPr lang="en-US" sz="2400" dirty="0"/>
              <a:t>. Use narrative techniques, such as dialogue, pacing, and description, to develop experiences, events, and/or characters. </a:t>
            </a:r>
            <a:endParaRPr lang="en-US" sz="2400" dirty="0" smtClean="0"/>
          </a:p>
          <a:p>
            <a:pPr marL="0" indent="0">
              <a:buNone/>
            </a:pPr>
            <a:r>
              <a:rPr lang="en-US" sz="2400" dirty="0"/>
              <a:t>	</a:t>
            </a:r>
            <a:r>
              <a:rPr lang="en-US" sz="2400" dirty="0" smtClean="0"/>
              <a:t> </a:t>
            </a:r>
            <a:r>
              <a:rPr lang="en-US" sz="2400" dirty="0"/>
              <a:t>c. Use a variety of transition words, phrases, and clauses to convey sequence and signal shifts from one time frame or setting to another. </a:t>
            </a:r>
            <a:endParaRPr lang="en-US" sz="2400" dirty="0" smtClean="0"/>
          </a:p>
          <a:p>
            <a:pPr marL="0" indent="0">
              <a:buNone/>
            </a:pPr>
            <a:r>
              <a:rPr lang="en-US" sz="2400" dirty="0" smtClean="0"/>
              <a:t>	d</a:t>
            </a:r>
            <a:r>
              <a:rPr lang="en-US" sz="2400" dirty="0"/>
              <a:t>. Use precise words and phrases, relevant descriptive details, and sensory language to capture the action and convey experiences and events.  </a:t>
            </a:r>
          </a:p>
        </p:txBody>
      </p:sp>
    </p:spTree>
    <p:extLst>
      <p:ext uri="{BB962C8B-B14F-4D97-AF65-F5344CB8AC3E}">
        <p14:creationId xmlns:p14="http://schemas.microsoft.com/office/powerpoint/2010/main" val="643006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a:t>
            </a:r>
            <a:endParaRPr lang="en-US" dirty="0"/>
          </a:p>
        </p:txBody>
      </p:sp>
      <p:sp>
        <p:nvSpPr>
          <p:cNvPr id="3" name="Content Placeholder 2"/>
          <p:cNvSpPr>
            <a:spLocks noGrp="1"/>
          </p:cNvSpPr>
          <p:nvPr>
            <p:ph idx="1"/>
          </p:nvPr>
        </p:nvSpPr>
        <p:spPr>
          <a:xfrm>
            <a:off x="462013" y="1883377"/>
            <a:ext cx="11608067" cy="4351338"/>
          </a:xfrm>
        </p:spPr>
        <p:txBody>
          <a:bodyPr>
            <a:normAutofit fontScale="92500"/>
          </a:bodyPr>
          <a:lstStyle/>
          <a:p>
            <a:pPr marL="0" indent="0" algn="ctr">
              <a:buNone/>
            </a:pPr>
            <a:r>
              <a:rPr lang="en-US" sz="3600" b="1" dirty="0">
                <a:solidFill>
                  <a:srgbClr val="FF0000"/>
                </a:solidFill>
              </a:rPr>
              <a:t>I was in the waiting room. I was nervous. </a:t>
            </a:r>
            <a:endParaRPr lang="en-US" sz="3600" b="1" dirty="0" smtClean="0">
              <a:solidFill>
                <a:srgbClr val="FF0000"/>
              </a:solidFill>
            </a:endParaRPr>
          </a:p>
          <a:p>
            <a:pPr marL="0" indent="0">
              <a:buNone/>
            </a:pPr>
            <a:endParaRPr lang="en-US" sz="3600" dirty="0"/>
          </a:p>
          <a:p>
            <a:pPr marL="0" indent="0">
              <a:buNone/>
            </a:pPr>
            <a:r>
              <a:rPr lang="en-US" sz="3600" b="1" dirty="0" smtClean="0">
                <a:solidFill>
                  <a:srgbClr val="0070C0"/>
                </a:solidFill>
              </a:rPr>
              <a:t>Rewrite </a:t>
            </a:r>
            <a:r>
              <a:rPr lang="en-US" sz="3600" b="1" dirty="0">
                <a:solidFill>
                  <a:srgbClr val="0070C0"/>
                </a:solidFill>
              </a:rPr>
              <a:t>this description by ‘showing’ the reader what it was like to be nervous. </a:t>
            </a:r>
            <a:r>
              <a:rPr lang="en-US" sz="3600" dirty="0">
                <a:solidFill>
                  <a:srgbClr val="0070C0"/>
                </a:solidFill>
              </a:rPr>
              <a:t>Appeal to the senses and focus on the physical body’s response to the emotion. Focus on the face, the eyes, the mouth, the hair, the skin, the heart, the blood, the pulse, the sweat, the breath and the tears, etc. </a:t>
            </a:r>
            <a:r>
              <a:rPr lang="en-US" sz="3600" b="1" dirty="0">
                <a:solidFill>
                  <a:srgbClr val="0070C0"/>
                </a:solidFill>
              </a:rPr>
              <a:t>Show, don’t tell! </a:t>
            </a:r>
          </a:p>
        </p:txBody>
      </p:sp>
    </p:spTree>
    <p:extLst>
      <p:ext uri="{BB962C8B-B14F-4D97-AF65-F5344CB8AC3E}">
        <p14:creationId xmlns:p14="http://schemas.microsoft.com/office/powerpoint/2010/main" val="2433914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669" y="324960"/>
            <a:ext cx="10058400" cy="599065"/>
          </a:xfrm>
        </p:spPr>
        <p:txBody>
          <a:bodyPr>
            <a:normAutofit fontScale="90000"/>
          </a:bodyPr>
          <a:lstStyle/>
          <a:p>
            <a:r>
              <a:rPr lang="en-US" dirty="0" smtClean="0"/>
              <a:t>Types of Leads</a:t>
            </a:r>
            <a:endParaRPr lang="en-US" dirty="0"/>
          </a:p>
        </p:txBody>
      </p:sp>
      <p:sp>
        <p:nvSpPr>
          <p:cNvPr id="3" name="Content Placeholder 2"/>
          <p:cNvSpPr>
            <a:spLocks noGrp="1"/>
          </p:cNvSpPr>
          <p:nvPr>
            <p:ph idx="1"/>
          </p:nvPr>
        </p:nvSpPr>
        <p:spPr>
          <a:xfrm>
            <a:off x="404261" y="1405289"/>
            <a:ext cx="11550315" cy="5188016"/>
          </a:xfrm>
        </p:spPr>
        <p:txBody>
          <a:bodyPr>
            <a:normAutofit/>
          </a:bodyPr>
          <a:lstStyle/>
          <a:p>
            <a:r>
              <a:rPr lang="en-US" b="1" dirty="0"/>
              <a:t>TALKING LEAD </a:t>
            </a:r>
            <a:endParaRPr lang="en-US" b="1" dirty="0" smtClean="0"/>
          </a:p>
          <a:p>
            <a:pPr marL="0" indent="0">
              <a:buNone/>
            </a:pPr>
            <a:r>
              <a:rPr lang="en-US" dirty="0" smtClean="0"/>
              <a:t>This </a:t>
            </a:r>
            <a:r>
              <a:rPr lang="en-US" dirty="0"/>
              <a:t>lead begins with dialogue</a:t>
            </a:r>
            <a:r>
              <a:rPr lang="en-US" dirty="0" smtClean="0"/>
              <a:t>.</a:t>
            </a:r>
          </a:p>
          <a:p>
            <a:r>
              <a:rPr lang="en-US" b="1" dirty="0"/>
              <a:t>SOUND EFFECT LEAD </a:t>
            </a:r>
            <a:endParaRPr lang="en-US" b="1" dirty="0" smtClean="0"/>
          </a:p>
          <a:p>
            <a:pPr marL="0" indent="0">
              <a:buNone/>
            </a:pPr>
            <a:r>
              <a:rPr lang="en-US" dirty="0" smtClean="0"/>
              <a:t>This </a:t>
            </a:r>
            <a:r>
              <a:rPr lang="en-US" dirty="0"/>
              <a:t>lead gets the reader quickly involved in the story by starting with an event or some kind of </a:t>
            </a:r>
            <a:r>
              <a:rPr lang="en-US" dirty="0" smtClean="0"/>
              <a:t>action.</a:t>
            </a:r>
          </a:p>
          <a:p>
            <a:r>
              <a:rPr lang="en-US" b="1" dirty="0"/>
              <a:t>ACTION </a:t>
            </a:r>
            <a:r>
              <a:rPr lang="en-US" b="1" dirty="0" smtClean="0"/>
              <a:t>LEAD</a:t>
            </a:r>
          </a:p>
          <a:p>
            <a:pPr marL="0" indent="0">
              <a:buNone/>
            </a:pPr>
            <a:r>
              <a:rPr lang="en-US" dirty="0" smtClean="0"/>
              <a:t> </a:t>
            </a:r>
            <a:r>
              <a:rPr lang="en-US" dirty="0"/>
              <a:t>You can get the reader quickly involved in the story by starting with an exciting event or some kind of action. </a:t>
            </a:r>
            <a:endParaRPr lang="en-US" dirty="0" smtClean="0"/>
          </a:p>
          <a:p>
            <a:r>
              <a:rPr lang="en-US" b="1" dirty="0"/>
              <a:t>SNAPSHOT </a:t>
            </a:r>
            <a:r>
              <a:rPr lang="en-US" b="1" dirty="0" smtClean="0"/>
              <a:t>LEAD</a:t>
            </a:r>
          </a:p>
          <a:p>
            <a:pPr marL="0" indent="0">
              <a:buNone/>
            </a:pPr>
            <a:r>
              <a:rPr lang="en-US" dirty="0" smtClean="0"/>
              <a:t> </a:t>
            </a:r>
            <a:r>
              <a:rPr lang="en-US" dirty="0"/>
              <a:t>When you paint a picture with words, you draw the reader in</a:t>
            </a:r>
            <a:r>
              <a:rPr lang="en-US" dirty="0" smtClean="0"/>
              <a:t>.</a:t>
            </a:r>
          </a:p>
          <a:p>
            <a:r>
              <a:rPr lang="en-US" b="1" dirty="0"/>
              <a:t>QUESTION LEAD </a:t>
            </a:r>
            <a:endParaRPr lang="en-US" b="1" dirty="0" smtClean="0"/>
          </a:p>
          <a:p>
            <a:pPr marL="0" indent="0">
              <a:buNone/>
            </a:pPr>
            <a:r>
              <a:rPr lang="en-US" dirty="0" smtClean="0"/>
              <a:t>This </a:t>
            </a:r>
            <a:r>
              <a:rPr lang="en-US" dirty="0"/>
              <a:t>lead begins by asking an interesting question</a:t>
            </a:r>
            <a:r>
              <a:rPr lang="en-US" dirty="0" smtClean="0"/>
              <a:t>.</a:t>
            </a:r>
          </a:p>
          <a:p>
            <a:r>
              <a:rPr lang="en-US" b="1" dirty="0"/>
              <a:t>FLASHBACK LEAD </a:t>
            </a:r>
            <a:endParaRPr lang="en-US" b="1" dirty="0" smtClean="0"/>
          </a:p>
          <a:p>
            <a:pPr marL="0" indent="0">
              <a:buNone/>
            </a:pPr>
            <a:r>
              <a:rPr lang="en-US" dirty="0" smtClean="0"/>
              <a:t>This </a:t>
            </a:r>
            <a:r>
              <a:rPr lang="en-US" dirty="0"/>
              <a:t>lead takes the reader back to a specific event in the past that relates to the topic.</a:t>
            </a:r>
          </a:p>
        </p:txBody>
      </p:sp>
    </p:spTree>
    <p:extLst>
      <p:ext uri="{BB962C8B-B14F-4D97-AF65-F5344CB8AC3E}">
        <p14:creationId xmlns:p14="http://schemas.microsoft.com/office/powerpoint/2010/main" val="2590963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You try… Copy down 2 sentences and write a telling sentences in your WN</a:t>
            </a:r>
            <a:endParaRPr lang="en-US" b="1" dirty="0">
              <a:solidFill>
                <a:srgbClr val="00B050"/>
              </a:solidFill>
            </a:endParaRPr>
          </a:p>
        </p:txBody>
      </p:sp>
      <p:sp>
        <p:nvSpPr>
          <p:cNvPr id="3" name="Content Placeholder 2"/>
          <p:cNvSpPr>
            <a:spLocks noGrp="1"/>
          </p:cNvSpPr>
          <p:nvPr>
            <p:ph idx="1"/>
          </p:nvPr>
        </p:nvSpPr>
        <p:spPr>
          <a:xfrm>
            <a:off x="838200" y="2506662"/>
            <a:ext cx="10515600" cy="4351338"/>
          </a:xfrm>
        </p:spPr>
        <p:txBody>
          <a:bodyPr/>
          <a:lstStyle/>
          <a:p>
            <a:r>
              <a:rPr lang="en-US" sz="4000" dirty="0" smtClean="0"/>
              <a:t>Brian was angry. He started to yell.</a:t>
            </a:r>
          </a:p>
          <a:p>
            <a:r>
              <a:rPr lang="en-US" sz="4000" dirty="0" smtClean="0"/>
              <a:t>Bailey was happy.</a:t>
            </a:r>
          </a:p>
          <a:p>
            <a:r>
              <a:rPr lang="en-US" sz="4000" dirty="0" smtClean="0"/>
              <a:t>Bella was shocked.</a:t>
            </a:r>
          </a:p>
          <a:p>
            <a:r>
              <a:rPr lang="en-US" sz="4000" dirty="0" smtClean="0"/>
              <a:t>She was excited to see her dad.</a:t>
            </a:r>
          </a:p>
          <a:p>
            <a:endParaRPr lang="en-US" dirty="0"/>
          </a:p>
        </p:txBody>
      </p:sp>
    </p:spTree>
    <p:extLst>
      <p:ext uri="{BB962C8B-B14F-4D97-AF65-F5344CB8AC3E}">
        <p14:creationId xmlns:p14="http://schemas.microsoft.com/office/powerpoint/2010/main" val="63610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Transitional words for Narrative </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Look at the list of words provided.</a:t>
            </a:r>
          </a:p>
          <a:p>
            <a:pPr marL="0" indent="0">
              <a:buNone/>
            </a:pPr>
            <a:r>
              <a:rPr lang="en-US" dirty="0" smtClean="0"/>
              <a:t>Make sure you understand when to use certain transitional words within your writing.</a:t>
            </a:r>
          </a:p>
          <a:p>
            <a:pPr marL="0" indent="0">
              <a:buNone/>
            </a:pPr>
            <a:endParaRPr lang="en-US" dirty="0"/>
          </a:p>
          <a:p>
            <a:pPr marL="0" indent="0">
              <a:buNone/>
            </a:pPr>
            <a:r>
              <a:rPr lang="en-US" dirty="0" smtClean="0"/>
              <a:t>Complete the simple back of the paper.</a:t>
            </a:r>
          </a:p>
          <a:p>
            <a:pPr marL="0" indent="0">
              <a:buNone/>
            </a:pPr>
            <a:endParaRPr lang="en-US" dirty="0"/>
          </a:p>
          <a:p>
            <a:pPr marL="0" indent="0">
              <a:buNone/>
            </a:pPr>
            <a:r>
              <a:rPr lang="en-US" dirty="0" smtClean="0"/>
              <a:t>Look at page two of your prewriting – do you have some of these words? If not add them.</a:t>
            </a:r>
            <a:endParaRPr lang="en-US" dirty="0"/>
          </a:p>
        </p:txBody>
      </p:sp>
      <p:sp>
        <p:nvSpPr>
          <p:cNvPr id="4" name="Content Placeholder 3"/>
          <p:cNvSpPr>
            <a:spLocks noGrp="1"/>
          </p:cNvSpPr>
          <p:nvPr>
            <p:ph sz="half" idx="2"/>
          </p:nvPr>
        </p:nvSpPr>
        <p:spPr/>
        <p:txBody>
          <a:bodyPr>
            <a:normAutofit/>
          </a:bodyPr>
          <a:lstStyle/>
          <a:p>
            <a:endParaRPr lang="en-US"/>
          </a:p>
        </p:txBody>
      </p:sp>
    </p:spTree>
    <p:extLst>
      <p:ext uri="{BB962C8B-B14F-4D97-AF65-F5344CB8AC3E}">
        <p14:creationId xmlns:p14="http://schemas.microsoft.com/office/powerpoint/2010/main" val="1389748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OPENING</a:t>
            </a:r>
            <a:endParaRPr lang="en-US" dirty="0"/>
          </a:p>
        </p:txBody>
      </p:sp>
      <p:sp>
        <p:nvSpPr>
          <p:cNvPr id="6" name="Content Placeholder 5"/>
          <p:cNvSpPr>
            <a:spLocks noGrp="1"/>
          </p:cNvSpPr>
          <p:nvPr>
            <p:ph idx="1"/>
          </p:nvPr>
        </p:nvSpPr>
        <p:spPr>
          <a:xfrm>
            <a:off x="414689" y="1816000"/>
            <a:ext cx="10515600" cy="4796556"/>
          </a:xfrm>
        </p:spPr>
        <p:txBody>
          <a:bodyPr>
            <a:normAutofit fontScale="92500" lnSpcReduction="20000"/>
          </a:bodyPr>
          <a:lstStyle/>
          <a:p>
            <a:pPr marL="0" indent="0">
              <a:buNone/>
            </a:pPr>
            <a:r>
              <a:rPr lang="en-US" sz="3200" b="1" u="sng" dirty="0" smtClean="0"/>
              <a:t>Read:</a:t>
            </a:r>
          </a:p>
          <a:p>
            <a:pPr marL="0" indent="0">
              <a:buNone/>
            </a:pPr>
            <a:r>
              <a:rPr lang="en-US" sz="3200" b="1" dirty="0" smtClean="0">
                <a:solidFill>
                  <a:srgbClr val="0070C0"/>
                </a:solidFill>
              </a:rPr>
              <a:t>Joey </a:t>
            </a:r>
            <a:r>
              <a:rPr lang="en-US" sz="3200" b="1" dirty="0">
                <a:solidFill>
                  <a:srgbClr val="0070C0"/>
                </a:solidFill>
              </a:rPr>
              <a:t>missed his father. [Joey] hadn’t seen his father for a long, long time – not since he was in kindergarten. He couldn’t remember his father’s face very well. But at night, he could still hear him say, “Good night, Joey. I love you.” </a:t>
            </a:r>
            <a:endParaRPr lang="en-US" sz="3200" b="1" dirty="0" smtClean="0">
              <a:solidFill>
                <a:srgbClr val="0070C0"/>
              </a:solidFill>
            </a:endParaRPr>
          </a:p>
          <a:p>
            <a:pPr marL="0" indent="0">
              <a:buNone/>
            </a:pPr>
            <a:r>
              <a:rPr lang="en-US" sz="3200" b="1" u="sng" dirty="0" smtClean="0"/>
              <a:t>Turn and talk:</a:t>
            </a:r>
            <a:endParaRPr lang="en-US" sz="3200" b="1" u="sng" dirty="0"/>
          </a:p>
          <a:p>
            <a:pPr marL="514350" indent="-514350">
              <a:buAutoNum type="arabicPeriod"/>
            </a:pPr>
            <a:r>
              <a:rPr lang="en-US" sz="3200" dirty="0" smtClean="0">
                <a:solidFill>
                  <a:srgbClr val="FF0000"/>
                </a:solidFill>
              </a:rPr>
              <a:t>From </a:t>
            </a:r>
            <a:r>
              <a:rPr lang="en-US" sz="3200" dirty="0">
                <a:solidFill>
                  <a:srgbClr val="FF0000"/>
                </a:solidFill>
              </a:rPr>
              <a:t>the description, how do you know that Joey misses his </a:t>
            </a:r>
            <a:r>
              <a:rPr lang="en-US" sz="3200" dirty="0" smtClean="0">
                <a:solidFill>
                  <a:srgbClr val="FF0000"/>
                </a:solidFill>
              </a:rPr>
              <a:t>father?</a:t>
            </a:r>
          </a:p>
          <a:p>
            <a:pPr marL="514350" indent="-514350">
              <a:buAutoNum type="arabicPeriod"/>
            </a:pPr>
            <a:r>
              <a:rPr lang="en-US" sz="3200" dirty="0" smtClean="0">
                <a:solidFill>
                  <a:srgbClr val="FF0000"/>
                </a:solidFill>
              </a:rPr>
              <a:t>Which </a:t>
            </a:r>
            <a:r>
              <a:rPr lang="en-US" sz="3200" dirty="0">
                <a:solidFill>
                  <a:srgbClr val="FF0000"/>
                </a:solidFill>
              </a:rPr>
              <a:t>of the five senses does the description appeal to? </a:t>
            </a:r>
            <a:endParaRPr lang="en-US" sz="3200" dirty="0" smtClean="0">
              <a:solidFill>
                <a:srgbClr val="FF0000"/>
              </a:solidFill>
            </a:endParaRPr>
          </a:p>
          <a:p>
            <a:pPr marL="0" indent="0">
              <a:buNone/>
            </a:pPr>
            <a:endParaRPr lang="en-US" sz="3200" dirty="0">
              <a:solidFill>
                <a:srgbClr val="FF0000"/>
              </a:solidFill>
            </a:endParaRPr>
          </a:p>
          <a:p>
            <a:pPr marL="0" indent="0">
              <a:buNone/>
            </a:pPr>
            <a:endParaRPr lang="en-US" dirty="0" smtClean="0">
              <a:solidFill>
                <a:srgbClr val="FF0000"/>
              </a:solidFill>
            </a:endParaRPr>
          </a:p>
        </p:txBody>
      </p:sp>
    </p:spTree>
    <p:extLst>
      <p:ext uri="{BB962C8B-B14F-4D97-AF65-F5344CB8AC3E}">
        <p14:creationId xmlns:p14="http://schemas.microsoft.com/office/powerpoint/2010/main" val="29352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402" y="0"/>
            <a:ext cx="10515600" cy="1325563"/>
          </a:xfrm>
        </p:spPr>
        <p:txBody>
          <a:bodyPr>
            <a:normAutofit/>
          </a:bodyPr>
          <a:lstStyle/>
          <a:p>
            <a:r>
              <a:rPr lang="en-US" sz="5400" b="1" dirty="0" smtClean="0"/>
              <a:t>Dialogue</a:t>
            </a:r>
            <a:endParaRPr lang="en-US" sz="5400" b="1" dirty="0"/>
          </a:p>
        </p:txBody>
      </p:sp>
      <p:sp>
        <p:nvSpPr>
          <p:cNvPr id="3" name="Content Placeholder 2"/>
          <p:cNvSpPr>
            <a:spLocks noGrp="1"/>
          </p:cNvSpPr>
          <p:nvPr>
            <p:ph idx="1"/>
          </p:nvPr>
        </p:nvSpPr>
        <p:spPr>
          <a:xfrm>
            <a:off x="229402" y="1161932"/>
            <a:ext cx="11733196" cy="5460249"/>
          </a:xfrm>
        </p:spPr>
        <p:txBody>
          <a:bodyPr>
            <a:normAutofit fontScale="77500" lnSpcReduction="20000"/>
          </a:bodyPr>
          <a:lstStyle/>
          <a:p>
            <a:r>
              <a:rPr lang="en-US" sz="3500" dirty="0" smtClean="0"/>
              <a:t>There </a:t>
            </a:r>
            <a:r>
              <a:rPr lang="en-US" sz="3500" dirty="0"/>
              <a:t>are two types of dialogue: direct and indirect</a:t>
            </a:r>
          </a:p>
          <a:p>
            <a:endParaRPr lang="en-US" sz="3500" dirty="0"/>
          </a:p>
          <a:p>
            <a:r>
              <a:rPr lang="en-US" sz="3500" dirty="0"/>
              <a:t>Direct dialogue is speech using the character’s exact words. In this case, quotation marks are used.</a:t>
            </a:r>
          </a:p>
          <a:p>
            <a:endParaRPr lang="en-US" sz="3500" dirty="0"/>
          </a:p>
          <a:p>
            <a:r>
              <a:rPr lang="en-US" sz="3500" dirty="0"/>
              <a:t>Indirect dialogue is a second-hand report of something that was said or written but NOT the exact words in their original form</a:t>
            </a:r>
            <a:r>
              <a:rPr lang="en-US" sz="3500" dirty="0" smtClean="0"/>
              <a:t>.</a:t>
            </a:r>
          </a:p>
          <a:p>
            <a:endParaRPr lang="en-US" sz="3500" dirty="0"/>
          </a:p>
          <a:p>
            <a:r>
              <a:rPr lang="en-US" sz="3500" dirty="0"/>
              <a:t>When writing a narrative essay, you are telling a story. That story can become confusing for the reader, though, when dialogue is added, unless it’s very clear who is doing the talking. Knowing how to quote someone in an essay can help your reader more easily follow the flow and action of the story.</a:t>
            </a:r>
          </a:p>
          <a:p>
            <a:endParaRPr lang="en-US" dirty="0"/>
          </a:p>
          <a:p>
            <a:endParaRPr lang="en-US" dirty="0"/>
          </a:p>
          <a:p>
            <a:endParaRPr lang="en-US" dirty="0"/>
          </a:p>
        </p:txBody>
      </p:sp>
    </p:spTree>
    <p:extLst>
      <p:ext uri="{BB962C8B-B14F-4D97-AF65-F5344CB8AC3E}">
        <p14:creationId xmlns:p14="http://schemas.microsoft.com/office/powerpoint/2010/main" val="1864981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73133"/>
            <a:ext cx="10515600" cy="491523"/>
          </a:xfrm>
        </p:spPr>
        <p:txBody>
          <a:bodyPr>
            <a:normAutofit fontScale="90000"/>
          </a:bodyPr>
          <a:lstStyle/>
          <a:p>
            <a:r>
              <a:rPr lang="en-US" sz="4000" b="1" dirty="0" smtClean="0">
                <a:solidFill>
                  <a:srgbClr val="FF0000"/>
                </a:solidFill>
              </a:rPr>
              <a:t>Rules </a:t>
            </a:r>
            <a:r>
              <a:rPr lang="en-US" sz="4000" b="1" dirty="0">
                <a:solidFill>
                  <a:srgbClr val="FF0000"/>
                </a:solidFill>
              </a:rPr>
              <a:t>to follow when writing direct dialogue in your narratives: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sz="half" idx="1"/>
          </p:nvPr>
        </p:nvSpPr>
        <p:spPr>
          <a:xfrm>
            <a:off x="211756" y="1164656"/>
            <a:ext cx="5808044" cy="5178391"/>
          </a:xfrm>
        </p:spPr>
        <p:txBody>
          <a:bodyPr>
            <a:normAutofit fontScale="77500" lnSpcReduction="20000"/>
          </a:bodyPr>
          <a:lstStyle/>
          <a:p>
            <a:pPr marL="0" indent="0">
              <a:buNone/>
            </a:pPr>
            <a:r>
              <a:rPr lang="en-US" sz="3100" b="1" dirty="0">
                <a:solidFill>
                  <a:srgbClr val="FF0000"/>
                </a:solidFill>
              </a:rPr>
              <a:t>Rule #1: </a:t>
            </a:r>
            <a:r>
              <a:rPr lang="en-US" sz="3100" dirty="0"/>
              <a:t>Use quotation marks to indicate the words that are spoken by the characters.</a:t>
            </a:r>
          </a:p>
          <a:p>
            <a:pPr marL="0" indent="0">
              <a:buNone/>
            </a:pPr>
            <a:r>
              <a:rPr lang="en-US" sz="3100" b="1" dirty="0" smtClean="0">
                <a:solidFill>
                  <a:srgbClr val="0070C0"/>
                </a:solidFill>
              </a:rPr>
              <a:t>Example</a:t>
            </a:r>
            <a:r>
              <a:rPr lang="en-US" sz="3100" b="1" dirty="0">
                <a:solidFill>
                  <a:srgbClr val="0070C0"/>
                </a:solidFill>
              </a:rPr>
              <a:t>: “Help me!” exclaimed the little girl.</a:t>
            </a:r>
          </a:p>
          <a:p>
            <a:endParaRPr lang="en-US" sz="3100" dirty="0"/>
          </a:p>
          <a:p>
            <a:pPr marL="0" indent="0">
              <a:buNone/>
            </a:pPr>
            <a:r>
              <a:rPr lang="en-US" sz="3100" b="1" dirty="0">
                <a:solidFill>
                  <a:srgbClr val="FF0000"/>
                </a:solidFill>
              </a:rPr>
              <a:t>Rule #2: </a:t>
            </a:r>
            <a:r>
              <a:rPr lang="en-US" sz="3100" dirty="0"/>
              <a:t>Always begin a new paragraph when the speaker changes.</a:t>
            </a:r>
          </a:p>
          <a:p>
            <a:pPr marL="0" indent="0">
              <a:buNone/>
            </a:pPr>
            <a:r>
              <a:rPr lang="en-US" sz="3100" b="1" dirty="0" smtClean="0">
                <a:solidFill>
                  <a:srgbClr val="0070C0"/>
                </a:solidFill>
              </a:rPr>
              <a:t>Example</a:t>
            </a:r>
            <a:r>
              <a:rPr lang="en-US" sz="3100" b="1" dirty="0">
                <a:solidFill>
                  <a:srgbClr val="0070C0"/>
                </a:solidFill>
              </a:rPr>
              <a:t>:</a:t>
            </a:r>
          </a:p>
          <a:p>
            <a:pPr marL="0" indent="0">
              <a:buNone/>
            </a:pPr>
            <a:r>
              <a:rPr lang="en-US" sz="3100" b="1" dirty="0">
                <a:solidFill>
                  <a:srgbClr val="0070C0"/>
                </a:solidFill>
              </a:rPr>
              <a:t>“I am coming home,” Sue announced. “I am really tired and can’t work anymore.”</a:t>
            </a:r>
          </a:p>
          <a:p>
            <a:pPr marL="0" indent="0">
              <a:buNone/>
            </a:pPr>
            <a:r>
              <a:rPr lang="en-US" sz="3100" b="1" dirty="0">
                <a:solidFill>
                  <a:srgbClr val="0070C0"/>
                </a:solidFill>
              </a:rPr>
              <a:t>“Okay, I think you should do that,” her husband agreed.</a:t>
            </a:r>
          </a:p>
          <a:p>
            <a:endParaRPr lang="en-US" dirty="0"/>
          </a:p>
          <a:p>
            <a:endParaRPr lang="en-US" dirty="0"/>
          </a:p>
        </p:txBody>
      </p:sp>
      <p:sp>
        <p:nvSpPr>
          <p:cNvPr id="4" name="Content Placeholder 3"/>
          <p:cNvSpPr>
            <a:spLocks noGrp="1"/>
          </p:cNvSpPr>
          <p:nvPr>
            <p:ph sz="half" idx="2"/>
          </p:nvPr>
        </p:nvSpPr>
        <p:spPr>
          <a:xfrm>
            <a:off x="6570044" y="1046415"/>
            <a:ext cx="5462337" cy="5072513"/>
          </a:xfrm>
        </p:spPr>
        <p:txBody>
          <a:bodyPr>
            <a:normAutofit fontScale="77500" lnSpcReduction="20000"/>
          </a:bodyPr>
          <a:lstStyle/>
          <a:p>
            <a:pPr marL="0" indent="0">
              <a:buNone/>
            </a:pPr>
            <a:r>
              <a:rPr lang="en-US" sz="3100" b="1" dirty="0">
                <a:solidFill>
                  <a:srgbClr val="FF0000"/>
                </a:solidFill>
              </a:rPr>
              <a:t>Rule #3: </a:t>
            </a:r>
            <a:r>
              <a:rPr lang="en-US" sz="3100" dirty="0"/>
              <a:t>Make sure the reader knows who is doing the talking.</a:t>
            </a:r>
          </a:p>
          <a:p>
            <a:endParaRPr lang="en-US" sz="3100" dirty="0"/>
          </a:p>
          <a:p>
            <a:pPr marL="0" indent="0">
              <a:buNone/>
            </a:pPr>
            <a:r>
              <a:rPr lang="en-US" sz="3100" b="1" dirty="0">
                <a:solidFill>
                  <a:srgbClr val="FF0000"/>
                </a:solidFill>
              </a:rPr>
              <a:t>Rule #4:</a:t>
            </a:r>
            <a:r>
              <a:rPr lang="en-US" sz="3100" dirty="0"/>
              <a:t> Use correct punctuation marks and capitalization.</a:t>
            </a:r>
          </a:p>
          <a:p>
            <a:endParaRPr lang="en-US" sz="3100" dirty="0"/>
          </a:p>
          <a:p>
            <a:pPr marL="0" indent="0">
              <a:buNone/>
            </a:pPr>
            <a:r>
              <a:rPr lang="en-US" sz="3100" b="1" dirty="0">
                <a:solidFill>
                  <a:srgbClr val="0070C0"/>
                </a:solidFill>
              </a:rPr>
              <a:t>Example:</a:t>
            </a:r>
          </a:p>
          <a:p>
            <a:pPr marL="0" indent="0">
              <a:buNone/>
            </a:pPr>
            <a:r>
              <a:rPr lang="en-US" sz="3100" b="1" dirty="0">
                <a:solidFill>
                  <a:srgbClr val="0070C0"/>
                </a:solidFill>
              </a:rPr>
              <a:t>“May I buy a new pair of shoes?” Lauren asked her mom</a:t>
            </a:r>
            <a:r>
              <a:rPr lang="en-US" sz="3100" b="1" dirty="0" smtClean="0">
                <a:solidFill>
                  <a:srgbClr val="0070C0"/>
                </a:solidFill>
              </a:rPr>
              <a:t>.</a:t>
            </a:r>
          </a:p>
          <a:p>
            <a:pPr marL="0" indent="0">
              <a:buNone/>
            </a:pPr>
            <a:endParaRPr lang="en-US" sz="3100" b="1" dirty="0">
              <a:solidFill>
                <a:srgbClr val="0070C0"/>
              </a:solidFill>
            </a:endParaRPr>
          </a:p>
          <a:p>
            <a:pPr marL="0" indent="0">
              <a:buNone/>
            </a:pPr>
            <a:r>
              <a:rPr lang="en-US" sz="3100" dirty="0"/>
              <a:t>Note that the quotation marks are outside the end punctuation of the quote; the rest of the sentence has its own end punctuation.</a:t>
            </a:r>
          </a:p>
          <a:p>
            <a:pPr marL="0" indent="0">
              <a:buNone/>
            </a:pPr>
            <a:endParaRPr lang="en-US" dirty="0" smtClean="0"/>
          </a:p>
          <a:p>
            <a:pPr marL="0" indent="0">
              <a:buNone/>
            </a:pPr>
            <a:endParaRPr lang="en-US" dirty="0"/>
          </a:p>
        </p:txBody>
      </p:sp>
      <p:sp>
        <p:nvSpPr>
          <p:cNvPr id="5" name="TextBox 4"/>
          <p:cNvSpPr txBox="1"/>
          <p:nvPr/>
        </p:nvSpPr>
        <p:spPr>
          <a:xfrm>
            <a:off x="211756" y="6237169"/>
            <a:ext cx="11386686" cy="984885"/>
          </a:xfrm>
          <a:prstGeom prst="rect">
            <a:avLst/>
          </a:prstGeom>
          <a:noFill/>
        </p:spPr>
        <p:txBody>
          <a:bodyPr wrap="square" rtlCol="0">
            <a:spAutoFit/>
          </a:bodyPr>
          <a:lstStyle/>
          <a:p>
            <a:pPr algn="ctr"/>
            <a:r>
              <a:rPr lang="en-US" sz="2000" b="1" dirty="0"/>
              <a:t>If the quote is not a question or exclamation, use a comma and not a period before the second quotation marks</a:t>
            </a:r>
            <a:r>
              <a:rPr lang="en-US" sz="2000" b="1" dirty="0" smtClean="0"/>
              <a:t>. =&gt;“</a:t>
            </a:r>
            <a:r>
              <a:rPr lang="en-US" sz="2000" b="1" dirty="0"/>
              <a:t>I bought a new jacket yesterday,” Tammy said.</a:t>
            </a:r>
          </a:p>
          <a:p>
            <a:endParaRPr lang="en-US" dirty="0"/>
          </a:p>
        </p:txBody>
      </p:sp>
    </p:spTree>
    <p:extLst>
      <p:ext uri="{BB962C8B-B14F-4D97-AF65-F5344CB8AC3E}">
        <p14:creationId xmlns:p14="http://schemas.microsoft.com/office/powerpoint/2010/main" val="3164090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Show don’t Tell</a:t>
            </a:r>
            <a:endParaRPr lang="en-US" sz="6000" b="1" dirty="0"/>
          </a:p>
        </p:txBody>
      </p:sp>
      <p:sp>
        <p:nvSpPr>
          <p:cNvPr id="3" name="Content Placeholder 2"/>
          <p:cNvSpPr>
            <a:spLocks noGrp="1"/>
          </p:cNvSpPr>
          <p:nvPr>
            <p:ph idx="1"/>
          </p:nvPr>
        </p:nvSpPr>
        <p:spPr/>
        <p:txBody>
          <a:bodyPr>
            <a:normAutofit fontScale="92500" lnSpcReduction="20000"/>
          </a:bodyPr>
          <a:lstStyle/>
          <a:p>
            <a:r>
              <a:rPr lang="en-US" sz="4000" dirty="0"/>
              <a:t>To create an interesting </a:t>
            </a:r>
            <a:r>
              <a:rPr lang="en-US" sz="4000" dirty="0" smtClean="0"/>
              <a:t>story, </a:t>
            </a:r>
            <a:r>
              <a:rPr lang="en-US" sz="4000" dirty="0"/>
              <a:t>the writer needs to show not tell the reader about people, places, and things they are writing about. </a:t>
            </a:r>
            <a:endParaRPr lang="en-US" sz="4000" dirty="0" smtClean="0"/>
          </a:p>
          <a:p>
            <a:r>
              <a:rPr lang="en-US" sz="4000" dirty="0" smtClean="0"/>
              <a:t> </a:t>
            </a:r>
            <a:r>
              <a:rPr lang="en-US" sz="4000" dirty="0"/>
              <a:t>Showing creates mental pictures in the reader’s mind. </a:t>
            </a:r>
          </a:p>
          <a:p>
            <a:r>
              <a:rPr lang="en-US" sz="4000" dirty="0" smtClean="0"/>
              <a:t> </a:t>
            </a:r>
            <a:r>
              <a:rPr lang="en-US" sz="4000" dirty="0"/>
              <a:t>When readers get a clear picture, they are more engaged in the </a:t>
            </a:r>
            <a:r>
              <a:rPr lang="en-US" sz="4000" dirty="0">
                <a:hlinkClick r:id="rId2"/>
              </a:rPr>
              <a:t>writer’s story.</a:t>
            </a:r>
            <a:endParaRPr lang="en-US" sz="4000" dirty="0"/>
          </a:p>
        </p:txBody>
      </p:sp>
    </p:spTree>
    <p:extLst>
      <p:ext uri="{BB962C8B-B14F-4D97-AF65-F5344CB8AC3E}">
        <p14:creationId xmlns:p14="http://schemas.microsoft.com/office/powerpoint/2010/main" val="1231814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33829" y="2034050"/>
            <a:ext cx="10298229" cy="4331369"/>
          </a:xfrm>
        </p:spPr>
        <p:txBody>
          <a:bodyPr>
            <a:normAutofit fontScale="92500" lnSpcReduction="20000"/>
          </a:bodyPr>
          <a:lstStyle/>
          <a:p>
            <a:pPr marL="0" indent="0">
              <a:buNone/>
            </a:pPr>
            <a:r>
              <a:rPr lang="en-US" sz="4000" b="1" dirty="0" smtClean="0">
                <a:solidFill>
                  <a:srgbClr val="FF0000"/>
                </a:solidFill>
              </a:rPr>
              <a:t>Telling Sentence:</a:t>
            </a:r>
          </a:p>
          <a:p>
            <a:pPr marL="0" indent="0" algn="ctr">
              <a:buNone/>
            </a:pPr>
            <a:r>
              <a:rPr lang="en-US" sz="4000" dirty="0"/>
              <a:t>It was an unusual cat</a:t>
            </a:r>
            <a:r>
              <a:rPr lang="en-US" sz="4000" dirty="0" smtClean="0"/>
              <a:t>.</a:t>
            </a:r>
          </a:p>
          <a:p>
            <a:pPr marL="0" indent="0">
              <a:buNone/>
            </a:pPr>
            <a:r>
              <a:rPr lang="en-US" sz="4000" b="1" dirty="0" smtClean="0">
                <a:solidFill>
                  <a:srgbClr val="FF0000"/>
                </a:solidFill>
              </a:rPr>
              <a:t>Showing Sentence:</a:t>
            </a:r>
          </a:p>
          <a:p>
            <a:pPr marL="0" indent="0">
              <a:buNone/>
            </a:pPr>
            <a:r>
              <a:rPr lang="en-US" sz="4000" dirty="0" smtClean="0"/>
              <a:t>With glowing yellow eyes, </a:t>
            </a:r>
            <a:r>
              <a:rPr lang="en-US" sz="4000" dirty="0"/>
              <a:t>long, black fur that stood on end, a mouth full of sharp pointed teeth that emitted a yowl like a tiger, I knew that the small animal before me was no ordinary cat.</a:t>
            </a:r>
          </a:p>
        </p:txBody>
      </p:sp>
      <p:pic>
        <p:nvPicPr>
          <p:cNvPr id="4" name="Picture 3" descr="&lt;strong&gt;black&lt;/strong&gt; &lt;strong&gt;cat&lt;/strong&gt; with glowing &lt;strong&gt;yellow&lt;/strong&gt; &lt;strong&gt;eyes&lt;/strong&gt; | Flickr - Photo Shar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9731" y="355966"/>
            <a:ext cx="3316456" cy="3316456"/>
          </a:xfrm>
          <a:prstGeom prst="rect">
            <a:avLst/>
          </a:prstGeom>
        </p:spPr>
      </p:pic>
    </p:spTree>
    <p:extLst>
      <p:ext uri="{BB962C8B-B14F-4D97-AF65-F5344CB8AC3E}">
        <p14:creationId xmlns:p14="http://schemas.microsoft.com/office/powerpoint/2010/main" val="3207651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novel </a:t>
            </a:r>
            <a:r>
              <a:rPr lang="en-US" i="1" dirty="0" smtClean="0"/>
              <a:t>Milkweed</a:t>
            </a:r>
            <a:endParaRPr lang="en-US" dirty="0"/>
          </a:p>
        </p:txBody>
      </p:sp>
      <p:sp>
        <p:nvSpPr>
          <p:cNvPr id="3" name="Content Placeholder 2"/>
          <p:cNvSpPr>
            <a:spLocks noGrp="1"/>
          </p:cNvSpPr>
          <p:nvPr>
            <p:ph idx="1"/>
          </p:nvPr>
        </p:nvSpPr>
        <p:spPr>
          <a:xfrm>
            <a:off x="512379" y="1937582"/>
            <a:ext cx="10933387" cy="3931920"/>
          </a:xfrm>
        </p:spPr>
        <p:txBody>
          <a:bodyPr>
            <a:normAutofit/>
          </a:bodyPr>
          <a:lstStyle/>
          <a:p>
            <a:pPr marL="0" indent="0">
              <a:buNone/>
            </a:pPr>
            <a:r>
              <a:rPr lang="en-US" sz="2400" i="1" dirty="0"/>
              <a:t>The day was hot. Steamy. Janina and I were down near the entrance to the cemetery, on </a:t>
            </a:r>
            <a:r>
              <a:rPr lang="en-US" sz="2400" i="1" dirty="0" err="1"/>
              <a:t>Gesia</a:t>
            </a:r>
            <a:r>
              <a:rPr lang="en-US" sz="2400" i="1" dirty="0"/>
              <a:t> Street. We were watching the long parade of wagons lined up at the gate. The wagons were pulled by men-horses. The bodies were in heaps. The number of them was much higher than I could count at the time. A peppery cloud of flies hovered over the flopped arms and legs. The air buzzed.</a:t>
            </a:r>
          </a:p>
          <a:p>
            <a:pPr marL="0" indent="0">
              <a:buNone/>
            </a:pPr>
            <a:r>
              <a:rPr lang="en-US" sz="2400" i="1" dirty="0"/>
              <a:t>Only a few living people came with the wagons. Except for the rags they wore and the fact that they were standing, they looked like the bodies. (p. 138)</a:t>
            </a:r>
          </a:p>
          <a:p>
            <a:pPr marL="0" indent="0">
              <a:buNone/>
            </a:pPr>
            <a:endParaRPr lang="en-US" sz="2400" dirty="0"/>
          </a:p>
        </p:txBody>
      </p:sp>
    </p:spTree>
    <p:extLst>
      <p:ext uri="{BB962C8B-B14F-4D97-AF65-F5344CB8AC3E}">
        <p14:creationId xmlns:p14="http://schemas.microsoft.com/office/powerpoint/2010/main" val="3770197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CAPTURE THE EMOTIONS </a:t>
            </a:r>
            <a:endParaRPr lang="en-US" b="1" dirty="0"/>
          </a:p>
        </p:txBody>
      </p:sp>
      <p:sp>
        <p:nvSpPr>
          <p:cNvPr id="3" name="Content Placeholder 2"/>
          <p:cNvSpPr>
            <a:spLocks noGrp="1"/>
          </p:cNvSpPr>
          <p:nvPr>
            <p:ph idx="1"/>
          </p:nvPr>
        </p:nvSpPr>
        <p:spPr>
          <a:xfrm>
            <a:off x="356135" y="1825625"/>
            <a:ext cx="11444437" cy="4351338"/>
          </a:xfrm>
        </p:spPr>
        <p:txBody>
          <a:bodyPr>
            <a:normAutofit fontScale="92500"/>
          </a:bodyPr>
          <a:lstStyle/>
          <a:p>
            <a:pPr lvl="0"/>
            <a:r>
              <a:rPr lang="en-US" sz="4800" dirty="0"/>
              <a:t>While viewing </a:t>
            </a:r>
            <a:r>
              <a:rPr lang="en-US" sz="4800" dirty="0" smtClean="0"/>
              <a:t>this </a:t>
            </a:r>
            <a:r>
              <a:rPr lang="en-US" sz="4800" dirty="0" smtClean="0">
                <a:hlinkClick r:id="rId2"/>
              </a:rPr>
              <a:t>television clip </a:t>
            </a:r>
            <a:r>
              <a:rPr lang="en-US" sz="4800" dirty="0" smtClean="0"/>
              <a:t>pay </a:t>
            </a:r>
            <a:r>
              <a:rPr lang="en-US" sz="4800" dirty="0"/>
              <a:t>close attention to what each person </a:t>
            </a:r>
            <a:r>
              <a:rPr lang="en-US" sz="4800" dirty="0" smtClean="0"/>
              <a:t>does. Remember </a:t>
            </a:r>
            <a:r>
              <a:rPr lang="en-US" sz="4800" dirty="0"/>
              <a:t>the actions that determine how the person is feeling.</a:t>
            </a:r>
          </a:p>
          <a:p>
            <a:r>
              <a:rPr lang="en-US" sz="4800" dirty="0" smtClean="0"/>
              <a:t>Write </a:t>
            </a:r>
            <a:r>
              <a:rPr lang="en-US" sz="4800" dirty="0"/>
              <a:t>down actions from the </a:t>
            </a:r>
            <a:r>
              <a:rPr lang="en-US" sz="4800" dirty="0" smtClean="0"/>
              <a:t>video </a:t>
            </a:r>
            <a:r>
              <a:rPr lang="en-US" sz="4800" dirty="0"/>
              <a:t>and </a:t>
            </a:r>
            <a:r>
              <a:rPr lang="en-US" sz="4800" dirty="0" smtClean="0"/>
              <a:t>your </a:t>
            </a:r>
            <a:r>
              <a:rPr lang="en-US" sz="4800" dirty="0"/>
              <a:t>reactions in </a:t>
            </a:r>
            <a:r>
              <a:rPr lang="en-US" sz="4800" dirty="0" smtClean="0"/>
              <a:t> Writer’s notebooks</a:t>
            </a:r>
            <a:r>
              <a:rPr lang="en-US" sz="4800" dirty="0"/>
              <a:t>.</a:t>
            </a:r>
          </a:p>
        </p:txBody>
      </p:sp>
    </p:spTree>
    <p:extLst>
      <p:ext uri="{BB962C8B-B14F-4D97-AF65-F5344CB8AC3E}">
        <p14:creationId xmlns:p14="http://schemas.microsoft.com/office/powerpoint/2010/main" val="39843487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4479</TotalTime>
  <Words>1061</Words>
  <Application>Microsoft Office PowerPoint</Application>
  <PresentationFormat>Widescreen</PresentationFormat>
  <Paragraphs>101</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Garamond</vt:lpstr>
      <vt:lpstr>Savon</vt:lpstr>
      <vt:lpstr>OPENING</vt:lpstr>
      <vt:lpstr>Transitional words for Narrative </vt:lpstr>
      <vt:lpstr>OPENING</vt:lpstr>
      <vt:lpstr>Dialogue</vt:lpstr>
      <vt:lpstr>Rules to follow when writing direct dialogue in your narratives: </vt:lpstr>
      <vt:lpstr>Show don’t Tell</vt:lpstr>
      <vt:lpstr>Example</vt:lpstr>
      <vt:lpstr>Example from novel Milkweed</vt:lpstr>
      <vt:lpstr>CAPTURE THE EMOTIONS </vt:lpstr>
      <vt:lpstr>LEARNING TARGETS:</vt:lpstr>
      <vt:lpstr>YOU TRY…</vt:lpstr>
      <vt:lpstr>Types of Leads</vt:lpstr>
      <vt:lpstr>You try… Copy down 2 sentences and write a telling sentences in your WN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dc:title>
  <dc:creator>Tammy Holdip</dc:creator>
  <cp:lastModifiedBy>Tammy Holdip</cp:lastModifiedBy>
  <cp:revision>22</cp:revision>
  <dcterms:created xsi:type="dcterms:W3CDTF">2018-09-28T19:47:34Z</dcterms:created>
  <dcterms:modified xsi:type="dcterms:W3CDTF">2018-10-03T20:54:03Z</dcterms:modified>
</cp:coreProperties>
</file>