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6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2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6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9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0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3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8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D2BE-ED08-4E6B-AC83-37D134B334C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2611D-23EF-4458-B254-8CEDFFB3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7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51706"/>
              </p:ext>
            </p:extLst>
          </p:nvPr>
        </p:nvGraphicFramePr>
        <p:xfrm>
          <a:off x="0" y="1"/>
          <a:ext cx="9217572" cy="6991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9015">
                  <a:extLst>
                    <a:ext uri="{9D8B030D-6E8A-4147-A177-3AD203B41FA5}">
                      <a16:colId xmlns:a16="http://schemas.microsoft.com/office/drawing/2014/main" val="683812756"/>
                    </a:ext>
                  </a:extLst>
                </a:gridCol>
                <a:gridCol w="5958557">
                  <a:extLst>
                    <a:ext uri="{9D8B030D-6E8A-4147-A177-3AD203B41FA5}">
                      <a16:colId xmlns:a16="http://schemas.microsoft.com/office/drawing/2014/main" val="4222729833"/>
                    </a:ext>
                  </a:extLst>
                </a:gridCol>
              </a:tblGrid>
              <a:tr h="12992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effectLst/>
                        </a:rPr>
                        <a:t>Plot</a:t>
                      </a:r>
                    </a:p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effectLst/>
                        </a:rPr>
                        <a:t>the time and place in which a story takes place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892463"/>
                  </a:ext>
                </a:extLst>
              </a:tr>
              <a:tr h="129928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effectLst/>
                        </a:rPr>
                        <a:t>Character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effectLst/>
                        </a:rPr>
                        <a:t>a struggle, problem, or obstacle in a story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645422"/>
                  </a:ext>
                </a:extLst>
              </a:tr>
              <a:tr h="129928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effectLst/>
                        </a:rPr>
                        <a:t>Conflict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effectLst/>
                        </a:rPr>
                        <a:t>the sequence of events that make up a story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624884"/>
                  </a:ext>
                </a:extLst>
              </a:tr>
              <a:tr h="129928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effectLst/>
                        </a:rPr>
                        <a:t>Setting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effectLst/>
                        </a:rPr>
                        <a:t>a writer’s central idea or main message about life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932505"/>
                  </a:ext>
                </a:extLst>
              </a:tr>
              <a:tr h="166085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effectLst/>
                        </a:rPr>
                        <a:t>Theme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effectLst/>
                        </a:rPr>
                        <a:t>people, animals, or imaginary creatures that take part in a story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9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362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686801" y="-4422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32093"/>
              </p:ext>
            </p:extLst>
          </p:nvPr>
        </p:nvGraphicFramePr>
        <p:xfrm>
          <a:off x="0" y="1"/>
          <a:ext cx="9217572" cy="68693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9015">
                  <a:extLst>
                    <a:ext uri="{9D8B030D-6E8A-4147-A177-3AD203B41FA5}">
                      <a16:colId xmlns:a16="http://schemas.microsoft.com/office/drawing/2014/main" val="683812756"/>
                    </a:ext>
                  </a:extLst>
                </a:gridCol>
                <a:gridCol w="5958557">
                  <a:extLst>
                    <a:ext uri="{9D8B030D-6E8A-4147-A177-3AD203B41FA5}">
                      <a16:colId xmlns:a16="http://schemas.microsoft.com/office/drawing/2014/main" val="4222729833"/>
                    </a:ext>
                  </a:extLst>
                </a:gridCol>
              </a:tblGrid>
              <a:tr h="129928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Exposition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Background information or events necessary to understand a story. Often includes an introduction to characters and setting (place and time story takes place)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892463"/>
                  </a:ext>
                </a:extLst>
              </a:tr>
              <a:tr h="129928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Rising Action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conflicts and complications that develop a 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645422"/>
                  </a:ext>
                </a:extLst>
              </a:tr>
              <a:tr h="129928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Climax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peak of the action; the most intense or suspenseful moment, often represents a turning point in the story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624884"/>
                  </a:ext>
                </a:extLst>
              </a:tr>
              <a:tr h="129928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Falling Action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events after the climax (often the consequences of the climax) that lead to the resolution of the story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932505"/>
                  </a:ext>
                </a:extLst>
              </a:tr>
              <a:tr h="166085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Resolution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end result or conclusion; “tying up any loose ends”; in a personal narrative, the resolution may include a reflection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9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90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sset.springboardonline.org/ebook/public/nightly/ela2018/level_2/images/ela_grade7_unit1_activity1_10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879"/>
            <a:ext cx="9160266" cy="645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73955" y="-28507"/>
            <a:ext cx="15700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PAGE 49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66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166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Bass</dc:creator>
  <cp:lastModifiedBy>Tammy Else</cp:lastModifiedBy>
  <cp:revision>2</cp:revision>
  <dcterms:created xsi:type="dcterms:W3CDTF">2017-10-16T12:17:57Z</dcterms:created>
  <dcterms:modified xsi:type="dcterms:W3CDTF">2017-10-24T00:35:11Z</dcterms:modified>
</cp:coreProperties>
</file>