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60" r:id="rId4"/>
    <p:sldId id="261" r:id="rId5"/>
    <p:sldId id="262" r:id="rId6"/>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63" d="100"/>
          <a:sy n="63" d="100"/>
        </p:scale>
        <p:origin x="72"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BF4468-4C75-499F-8C39-F1DC2F84524F}" type="datetimeFigureOut">
              <a:rPr lang="en-US" smtClean="0"/>
              <a:t>4/15/2019</a:t>
            </a:fld>
            <a:endParaRPr lang="en-US"/>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F851448B-BDB2-460A-BD44-DEDA2410AEAF}" type="slidenum">
              <a:rPr lang="en-US" smtClean="0"/>
              <a:t>‹#›</a:t>
            </a:fld>
            <a:endParaRPr lang="en-US"/>
          </a:p>
        </p:txBody>
      </p:sp>
    </p:spTree>
    <p:extLst>
      <p:ext uri="{BB962C8B-B14F-4D97-AF65-F5344CB8AC3E}">
        <p14:creationId xmlns:p14="http://schemas.microsoft.com/office/powerpoint/2010/main" val="3682358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a:t>
            </a:r>
            <a:r>
              <a:rPr lang="en-US" baseline="0" dirty="0"/>
              <a:t> </a:t>
            </a:r>
            <a:r>
              <a:rPr lang="en-US" dirty="0"/>
              <a:t>To change images on this slide, select a picture and delete it. Then click the Insert Picture </a:t>
            </a:r>
            <a:r>
              <a:rPr lang="en-US" dirty="0" smtClean="0"/>
              <a:t>icon</a:t>
            </a:r>
            <a:r>
              <a:rPr lang="en-US" baseline="0" dirty="0" smtClean="0"/>
              <a:t> </a:t>
            </a:r>
            <a:r>
              <a:rPr lang="en-US" dirty="0" smtClean="0"/>
              <a:t>in </a:t>
            </a:r>
            <a:r>
              <a:rPr lang="en-US" dirty="0"/>
              <a:t>the placeholder to insert your own image.</a:t>
            </a:r>
          </a:p>
        </p:txBody>
      </p:sp>
      <p:sp>
        <p:nvSpPr>
          <p:cNvPr id="4" name="Slide Number Placeholder 3"/>
          <p:cNvSpPr>
            <a:spLocks noGrp="1"/>
          </p:cNvSpPr>
          <p:nvPr>
            <p:ph type="sldNum" sz="quarter" idx="10"/>
          </p:nvPr>
        </p:nvSpPr>
        <p:spPr/>
        <p:txBody>
          <a:bodyPr/>
          <a:lstStyle/>
          <a:p>
            <a:fld id="{5534C2EF-8A97-4DAF-B099-E567883644D6}" type="slidenum">
              <a:rPr lang="en-US" smtClean="0"/>
              <a:t>4</a:t>
            </a:fld>
            <a:endParaRPr lang="en-US"/>
          </a:p>
        </p:txBody>
      </p:sp>
    </p:spTree>
    <p:extLst>
      <p:ext uri="{BB962C8B-B14F-4D97-AF65-F5344CB8AC3E}">
        <p14:creationId xmlns:p14="http://schemas.microsoft.com/office/powerpoint/2010/main" val="4187176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a:t>
            </a:r>
            <a:r>
              <a:rPr lang="en-US" baseline="0" dirty="0"/>
              <a:t> </a:t>
            </a:r>
            <a:r>
              <a:rPr lang="en-US" dirty="0"/>
              <a:t>To change images on this slide, select a picture and delete it. Then click the Insert Picture </a:t>
            </a:r>
            <a:r>
              <a:rPr lang="en-US" dirty="0" smtClean="0"/>
              <a:t>icon</a:t>
            </a:r>
            <a:r>
              <a:rPr lang="en-US" baseline="0" dirty="0" smtClean="0"/>
              <a:t> </a:t>
            </a:r>
            <a:r>
              <a:rPr lang="en-US" dirty="0" smtClean="0"/>
              <a:t>in </a:t>
            </a:r>
            <a:r>
              <a:rPr lang="en-US" dirty="0"/>
              <a:t>the placeholder to insert your own image.</a:t>
            </a:r>
          </a:p>
        </p:txBody>
      </p:sp>
      <p:sp>
        <p:nvSpPr>
          <p:cNvPr id="4" name="Slide Number Placeholder 3"/>
          <p:cNvSpPr>
            <a:spLocks noGrp="1"/>
          </p:cNvSpPr>
          <p:nvPr>
            <p:ph type="sldNum" sz="quarter" idx="10"/>
          </p:nvPr>
        </p:nvSpPr>
        <p:spPr/>
        <p:txBody>
          <a:bodyPr/>
          <a:lstStyle/>
          <a:p>
            <a:fld id="{5534C2EF-8A97-4DAF-B099-E567883644D6}" type="slidenum">
              <a:rPr lang="en-US" smtClean="0"/>
              <a:t>5</a:t>
            </a:fld>
            <a:endParaRPr lang="en-US"/>
          </a:p>
        </p:txBody>
      </p:sp>
    </p:spTree>
    <p:extLst>
      <p:ext uri="{BB962C8B-B14F-4D97-AF65-F5344CB8AC3E}">
        <p14:creationId xmlns:p14="http://schemas.microsoft.com/office/powerpoint/2010/main" val="1802820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F51E4B-1A34-47DE-B3BA-6CE542D7F49E}"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BFADB-5245-4890-B092-FD8740062810}" type="slidenum">
              <a:rPr lang="en-US" smtClean="0"/>
              <a:t>‹#›</a:t>
            </a:fld>
            <a:endParaRPr lang="en-US"/>
          </a:p>
        </p:txBody>
      </p:sp>
    </p:spTree>
    <p:extLst>
      <p:ext uri="{BB962C8B-B14F-4D97-AF65-F5344CB8AC3E}">
        <p14:creationId xmlns:p14="http://schemas.microsoft.com/office/powerpoint/2010/main" val="1576359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F51E4B-1A34-47DE-B3BA-6CE542D7F49E}"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BFADB-5245-4890-B092-FD8740062810}" type="slidenum">
              <a:rPr lang="en-US" smtClean="0"/>
              <a:t>‹#›</a:t>
            </a:fld>
            <a:endParaRPr lang="en-US"/>
          </a:p>
        </p:txBody>
      </p:sp>
    </p:spTree>
    <p:extLst>
      <p:ext uri="{BB962C8B-B14F-4D97-AF65-F5344CB8AC3E}">
        <p14:creationId xmlns:p14="http://schemas.microsoft.com/office/powerpoint/2010/main" val="2470183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F51E4B-1A34-47DE-B3BA-6CE542D7F49E}"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BFADB-5245-4890-B092-FD8740062810}" type="slidenum">
              <a:rPr lang="en-US" smtClean="0"/>
              <a:t>‹#›</a:t>
            </a:fld>
            <a:endParaRPr lang="en-US"/>
          </a:p>
        </p:txBody>
      </p:sp>
    </p:spTree>
    <p:extLst>
      <p:ext uri="{BB962C8B-B14F-4D97-AF65-F5344CB8AC3E}">
        <p14:creationId xmlns:p14="http://schemas.microsoft.com/office/powerpoint/2010/main" val="3588989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F51E4B-1A34-47DE-B3BA-6CE542D7F49E}"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BFADB-5245-4890-B092-FD8740062810}" type="slidenum">
              <a:rPr lang="en-US" smtClean="0"/>
              <a:t>‹#›</a:t>
            </a:fld>
            <a:endParaRPr lang="en-US"/>
          </a:p>
        </p:txBody>
      </p:sp>
    </p:spTree>
    <p:extLst>
      <p:ext uri="{BB962C8B-B14F-4D97-AF65-F5344CB8AC3E}">
        <p14:creationId xmlns:p14="http://schemas.microsoft.com/office/powerpoint/2010/main" val="285391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F51E4B-1A34-47DE-B3BA-6CE542D7F49E}"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BFADB-5245-4890-B092-FD8740062810}" type="slidenum">
              <a:rPr lang="en-US" smtClean="0"/>
              <a:t>‹#›</a:t>
            </a:fld>
            <a:endParaRPr lang="en-US"/>
          </a:p>
        </p:txBody>
      </p:sp>
    </p:spTree>
    <p:extLst>
      <p:ext uri="{BB962C8B-B14F-4D97-AF65-F5344CB8AC3E}">
        <p14:creationId xmlns:p14="http://schemas.microsoft.com/office/powerpoint/2010/main" val="3502670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F51E4B-1A34-47DE-B3BA-6CE542D7F49E}"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BFADB-5245-4890-B092-FD8740062810}" type="slidenum">
              <a:rPr lang="en-US" smtClean="0"/>
              <a:t>‹#›</a:t>
            </a:fld>
            <a:endParaRPr lang="en-US"/>
          </a:p>
        </p:txBody>
      </p:sp>
    </p:spTree>
    <p:extLst>
      <p:ext uri="{BB962C8B-B14F-4D97-AF65-F5344CB8AC3E}">
        <p14:creationId xmlns:p14="http://schemas.microsoft.com/office/powerpoint/2010/main" val="840510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F51E4B-1A34-47DE-B3BA-6CE542D7F49E}" type="datetimeFigureOut">
              <a:rPr lang="en-US" smtClean="0"/>
              <a:t>4/15/2019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CBFADB-5245-4890-B092-FD8740062810}" type="slidenum">
              <a:rPr lang="en-US" smtClean="0"/>
              <a:t>‹#›</a:t>
            </a:fld>
            <a:endParaRPr lang="en-US"/>
          </a:p>
        </p:txBody>
      </p:sp>
    </p:spTree>
    <p:extLst>
      <p:ext uri="{BB962C8B-B14F-4D97-AF65-F5344CB8AC3E}">
        <p14:creationId xmlns:p14="http://schemas.microsoft.com/office/powerpoint/2010/main" val="625672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F51E4B-1A34-47DE-B3BA-6CE542D7F49E}" type="datetimeFigureOut">
              <a:rPr lang="en-US" smtClean="0"/>
              <a:t>4/15/2019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CBFADB-5245-4890-B092-FD8740062810}" type="slidenum">
              <a:rPr lang="en-US" smtClean="0"/>
              <a:t>‹#›</a:t>
            </a:fld>
            <a:endParaRPr lang="en-US"/>
          </a:p>
        </p:txBody>
      </p:sp>
    </p:spTree>
    <p:extLst>
      <p:ext uri="{BB962C8B-B14F-4D97-AF65-F5344CB8AC3E}">
        <p14:creationId xmlns:p14="http://schemas.microsoft.com/office/powerpoint/2010/main" val="1769335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F51E4B-1A34-47DE-B3BA-6CE542D7F49E}" type="datetimeFigureOut">
              <a:rPr lang="en-US" smtClean="0"/>
              <a:t>4/15/2019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CBFADB-5245-4890-B092-FD8740062810}" type="slidenum">
              <a:rPr lang="en-US" smtClean="0"/>
              <a:t>‹#›</a:t>
            </a:fld>
            <a:endParaRPr lang="en-US"/>
          </a:p>
        </p:txBody>
      </p:sp>
    </p:spTree>
    <p:extLst>
      <p:ext uri="{BB962C8B-B14F-4D97-AF65-F5344CB8AC3E}">
        <p14:creationId xmlns:p14="http://schemas.microsoft.com/office/powerpoint/2010/main" val="3718137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DF51E4B-1A34-47DE-B3BA-6CE542D7F49E}"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BFADB-5245-4890-B092-FD8740062810}" type="slidenum">
              <a:rPr lang="en-US" smtClean="0"/>
              <a:t>‹#›</a:t>
            </a:fld>
            <a:endParaRPr lang="en-US"/>
          </a:p>
        </p:txBody>
      </p:sp>
    </p:spTree>
    <p:extLst>
      <p:ext uri="{BB962C8B-B14F-4D97-AF65-F5344CB8AC3E}">
        <p14:creationId xmlns:p14="http://schemas.microsoft.com/office/powerpoint/2010/main" val="398541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DF51E4B-1A34-47DE-B3BA-6CE542D7F49E}"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BFADB-5245-4890-B092-FD8740062810}" type="slidenum">
              <a:rPr lang="en-US" smtClean="0"/>
              <a:t>‹#›</a:t>
            </a:fld>
            <a:endParaRPr lang="en-US"/>
          </a:p>
        </p:txBody>
      </p:sp>
    </p:spTree>
    <p:extLst>
      <p:ext uri="{BB962C8B-B14F-4D97-AF65-F5344CB8AC3E}">
        <p14:creationId xmlns:p14="http://schemas.microsoft.com/office/powerpoint/2010/main" val="3932219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F51E4B-1A34-47DE-B3BA-6CE542D7F49E}" type="datetimeFigureOut">
              <a:rPr lang="en-US" smtClean="0"/>
              <a:t>4/15/2019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CBFADB-5245-4890-B092-FD8740062810}" type="slidenum">
              <a:rPr lang="en-US" smtClean="0"/>
              <a:t>‹#›</a:t>
            </a:fld>
            <a:endParaRPr lang="en-US"/>
          </a:p>
        </p:txBody>
      </p:sp>
    </p:spTree>
    <p:extLst>
      <p:ext uri="{BB962C8B-B14F-4D97-AF65-F5344CB8AC3E}">
        <p14:creationId xmlns:p14="http://schemas.microsoft.com/office/powerpoint/2010/main" val="19392177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4754" y="0"/>
            <a:ext cx="8797490" cy="1569660"/>
          </a:xfrm>
          <a:prstGeom prst="rect">
            <a:avLst/>
          </a:prstGeom>
          <a:noFill/>
        </p:spPr>
        <p:txBody>
          <a:bodyPr wrap="square" rtlCol="0">
            <a:spAutoFit/>
          </a:bodyPr>
          <a:lstStyle/>
          <a:p>
            <a:pPr algn="ctr"/>
            <a:r>
              <a:rPr lang="en-US" sz="4000" b="1" u="sng" dirty="0" smtClean="0">
                <a:solidFill>
                  <a:srgbClr val="7030A0"/>
                </a:solidFill>
              </a:rPr>
              <a:t>Topic Sentence Station</a:t>
            </a:r>
          </a:p>
          <a:p>
            <a:r>
              <a:rPr lang="en-US" sz="1400" b="1" dirty="0" smtClean="0">
                <a:solidFill>
                  <a:srgbClr val="7030A0"/>
                </a:solidFill>
              </a:rPr>
              <a:t>Identify </a:t>
            </a:r>
            <a:r>
              <a:rPr lang="en-US" sz="1400" b="1" dirty="0">
                <a:solidFill>
                  <a:srgbClr val="7030A0"/>
                </a:solidFill>
              </a:rPr>
              <a:t>the Topic Sentence</a:t>
            </a:r>
          </a:p>
          <a:p>
            <a:r>
              <a:rPr lang="en-US" sz="1400" b="1" dirty="0">
                <a:solidFill>
                  <a:srgbClr val="7030A0"/>
                </a:solidFill>
              </a:rPr>
              <a:t>The topic sentence in a paragraph states the main idea of the paragraph. While it is</a:t>
            </a:r>
          </a:p>
          <a:p>
            <a:r>
              <a:rPr lang="en-US" sz="1400" b="1" dirty="0">
                <a:solidFill>
                  <a:srgbClr val="7030A0"/>
                </a:solidFill>
              </a:rPr>
              <a:t>usually at the beginning of the paragraph, it also can be in the middle or end of it.</a:t>
            </a:r>
          </a:p>
          <a:p>
            <a:r>
              <a:rPr lang="en-US" sz="1400" b="1" dirty="0">
                <a:solidFill>
                  <a:srgbClr val="7030A0"/>
                </a:solidFill>
              </a:rPr>
              <a:t>In each paragraph below, </a:t>
            </a:r>
            <a:r>
              <a:rPr lang="en-US" sz="1400" b="1" dirty="0" smtClean="0">
                <a:solidFill>
                  <a:srgbClr val="7030A0"/>
                </a:solidFill>
              </a:rPr>
              <a:t>identify and write </a:t>
            </a:r>
            <a:r>
              <a:rPr lang="en-US" sz="1400" b="1" dirty="0">
                <a:solidFill>
                  <a:srgbClr val="7030A0"/>
                </a:solidFill>
              </a:rPr>
              <a:t>the topic sentence.</a:t>
            </a:r>
          </a:p>
        </p:txBody>
      </p:sp>
      <p:sp>
        <p:nvSpPr>
          <p:cNvPr id="2" name="TextBox 1"/>
          <p:cNvSpPr txBox="1"/>
          <p:nvPr/>
        </p:nvSpPr>
        <p:spPr>
          <a:xfrm>
            <a:off x="28876" y="1688620"/>
            <a:ext cx="9009246" cy="5047536"/>
          </a:xfrm>
          <a:prstGeom prst="rect">
            <a:avLst/>
          </a:prstGeom>
          <a:noFill/>
        </p:spPr>
        <p:txBody>
          <a:bodyPr wrap="square" rtlCol="0">
            <a:spAutoFit/>
          </a:bodyPr>
          <a:lstStyle/>
          <a:p>
            <a:r>
              <a:rPr lang="en-US" sz="1400" dirty="0" smtClean="0">
                <a:solidFill>
                  <a:srgbClr val="7030A0"/>
                </a:solidFill>
              </a:rPr>
              <a:t>1. The best trip my family ever took was to New Orleans, Louisiana. We drove there in two days. I didn’t think it would be very interesting, but I was wrong. We saw the Mississippi River, rode a horse carriage in the French Quarter, and visited a cemetery where everyone was buried above the ground. I liked the food best, especially the New Orleans doughnuts called beignets.</a:t>
            </a:r>
          </a:p>
          <a:p>
            <a:endParaRPr lang="en-US" sz="1400" dirty="0" smtClean="0">
              <a:solidFill>
                <a:srgbClr val="7030A0"/>
              </a:solidFill>
            </a:endParaRPr>
          </a:p>
          <a:p>
            <a:r>
              <a:rPr lang="en-US" sz="1400" dirty="0" smtClean="0">
                <a:solidFill>
                  <a:srgbClr val="7030A0"/>
                </a:solidFill>
              </a:rPr>
              <a:t>2. No one likes to eat with a dirty knife, fork, or spoon. It is important to completely wash all utensils before using them. Clean utensils won’t transmit germs and bacteria. They also are more pleasant to eat with.</a:t>
            </a:r>
          </a:p>
          <a:p>
            <a:endParaRPr lang="en-US" sz="1400" dirty="0" smtClean="0">
              <a:solidFill>
                <a:srgbClr val="7030A0"/>
              </a:solidFill>
            </a:endParaRPr>
          </a:p>
          <a:p>
            <a:r>
              <a:rPr lang="en-US" sz="1400" dirty="0" smtClean="0">
                <a:solidFill>
                  <a:srgbClr val="7030A0"/>
                </a:solidFill>
              </a:rPr>
              <a:t>3. Many people think poetry is old-fashioned and uninteresting. They don’t realize that every time they hear a song sung, they are hearing poetry in the form of song lyrics. Just like many written poems, many song lyrics use rhythm, rhyme, and literary imagery. It turns out that poetry isn’t old-fashioned; it’s as modern as the latest hit song!</a:t>
            </a:r>
          </a:p>
          <a:p>
            <a:endParaRPr lang="en-US" sz="1400" dirty="0" smtClean="0">
              <a:solidFill>
                <a:srgbClr val="7030A0"/>
              </a:solidFill>
            </a:endParaRPr>
          </a:p>
          <a:p>
            <a:r>
              <a:rPr lang="en-US" sz="1400" dirty="0" smtClean="0">
                <a:solidFill>
                  <a:srgbClr val="7030A0"/>
                </a:solidFill>
              </a:rPr>
              <a:t>4. Growing a garden can be fun, good exercise, and will provide fresh fruits and vegetables for the gardener. It is interesting to watch the seeds pop their heads above the soil for the first time. It is sometimes hard to believe that a little seed can become a large vine or plant in just a few weeks. Planting the seeds and pulling weeds are good exercise for anyone. Then, after watching the plant grow and produce, the gardener ends up with delicious tomatoes, beans, or other yummy produce from the garden.</a:t>
            </a:r>
          </a:p>
          <a:p>
            <a:endParaRPr lang="en-US" sz="1400" dirty="0" smtClean="0">
              <a:solidFill>
                <a:srgbClr val="7030A0"/>
              </a:solidFill>
            </a:endParaRPr>
          </a:p>
          <a:p>
            <a:r>
              <a:rPr lang="en-US" sz="1400" dirty="0" smtClean="0">
                <a:solidFill>
                  <a:srgbClr val="7030A0"/>
                </a:solidFill>
              </a:rPr>
              <a:t>5. Sometimes it is hard to fall asleep. Maybe you are not sleepy, or maybe you are thinking about what happened during the day. You can also lie awake if a big event, like a test or a party, is happening the next day. There are several things you can do to try and fall asleep. You can try counting sheep, or just counting, which will keep your mind busy with a repetitious activity. Sometimes listening to soft music or gentle sounds, like rain, helps. You can even try telling yourself a story, which may distract your mind enough that you will be asleep in no time.</a:t>
            </a:r>
            <a:endParaRPr lang="en-US" sz="1400" dirty="0">
              <a:solidFill>
                <a:srgbClr val="7030A0"/>
              </a:solidFill>
            </a:endParaRPr>
          </a:p>
        </p:txBody>
      </p:sp>
    </p:spTree>
    <p:extLst>
      <p:ext uri="{BB962C8B-B14F-4D97-AF65-F5344CB8AC3E}">
        <p14:creationId xmlns:p14="http://schemas.microsoft.com/office/powerpoint/2010/main" val="2468487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501" y="0"/>
            <a:ext cx="8807116" cy="1446550"/>
          </a:xfrm>
          <a:prstGeom prst="rect">
            <a:avLst/>
          </a:prstGeom>
          <a:noFill/>
        </p:spPr>
        <p:txBody>
          <a:bodyPr wrap="square" rtlCol="0">
            <a:spAutoFit/>
          </a:bodyPr>
          <a:lstStyle/>
          <a:p>
            <a:pPr algn="ctr"/>
            <a:r>
              <a:rPr lang="en-US" sz="4000" b="1" u="sng" dirty="0" smtClean="0">
                <a:solidFill>
                  <a:srgbClr val="0000FF"/>
                </a:solidFill>
              </a:rPr>
              <a:t>Conclusion Paragraph Station</a:t>
            </a:r>
          </a:p>
          <a:p>
            <a:r>
              <a:rPr lang="en-US" sz="1600" dirty="0" smtClean="0">
                <a:solidFill>
                  <a:srgbClr val="0000FF"/>
                </a:solidFill>
              </a:rPr>
              <a:t>Conclusions </a:t>
            </a:r>
            <a:r>
              <a:rPr lang="en-US" sz="1600" dirty="0">
                <a:solidFill>
                  <a:srgbClr val="0000FF"/>
                </a:solidFill>
              </a:rPr>
              <a:t>are an important part of writing. It is a short summary of the writing, meant to leave the reader with the basic information in the piece. Below is an informational piece about giant pandas. Read the text and write a conclusion summing up the important points. </a:t>
            </a:r>
          </a:p>
        </p:txBody>
      </p:sp>
      <p:sp>
        <p:nvSpPr>
          <p:cNvPr id="2" name="TextBox 1"/>
          <p:cNvSpPr txBox="1"/>
          <p:nvPr/>
        </p:nvSpPr>
        <p:spPr>
          <a:xfrm>
            <a:off x="38501" y="1446550"/>
            <a:ext cx="8884118" cy="5740033"/>
          </a:xfrm>
          <a:prstGeom prst="rect">
            <a:avLst/>
          </a:prstGeom>
          <a:noFill/>
        </p:spPr>
        <p:txBody>
          <a:bodyPr wrap="square" rtlCol="0">
            <a:spAutoFit/>
          </a:bodyPr>
          <a:lstStyle/>
          <a:p>
            <a:pPr algn="ctr"/>
            <a:r>
              <a:rPr lang="en-US" sz="2000" b="1" dirty="0" smtClean="0">
                <a:solidFill>
                  <a:srgbClr val="0000FF"/>
                </a:solidFill>
              </a:rPr>
              <a:t>Endangered </a:t>
            </a:r>
            <a:r>
              <a:rPr lang="en-US" sz="2000" b="1" dirty="0">
                <a:solidFill>
                  <a:srgbClr val="0000FF"/>
                </a:solidFill>
              </a:rPr>
              <a:t>Species: The Giant Panda </a:t>
            </a:r>
            <a:endParaRPr lang="en-US" sz="2000" b="1" dirty="0" smtClean="0">
              <a:solidFill>
                <a:srgbClr val="0000FF"/>
              </a:solidFill>
            </a:endParaRPr>
          </a:p>
          <a:p>
            <a:endParaRPr lang="en-US" sz="1100" dirty="0">
              <a:solidFill>
                <a:srgbClr val="0000FF"/>
              </a:solidFill>
            </a:endParaRPr>
          </a:p>
          <a:p>
            <a:r>
              <a:rPr lang="en-US" sz="1600" b="1" u="sng" dirty="0" smtClean="0">
                <a:solidFill>
                  <a:srgbClr val="0000FF"/>
                </a:solidFill>
              </a:rPr>
              <a:t>Introduction </a:t>
            </a:r>
          </a:p>
          <a:p>
            <a:r>
              <a:rPr lang="en-US" sz="1600" dirty="0" smtClean="0">
                <a:solidFill>
                  <a:srgbClr val="0000FF"/>
                </a:solidFill>
              </a:rPr>
              <a:t>The </a:t>
            </a:r>
            <a:r>
              <a:rPr lang="en-US" sz="1600" dirty="0">
                <a:solidFill>
                  <a:srgbClr val="0000FF"/>
                </a:solidFill>
              </a:rPr>
              <a:t>giant panda is one of the most beautiful animals in the world. Unfortunately, it is also </a:t>
            </a:r>
            <a:r>
              <a:rPr lang="en-US" sz="1600" dirty="0" err="1">
                <a:solidFill>
                  <a:srgbClr val="0000FF"/>
                </a:solidFill>
              </a:rPr>
              <a:t>also</a:t>
            </a:r>
            <a:r>
              <a:rPr lang="en-US" sz="1600" dirty="0">
                <a:solidFill>
                  <a:srgbClr val="0000FF"/>
                </a:solidFill>
              </a:rPr>
              <a:t> an endangered species, which means there are not many left in the world. Without help, this animal may disappear from the earth. </a:t>
            </a:r>
            <a:endParaRPr lang="en-US" sz="1600" dirty="0" smtClean="0">
              <a:solidFill>
                <a:srgbClr val="0000FF"/>
              </a:solidFill>
            </a:endParaRPr>
          </a:p>
          <a:p>
            <a:pPr marL="400050" indent="-400050">
              <a:buAutoNum type="romanUcPeriod"/>
            </a:pPr>
            <a:endParaRPr lang="en-US" sz="1600" dirty="0" smtClean="0">
              <a:solidFill>
                <a:srgbClr val="0000FF"/>
              </a:solidFill>
            </a:endParaRPr>
          </a:p>
          <a:p>
            <a:r>
              <a:rPr lang="en-US" sz="1600" b="1" u="sng" dirty="0" smtClean="0">
                <a:solidFill>
                  <a:srgbClr val="0000FF"/>
                </a:solidFill>
              </a:rPr>
              <a:t>Body</a:t>
            </a:r>
            <a:r>
              <a:rPr lang="en-US" sz="1600" dirty="0" smtClean="0">
                <a:solidFill>
                  <a:srgbClr val="0000FF"/>
                </a:solidFill>
              </a:rPr>
              <a:t> </a:t>
            </a:r>
          </a:p>
          <a:p>
            <a:r>
              <a:rPr lang="en-US" sz="1600" dirty="0" smtClean="0">
                <a:solidFill>
                  <a:srgbClr val="0000FF"/>
                </a:solidFill>
              </a:rPr>
              <a:t>The </a:t>
            </a:r>
            <a:r>
              <a:rPr lang="en-US" sz="1600" dirty="0">
                <a:solidFill>
                  <a:srgbClr val="0000FF"/>
                </a:solidFill>
              </a:rPr>
              <a:t>pandas in the wild live mostly in mountain ranges in central China. They eat almost nothing else besides parts of bamboo plants. Pandas live by themselves and roam through the bamboo forest. </a:t>
            </a:r>
            <a:endParaRPr lang="en-US" sz="1600" dirty="0" smtClean="0">
              <a:solidFill>
                <a:srgbClr val="0000FF"/>
              </a:solidFill>
            </a:endParaRPr>
          </a:p>
          <a:p>
            <a:endParaRPr lang="en-US" sz="1600" dirty="0">
              <a:solidFill>
                <a:srgbClr val="0000FF"/>
              </a:solidFill>
            </a:endParaRPr>
          </a:p>
          <a:p>
            <a:r>
              <a:rPr lang="en-US" sz="1600" dirty="0" smtClean="0">
                <a:solidFill>
                  <a:srgbClr val="0000FF"/>
                </a:solidFill>
              </a:rPr>
              <a:t>Pandas </a:t>
            </a:r>
            <a:r>
              <a:rPr lang="en-US" sz="1600" dirty="0">
                <a:solidFill>
                  <a:srgbClr val="0000FF"/>
                </a:solidFill>
              </a:rPr>
              <a:t>have always been rare and hard to find. However, humans have now moved into the bamboo forests of the panda to establish farms. This makes it harder for the panda to find food. Today scientists believe there are only 1,500 to 3,000 remaining in the wild. The International Union for the Conservation of Nature has listed the giant panda on its endangered species list. </a:t>
            </a:r>
            <a:endParaRPr lang="en-US" sz="1600" dirty="0" smtClean="0">
              <a:solidFill>
                <a:srgbClr val="0000FF"/>
              </a:solidFill>
            </a:endParaRPr>
          </a:p>
          <a:p>
            <a:endParaRPr lang="en-US" sz="1600" dirty="0">
              <a:solidFill>
                <a:srgbClr val="0000FF"/>
              </a:solidFill>
            </a:endParaRPr>
          </a:p>
          <a:p>
            <a:r>
              <a:rPr lang="en-US" sz="1600" dirty="0" smtClean="0">
                <a:solidFill>
                  <a:srgbClr val="0000FF"/>
                </a:solidFill>
              </a:rPr>
              <a:t>Many </a:t>
            </a:r>
            <a:r>
              <a:rPr lang="en-US" sz="1600" dirty="0">
                <a:solidFill>
                  <a:srgbClr val="0000FF"/>
                </a:solidFill>
              </a:rPr>
              <a:t>people are working to help the pandas. China has passed laws and established reserves, which areas </a:t>
            </a:r>
            <a:r>
              <a:rPr lang="en-US" sz="1600" dirty="0" smtClean="0">
                <a:solidFill>
                  <a:srgbClr val="0000FF"/>
                </a:solidFill>
              </a:rPr>
              <a:t>where </a:t>
            </a:r>
            <a:r>
              <a:rPr lang="en-US" sz="1600" dirty="0">
                <a:solidFill>
                  <a:srgbClr val="0000FF"/>
                </a:solidFill>
              </a:rPr>
              <a:t>the wild pandas can live safely. Scientists are researching the panda to learn how to help them survive. There is some good news, as scientists now think that the number of giant pandas is increasing. </a:t>
            </a:r>
            <a:endParaRPr lang="en-US" sz="1600" dirty="0" smtClean="0">
              <a:solidFill>
                <a:srgbClr val="0000FF"/>
              </a:solidFill>
            </a:endParaRPr>
          </a:p>
          <a:p>
            <a:endParaRPr lang="en-US" sz="1600" dirty="0" smtClean="0">
              <a:solidFill>
                <a:srgbClr val="0000FF"/>
              </a:solidFill>
            </a:endParaRPr>
          </a:p>
          <a:p>
            <a:r>
              <a:rPr lang="en-US" sz="1600" b="1" dirty="0" smtClean="0">
                <a:solidFill>
                  <a:srgbClr val="0000FF"/>
                </a:solidFill>
              </a:rPr>
              <a:t>ADD A CONCLUSION PARAGRAPH THAT SUMS UP THE ESSAY.</a:t>
            </a:r>
            <a:endParaRPr lang="en-US" sz="1600" b="1" dirty="0">
              <a:solidFill>
                <a:srgbClr val="0000FF"/>
              </a:solidFill>
            </a:endParaRPr>
          </a:p>
          <a:p>
            <a:endParaRPr lang="en-US" sz="1600" dirty="0">
              <a:solidFill>
                <a:srgbClr val="0000FF"/>
              </a:solidFill>
            </a:endParaRPr>
          </a:p>
        </p:txBody>
      </p:sp>
    </p:spTree>
    <p:extLst>
      <p:ext uri="{BB962C8B-B14F-4D97-AF65-F5344CB8AC3E}">
        <p14:creationId xmlns:p14="http://schemas.microsoft.com/office/powerpoint/2010/main" val="4269943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8067" y="86628"/>
            <a:ext cx="8629049" cy="2646878"/>
          </a:xfrm>
          <a:prstGeom prst="rect">
            <a:avLst/>
          </a:prstGeom>
          <a:noFill/>
        </p:spPr>
        <p:txBody>
          <a:bodyPr wrap="square" rtlCol="0">
            <a:spAutoFit/>
          </a:bodyPr>
          <a:lstStyle/>
          <a:p>
            <a:pPr algn="ctr"/>
            <a:r>
              <a:rPr lang="en-US" sz="4000" b="1" u="sng" dirty="0" smtClean="0">
                <a:solidFill>
                  <a:srgbClr val="FF0000"/>
                </a:solidFill>
              </a:rPr>
              <a:t>Lead-Ins (Hooks)</a:t>
            </a:r>
          </a:p>
          <a:p>
            <a:endParaRPr lang="en-US" dirty="0">
              <a:solidFill>
                <a:srgbClr val="FF0000"/>
              </a:solidFill>
            </a:endParaRPr>
          </a:p>
          <a:p>
            <a:r>
              <a:rPr lang="en-US" dirty="0">
                <a:solidFill>
                  <a:srgbClr val="FF0000"/>
                </a:solidFill>
              </a:rPr>
              <a:t>Writing Introductions: Lead Types Most introductions have three basic parts: an attention-getting lead, a bridge or transition from the lead to the thesis, and the thesis statement. </a:t>
            </a:r>
          </a:p>
          <a:p>
            <a:pPr marL="285750" indent="-285750">
              <a:buFont typeface="Arial" panose="020B0604020202020204" pitchFamily="34" charset="0"/>
              <a:buChar char="•"/>
            </a:pPr>
            <a:r>
              <a:rPr lang="en-US" dirty="0">
                <a:solidFill>
                  <a:srgbClr val="FF0000"/>
                </a:solidFill>
              </a:rPr>
              <a:t>A lead is important to an introduction. It captures the attention of the reader. </a:t>
            </a:r>
            <a:endParaRPr lang="en-US" dirty="0" smtClean="0">
              <a:solidFill>
                <a:srgbClr val="FF0000"/>
              </a:solidFill>
            </a:endParaRPr>
          </a:p>
          <a:p>
            <a:pPr marL="285750" indent="-285750">
              <a:buFont typeface="Arial" panose="020B0604020202020204" pitchFamily="34" charset="0"/>
              <a:buChar char="•"/>
            </a:pPr>
            <a:r>
              <a:rPr lang="en-US" dirty="0" smtClean="0">
                <a:solidFill>
                  <a:srgbClr val="FF0000"/>
                </a:solidFill>
              </a:rPr>
              <a:t>An </a:t>
            </a:r>
            <a:r>
              <a:rPr lang="en-US" dirty="0">
                <a:solidFill>
                  <a:srgbClr val="FF0000"/>
                </a:solidFill>
              </a:rPr>
              <a:t>interesting lead is a “hook” that encourages the reader to keep reading. Many times, the lead does not seem to relate to the topic. </a:t>
            </a:r>
          </a:p>
          <a:p>
            <a:pPr marL="285750" indent="-285750">
              <a:buFont typeface="Arial" panose="020B0604020202020204" pitchFamily="34" charset="0"/>
              <a:buChar char="•"/>
            </a:pPr>
            <a:r>
              <a:rPr lang="en-US" dirty="0">
                <a:solidFill>
                  <a:srgbClr val="FF0000"/>
                </a:solidFill>
              </a:rPr>
              <a:t>The bridge serves the purpose of connecting the lead to the topic and thesis statement. </a:t>
            </a:r>
          </a:p>
        </p:txBody>
      </p:sp>
      <p:sp>
        <p:nvSpPr>
          <p:cNvPr id="2" name="TextBox 1"/>
          <p:cNvSpPr txBox="1"/>
          <p:nvPr/>
        </p:nvSpPr>
        <p:spPr>
          <a:xfrm>
            <a:off x="178067" y="2733794"/>
            <a:ext cx="8807116" cy="4308872"/>
          </a:xfrm>
          <a:prstGeom prst="rect">
            <a:avLst/>
          </a:prstGeom>
          <a:noFill/>
        </p:spPr>
        <p:txBody>
          <a:bodyPr wrap="square" rtlCol="0">
            <a:spAutoFit/>
          </a:bodyPr>
          <a:lstStyle/>
          <a:p>
            <a:r>
              <a:rPr lang="en-US" b="1" dirty="0" smtClean="0">
                <a:solidFill>
                  <a:srgbClr val="FF0000"/>
                </a:solidFill>
              </a:rPr>
              <a:t>There </a:t>
            </a:r>
            <a:r>
              <a:rPr lang="en-US" b="1" dirty="0">
                <a:solidFill>
                  <a:srgbClr val="FF0000"/>
                </a:solidFill>
              </a:rPr>
              <a:t>are several types of leads. </a:t>
            </a:r>
            <a:endParaRPr lang="en-US" b="1" dirty="0" smtClean="0">
              <a:solidFill>
                <a:srgbClr val="FF0000"/>
              </a:solidFill>
            </a:endParaRPr>
          </a:p>
          <a:p>
            <a:pPr marL="285750" indent="-285750">
              <a:buFont typeface="Arial" panose="020B0604020202020204" pitchFamily="34" charset="0"/>
              <a:buChar char="•"/>
            </a:pPr>
            <a:r>
              <a:rPr lang="en-US" sz="1600" b="1" dirty="0" smtClean="0">
                <a:solidFill>
                  <a:srgbClr val="FF0000"/>
                </a:solidFill>
              </a:rPr>
              <a:t>Factoid</a:t>
            </a:r>
            <a:r>
              <a:rPr lang="en-US" sz="1600" b="1" dirty="0">
                <a:solidFill>
                  <a:srgbClr val="FF0000"/>
                </a:solidFill>
              </a:rPr>
              <a:t>: The writer gives in interesting fact or piece of trivia. </a:t>
            </a:r>
            <a:endParaRPr lang="en-US" sz="1600" b="1" dirty="0" smtClean="0">
              <a:solidFill>
                <a:srgbClr val="FF0000"/>
              </a:solidFill>
            </a:endParaRPr>
          </a:p>
          <a:p>
            <a:pPr marL="285750" indent="-285750">
              <a:buFont typeface="Arial" panose="020B0604020202020204" pitchFamily="34" charset="0"/>
              <a:buChar char="•"/>
            </a:pPr>
            <a:r>
              <a:rPr lang="en-US" sz="1600" b="1" dirty="0" smtClean="0">
                <a:solidFill>
                  <a:srgbClr val="FF0000"/>
                </a:solidFill>
              </a:rPr>
              <a:t>Personal </a:t>
            </a:r>
            <a:r>
              <a:rPr lang="en-US" sz="1600" b="1" dirty="0">
                <a:solidFill>
                  <a:srgbClr val="FF0000"/>
                </a:solidFill>
              </a:rPr>
              <a:t>story: The writer tells an anecdote or gives a personal opinion on another subject. </a:t>
            </a:r>
            <a:endParaRPr lang="en-US" sz="1600" b="1" dirty="0" smtClean="0">
              <a:solidFill>
                <a:srgbClr val="FF0000"/>
              </a:solidFill>
            </a:endParaRPr>
          </a:p>
          <a:p>
            <a:pPr marL="285750" indent="-285750">
              <a:buFont typeface="Arial" panose="020B0604020202020204" pitchFamily="34" charset="0"/>
              <a:buChar char="•"/>
            </a:pPr>
            <a:r>
              <a:rPr lang="en-US" sz="1600" b="1" dirty="0" smtClean="0">
                <a:solidFill>
                  <a:srgbClr val="FF0000"/>
                </a:solidFill>
              </a:rPr>
              <a:t>Metaphor</a:t>
            </a:r>
            <a:r>
              <a:rPr lang="en-US" sz="1600" b="1" dirty="0">
                <a:solidFill>
                  <a:srgbClr val="FF0000"/>
                </a:solidFill>
              </a:rPr>
              <a:t>: The writer tells about an unrelated item that will be compared to the topic. </a:t>
            </a:r>
            <a:endParaRPr lang="en-US" sz="1600" b="1" dirty="0" smtClean="0">
              <a:solidFill>
                <a:srgbClr val="FF0000"/>
              </a:solidFill>
            </a:endParaRPr>
          </a:p>
          <a:p>
            <a:pPr marL="285750" indent="-285750">
              <a:buFont typeface="Arial" panose="020B0604020202020204" pitchFamily="34" charset="0"/>
              <a:buChar char="•"/>
            </a:pPr>
            <a:r>
              <a:rPr lang="en-US" sz="1600" b="1" dirty="0" smtClean="0">
                <a:solidFill>
                  <a:srgbClr val="FF0000"/>
                </a:solidFill>
              </a:rPr>
              <a:t>Surprise </a:t>
            </a:r>
            <a:r>
              <a:rPr lang="en-US" sz="1600" b="1" dirty="0">
                <a:solidFill>
                  <a:srgbClr val="FF0000"/>
                </a:solidFill>
              </a:rPr>
              <a:t>statement: The writer gives a surprising opinion or startling idea. </a:t>
            </a:r>
            <a:endParaRPr lang="en-US" sz="1600" b="1" dirty="0" smtClean="0">
              <a:solidFill>
                <a:srgbClr val="FF0000"/>
              </a:solidFill>
            </a:endParaRPr>
          </a:p>
          <a:p>
            <a:pPr marL="285750" indent="-285750">
              <a:buFont typeface="Arial" panose="020B0604020202020204" pitchFamily="34" charset="0"/>
              <a:buChar char="•"/>
            </a:pPr>
            <a:r>
              <a:rPr lang="en-US" sz="1600" b="1" dirty="0" smtClean="0">
                <a:solidFill>
                  <a:srgbClr val="FF0000"/>
                </a:solidFill>
              </a:rPr>
              <a:t>Description</a:t>
            </a:r>
            <a:r>
              <a:rPr lang="en-US" sz="1600" b="1" dirty="0">
                <a:solidFill>
                  <a:srgbClr val="FF0000"/>
                </a:solidFill>
              </a:rPr>
              <a:t>: The writer paints a picture of a scene or event to put the reader in a setting. </a:t>
            </a:r>
            <a:endParaRPr lang="en-US" sz="1600" b="1" dirty="0" smtClean="0">
              <a:solidFill>
                <a:srgbClr val="FF0000"/>
              </a:solidFill>
            </a:endParaRPr>
          </a:p>
          <a:p>
            <a:endParaRPr lang="en-US" dirty="0" smtClean="0"/>
          </a:p>
          <a:p>
            <a:r>
              <a:rPr lang="en-US" sz="2000" b="1" dirty="0" smtClean="0">
                <a:solidFill>
                  <a:srgbClr val="FF0000"/>
                </a:solidFill>
              </a:rPr>
              <a:t>Below </a:t>
            </a:r>
            <a:r>
              <a:rPr lang="en-US" sz="2000" b="1" dirty="0">
                <a:solidFill>
                  <a:srgbClr val="FF0000"/>
                </a:solidFill>
              </a:rPr>
              <a:t>are </a:t>
            </a:r>
            <a:r>
              <a:rPr lang="en-US" sz="2000" b="1" dirty="0" smtClean="0">
                <a:solidFill>
                  <a:srgbClr val="FF0000"/>
                </a:solidFill>
              </a:rPr>
              <a:t>five </a:t>
            </a:r>
            <a:r>
              <a:rPr lang="en-US" sz="2000" b="1" dirty="0">
                <a:solidFill>
                  <a:srgbClr val="FF0000"/>
                </a:solidFill>
              </a:rPr>
              <a:t>thesis statements. Write two different types of leads for each thesis statement. </a:t>
            </a:r>
            <a:endParaRPr lang="en-US" sz="2000" b="1" dirty="0" smtClean="0">
              <a:solidFill>
                <a:srgbClr val="FF0000"/>
              </a:solidFill>
            </a:endParaRPr>
          </a:p>
          <a:p>
            <a:pPr marL="342900" indent="-342900">
              <a:buAutoNum type="arabicPeriod"/>
            </a:pPr>
            <a:r>
              <a:rPr lang="en-US" sz="2000" b="1" dirty="0" smtClean="0">
                <a:solidFill>
                  <a:srgbClr val="FF0000"/>
                </a:solidFill>
              </a:rPr>
              <a:t>Students </a:t>
            </a:r>
            <a:r>
              <a:rPr lang="en-US" sz="2000" b="1" dirty="0">
                <a:solidFill>
                  <a:srgbClr val="FF0000"/>
                </a:solidFill>
              </a:rPr>
              <a:t>should have study hall or activity time every day</a:t>
            </a:r>
            <a:r>
              <a:rPr lang="en-US" sz="2000" b="1" dirty="0" smtClean="0">
                <a:solidFill>
                  <a:srgbClr val="FF0000"/>
                </a:solidFill>
              </a:rPr>
              <a:t>.</a:t>
            </a:r>
          </a:p>
          <a:p>
            <a:pPr marL="342900" indent="-342900">
              <a:buAutoNum type="arabicPeriod"/>
            </a:pPr>
            <a:r>
              <a:rPr lang="en-US" sz="2000" b="1" dirty="0" smtClean="0">
                <a:solidFill>
                  <a:srgbClr val="FF0000"/>
                </a:solidFill>
              </a:rPr>
              <a:t>Grades in school should be abolished.</a:t>
            </a:r>
          </a:p>
          <a:p>
            <a:pPr marL="342900" indent="-342900">
              <a:buAutoNum type="arabicPeriod"/>
            </a:pPr>
            <a:r>
              <a:rPr lang="en-US" sz="2000" b="1" dirty="0" smtClean="0">
                <a:solidFill>
                  <a:srgbClr val="FF0000"/>
                </a:solidFill>
              </a:rPr>
              <a:t>Cellphones should be banned from classrooms.</a:t>
            </a:r>
          </a:p>
          <a:p>
            <a:pPr marL="342900" indent="-342900">
              <a:buAutoNum type="arabicPeriod"/>
            </a:pPr>
            <a:r>
              <a:rPr lang="en-US" sz="2000" b="1" dirty="0" smtClean="0">
                <a:solidFill>
                  <a:srgbClr val="FF0000"/>
                </a:solidFill>
              </a:rPr>
              <a:t>America needs more gun control.</a:t>
            </a:r>
          </a:p>
          <a:p>
            <a:pPr marL="342900" indent="-342900">
              <a:buAutoNum type="arabicPeriod"/>
            </a:pPr>
            <a:r>
              <a:rPr lang="en-US" sz="2000" b="1" dirty="0" smtClean="0">
                <a:solidFill>
                  <a:srgbClr val="FF0000"/>
                </a:solidFill>
              </a:rPr>
              <a:t>All schools need vending machines.</a:t>
            </a:r>
          </a:p>
          <a:p>
            <a:endParaRPr lang="en-US" dirty="0"/>
          </a:p>
        </p:txBody>
      </p:sp>
    </p:spTree>
    <p:extLst>
      <p:ext uri="{BB962C8B-B14F-4D97-AF65-F5344CB8AC3E}">
        <p14:creationId xmlns:p14="http://schemas.microsoft.com/office/powerpoint/2010/main" val="4003859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Prompt - A</a:t>
            </a:r>
            <a:endParaRPr lang="en-US" dirty="0"/>
          </a:p>
        </p:txBody>
      </p:sp>
      <p:pic>
        <p:nvPicPr>
          <p:cNvPr id="8" name="Picture Placeholder 7" descr="A woman and girl gardening"/>
          <p:cNvPicPr>
            <a:picLocks noGrp="1" noChangeAspect="1"/>
          </p:cNvPicPr>
          <p:nvPr>
            <p:ph type="pic" idx="1"/>
          </p:nvPr>
        </p:nvPicPr>
        <p:blipFill rotWithShape="1">
          <a:blip r:embed="rId3" cstate="print">
            <a:extLst>
              <a:ext uri="{28A0092B-C50C-407E-A947-70E740481C1C}">
                <a14:useLocalDpi xmlns:a14="http://schemas.microsoft.com/office/drawing/2010/main" val="0"/>
              </a:ext>
            </a:extLst>
          </a:blip>
          <a:srcRect/>
          <a:stretch/>
        </p:blipFill>
        <p:spPr>
          <a:xfrm>
            <a:off x="628650" y="2171700"/>
            <a:ext cx="4114800" cy="2400300"/>
          </a:xfrm>
        </p:spPr>
      </p:pic>
      <p:sp>
        <p:nvSpPr>
          <p:cNvPr id="3" name="Text Placeholder 2"/>
          <p:cNvSpPr>
            <a:spLocks noGrp="1"/>
          </p:cNvSpPr>
          <p:nvPr>
            <p:ph type="body" sz="half" idx="2"/>
          </p:nvPr>
        </p:nvSpPr>
        <p:spPr>
          <a:xfrm>
            <a:off x="4743450" y="1714500"/>
            <a:ext cx="4229100" cy="3602528"/>
          </a:xfrm>
        </p:spPr>
        <p:txBody>
          <a:bodyPr>
            <a:normAutofit/>
          </a:bodyPr>
          <a:lstStyle/>
          <a:p>
            <a:r>
              <a:rPr lang="en-US" sz="1500" dirty="0"/>
              <a:t>Write about a character who experiences an event in life that starts off poorly but turns out to be something good. Maybe the character has an injury and learned an important lesson from the experience. Perhaps the character lost a friend or a possession but gained something more valuable.  Maybe the character got a birthday gift he or she hated at first but learned to love. Tell a story of that event and describe how a negative experience was transformed into a positive one.  </a:t>
            </a:r>
          </a:p>
          <a:p>
            <a:r>
              <a:rPr lang="en-US" sz="1500" dirty="0"/>
              <a:t>Be sure your narrative includes character dialogue, a plot, and a setting.  Use descriptive details and transitions.  </a:t>
            </a:r>
          </a:p>
          <a:p>
            <a:endParaRPr lang="en-US" dirty="0"/>
          </a:p>
        </p:txBody>
      </p:sp>
    </p:spTree>
    <p:extLst>
      <p:ext uri="{BB962C8B-B14F-4D97-AF65-F5344CB8AC3E}">
        <p14:creationId xmlns:p14="http://schemas.microsoft.com/office/powerpoint/2010/main" val="243370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 Prompt - B</a:t>
            </a:r>
            <a:endParaRPr lang="en-US" dirty="0"/>
          </a:p>
        </p:txBody>
      </p:sp>
      <p:sp>
        <p:nvSpPr>
          <p:cNvPr id="3" name="Text Placeholder 2"/>
          <p:cNvSpPr>
            <a:spLocks noGrp="1"/>
          </p:cNvSpPr>
          <p:nvPr>
            <p:ph type="body" sz="half" idx="2"/>
          </p:nvPr>
        </p:nvSpPr>
        <p:spPr>
          <a:xfrm>
            <a:off x="4743450" y="1945179"/>
            <a:ext cx="4229100" cy="3086099"/>
          </a:xfrm>
        </p:spPr>
        <p:txBody>
          <a:bodyPr>
            <a:normAutofit/>
          </a:bodyPr>
          <a:lstStyle/>
          <a:p>
            <a:r>
              <a:rPr lang="en-US" sz="1800" dirty="0"/>
              <a:t>Imagine that  your school receives a federal grant of one million dollars to spend in whatever way school officials deem best. How would the money best be used to improve the school?  Write a persuasive essay that describes specific problems at the school, and explain how the money would help solve them.  Be sure to organize your essay and support your argument with reasons and evidence</a:t>
            </a:r>
            <a:r>
              <a:rPr lang="en-US" dirty="0" smtClean="0"/>
              <a:t>.</a:t>
            </a:r>
          </a:p>
          <a:p>
            <a:endParaRPr lang="en-US" dirty="0"/>
          </a:p>
          <a:p>
            <a:endParaRPr lang="en-US" dirty="0"/>
          </a:p>
        </p:txBody>
      </p:sp>
      <p:pic>
        <p:nvPicPr>
          <p:cNvPr id="5" name="Picture Placeholder 4"/>
          <p:cNvPicPr>
            <a:picLocks noGrp="1" noChangeAspect="1"/>
          </p:cNvPicPr>
          <p:nvPr>
            <p:ph type="pic" idx="1"/>
          </p:nvPr>
        </p:nvPicPr>
        <p:blipFill>
          <a:blip r:embed="rId3">
            <a:extLst>
              <a:ext uri="{28A0092B-C50C-407E-A947-70E740481C1C}">
                <a14:useLocalDpi xmlns:a14="http://schemas.microsoft.com/office/drawing/2010/main" val="0"/>
              </a:ext>
            </a:extLst>
          </a:blip>
          <a:srcRect t="24858" b="24858"/>
          <a:stretch>
            <a:fillRect/>
          </a:stretch>
        </p:blipFill>
        <p:spPr>
          <a:xfrm>
            <a:off x="738642" y="2316653"/>
            <a:ext cx="3894817" cy="2343150"/>
          </a:xfrm>
        </p:spPr>
      </p:pic>
    </p:spTree>
    <p:extLst>
      <p:ext uri="{BB962C8B-B14F-4D97-AF65-F5344CB8AC3E}">
        <p14:creationId xmlns:p14="http://schemas.microsoft.com/office/powerpoint/2010/main" val="855341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1253</Words>
  <Application>Microsoft Office PowerPoint</Application>
  <PresentationFormat>On-screen Show (4:3)</PresentationFormat>
  <Paragraphs>57</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Narrative Prompt - A</vt:lpstr>
      <vt:lpstr>Argument Prompt - B</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Bass</dc:creator>
  <cp:lastModifiedBy>Tammy Holdip</cp:lastModifiedBy>
  <cp:revision>6</cp:revision>
  <cp:lastPrinted>2018-04-09T14:40:44Z</cp:lastPrinted>
  <dcterms:created xsi:type="dcterms:W3CDTF">2018-04-09T14:39:18Z</dcterms:created>
  <dcterms:modified xsi:type="dcterms:W3CDTF">2019-04-15T20:33:49Z</dcterms:modified>
</cp:coreProperties>
</file>