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4" r:id="rId2"/>
    <p:sldId id="280" r:id="rId3"/>
    <p:sldId id="277" r:id="rId4"/>
    <p:sldId id="257" r:id="rId5"/>
    <p:sldId id="258" r:id="rId6"/>
    <p:sldId id="259" r:id="rId7"/>
    <p:sldId id="260" r:id="rId8"/>
    <p:sldId id="281" r:id="rId9"/>
    <p:sldId id="261" r:id="rId10"/>
    <p:sldId id="262" r:id="rId11"/>
    <p:sldId id="263" r:id="rId12"/>
    <p:sldId id="264" r:id="rId13"/>
    <p:sldId id="278"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9"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2C2"/>
    <a:srgbClr val="CA3075"/>
    <a:srgbClr val="F7FD7B"/>
    <a:srgbClr val="14CBCD"/>
    <a:srgbClr val="FFFAD0"/>
    <a:srgbClr val="1CFF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98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90B6B-3C11-4CD8-853A-C977DB6A7383}" type="datetimeFigureOut">
              <a:rPr lang="en-US" smtClean="0"/>
              <a:t>4/21/2016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B7E64-71B7-4EA9-8B37-545F6B55EC91}" type="slidenum">
              <a:rPr lang="en-US" smtClean="0"/>
              <a:t>‹#›</a:t>
            </a:fld>
            <a:endParaRPr lang="en-US"/>
          </a:p>
        </p:txBody>
      </p:sp>
    </p:spTree>
    <p:extLst>
      <p:ext uri="{BB962C8B-B14F-4D97-AF65-F5344CB8AC3E}">
        <p14:creationId xmlns:p14="http://schemas.microsoft.com/office/powerpoint/2010/main" val="151869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B7E64-71B7-4EA9-8B37-545F6B55EC91}" type="slidenum">
              <a:rPr lang="en-US" smtClean="0"/>
              <a:t>1</a:t>
            </a:fld>
            <a:endParaRPr lang="en-US"/>
          </a:p>
        </p:txBody>
      </p:sp>
    </p:spTree>
    <p:extLst>
      <p:ext uri="{BB962C8B-B14F-4D97-AF65-F5344CB8AC3E}">
        <p14:creationId xmlns:p14="http://schemas.microsoft.com/office/powerpoint/2010/main" val="124507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98945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320389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203855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16214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59FDF-EA84-5A4D-8D56-8B35C296B34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67892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59FDF-EA84-5A4D-8D56-8B35C296B34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324854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59FDF-EA84-5A4D-8D56-8B35C296B34A}"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226878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59FDF-EA84-5A4D-8D56-8B35C296B34A}"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401886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59FDF-EA84-5A4D-8D56-8B35C296B34A}"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407442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59FDF-EA84-5A4D-8D56-8B35C296B34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302459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59FDF-EA84-5A4D-8D56-8B35C296B34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1E41-EAEB-3045-A46E-116D7CF678F0}" type="slidenum">
              <a:rPr lang="en-US" smtClean="0"/>
              <a:t>‹#›</a:t>
            </a:fld>
            <a:endParaRPr lang="en-US"/>
          </a:p>
        </p:txBody>
      </p:sp>
    </p:spTree>
    <p:extLst>
      <p:ext uri="{BB962C8B-B14F-4D97-AF65-F5344CB8AC3E}">
        <p14:creationId xmlns:p14="http://schemas.microsoft.com/office/powerpoint/2010/main" val="395663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59FDF-EA84-5A4D-8D56-8B35C296B34A}" type="datetimeFigureOut">
              <a:rPr lang="en-US" smtClean="0"/>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1E41-EAEB-3045-A46E-116D7CF678F0}" type="slidenum">
              <a:rPr lang="en-US" smtClean="0"/>
              <a:t>‹#›</a:t>
            </a:fld>
            <a:endParaRPr lang="en-US"/>
          </a:p>
        </p:txBody>
      </p:sp>
    </p:spTree>
    <p:extLst>
      <p:ext uri="{BB962C8B-B14F-4D97-AF65-F5344CB8AC3E}">
        <p14:creationId xmlns:p14="http://schemas.microsoft.com/office/powerpoint/2010/main" val="42123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jpe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www.teacherspayteachers.com/Store/Tracee-Orman/Section/Sold?&amp;category=3278&amp;page=1" TargetMode="Externa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hyperlink" Target="http://www.teacherspayteachers.com/Store/Tracee-Orman"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0"/>
            <a:ext cx="8586216" cy="6278642"/>
          </a:xfrm>
          <a:prstGeom prst="rect">
            <a:avLst/>
          </a:prstGeom>
          <a:noFill/>
        </p:spPr>
        <p:txBody>
          <a:bodyPr wrap="square" rtlCol="0">
            <a:spAutoFit/>
          </a:bodyPr>
          <a:lstStyle/>
          <a:p>
            <a:endParaRPr lang="en-US" dirty="0"/>
          </a:p>
          <a:p>
            <a:pPr algn="ctr"/>
            <a:r>
              <a:rPr lang="en-US" sz="2400" b="1" dirty="0" smtClean="0">
                <a:solidFill>
                  <a:srgbClr val="FF0000"/>
                </a:solidFill>
              </a:rPr>
              <a:t>OPENING APRIL </a:t>
            </a:r>
            <a:r>
              <a:rPr lang="en-US" sz="2400" b="1" dirty="0" smtClean="0">
                <a:solidFill>
                  <a:srgbClr val="FF0000"/>
                </a:solidFill>
              </a:rPr>
              <a:t>21, </a:t>
            </a:r>
            <a:r>
              <a:rPr lang="en-US" sz="2400" b="1" dirty="0" smtClean="0">
                <a:solidFill>
                  <a:srgbClr val="FF0000"/>
                </a:solidFill>
              </a:rPr>
              <a:t>2016</a:t>
            </a:r>
          </a:p>
          <a:p>
            <a:endParaRPr lang="en-US" sz="2400" b="1" dirty="0">
              <a:solidFill>
                <a:srgbClr val="FF0000"/>
              </a:solidFill>
              <a:latin typeface="Arial" panose="020B0604020202020204" pitchFamily="34" charset="0"/>
              <a:cs typeface="Arial" panose="020B0604020202020204" pitchFamily="34" charset="0"/>
            </a:endParaRPr>
          </a:p>
          <a:p>
            <a:endParaRPr lang="en-US" sz="2400" b="1" dirty="0" smtClean="0">
              <a:solidFill>
                <a:srgbClr val="FF000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America’s First Earth Day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paragraph below tells about a special date in April history. Can you find and mark ten errors in the paragraph? You might look for errors of capitalization, punctuation, spelling or grammar.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1970, America’s air, water, and land where dirty and polluted. To get people more involved, Senator Gaylord Nelson asked people form all over the United States to help. On April 22, 1970 an estimated 20 million </a:t>
            </a:r>
            <a:r>
              <a:rPr lang="en-US" sz="2400" dirty="0" err="1">
                <a:latin typeface="Arial" panose="020B0604020202020204" pitchFamily="34" charset="0"/>
                <a:cs typeface="Arial" panose="020B0604020202020204" pitchFamily="34" charset="0"/>
              </a:rPr>
              <a:t>american</a:t>
            </a:r>
            <a:r>
              <a:rPr lang="en-US" sz="2400" dirty="0">
                <a:latin typeface="Arial" panose="020B0604020202020204" pitchFamily="34" charset="0"/>
                <a:cs typeface="Arial" panose="020B0604020202020204" pitchFamily="34" charset="0"/>
              </a:rPr>
              <a:t> celebrated the first Earth Day with </a:t>
            </a:r>
            <a:r>
              <a:rPr lang="en-US" sz="2400" dirty="0" err="1">
                <a:latin typeface="Arial" panose="020B0604020202020204" pitchFamily="34" charset="0"/>
                <a:cs typeface="Arial" panose="020B0604020202020204" pitchFamily="34" charset="0"/>
              </a:rPr>
              <a:t>activitys</a:t>
            </a:r>
            <a:r>
              <a:rPr lang="en-US" sz="2400" dirty="0">
                <a:latin typeface="Arial" panose="020B0604020202020204" pitchFamily="34" charset="0"/>
                <a:cs typeface="Arial" panose="020B0604020202020204" pitchFamily="34" charset="0"/>
              </a:rPr>
              <a:t> in schools, colleges, cities, and towns. That same year, the U.S. </a:t>
            </a:r>
            <a:r>
              <a:rPr lang="en-US" sz="2400" dirty="0" err="1">
                <a:latin typeface="Arial" panose="020B0604020202020204" pitchFamily="34" charset="0"/>
                <a:cs typeface="Arial" panose="020B0604020202020204" pitchFamily="34" charset="0"/>
              </a:rPr>
              <a:t>Enviromental</a:t>
            </a:r>
            <a:r>
              <a:rPr lang="en-US" sz="2400" dirty="0">
                <a:latin typeface="Arial" panose="020B0604020202020204" pitchFamily="34" charset="0"/>
                <a:cs typeface="Arial" panose="020B0604020202020204" pitchFamily="34" charset="0"/>
              </a:rPr>
              <a:t> Protection Agency (EPA) was establish to help clean up are country </a:t>
            </a:r>
          </a:p>
        </p:txBody>
      </p:sp>
    </p:spTree>
    <p:extLst>
      <p:ext uri="{BB962C8B-B14F-4D97-AF65-F5344CB8AC3E}">
        <p14:creationId xmlns:p14="http://schemas.microsoft.com/office/powerpoint/2010/main" val="715502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48" cy="6858000"/>
          </a:xfrm>
          <a:prstGeom prst="rect">
            <a:avLst/>
          </a:prstGeom>
        </p:spPr>
      </p:pic>
      <p:sp>
        <p:nvSpPr>
          <p:cNvPr id="2" name="TextBox 1"/>
          <p:cNvSpPr txBox="1"/>
          <p:nvPr/>
        </p:nvSpPr>
        <p:spPr>
          <a:xfrm>
            <a:off x="2227812" y="2562315"/>
            <a:ext cx="6678085" cy="1569660"/>
          </a:xfrm>
          <a:prstGeom prst="rect">
            <a:avLst/>
          </a:prstGeom>
          <a:noFill/>
        </p:spPr>
        <p:txBody>
          <a:bodyPr wrap="square" rtlCol="0">
            <a:spAutoFit/>
          </a:bodyPr>
          <a:lstStyle/>
          <a:p>
            <a:pPr algn="ctr"/>
            <a:r>
              <a:rPr lang="en-US" sz="3200" dirty="0" smtClean="0"/>
              <a:t>Many industries paid little attention to the damage they were doing to the environment.</a:t>
            </a:r>
            <a:endParaRPr lang="en-US" sz="3200" dirty="0"/>
          </a:p>
        </p:txBody>
      </p:sp>
    </p:spTree>
    <p:extLst>
      <p:ext uri="{BB962C8B-B14F-4D97-AF65-F5344CB8AC3E}">
        <p14:creationId xmlns:p14="http://schemas.microsoft.com/office/powerpoint/2010/main" val="1218898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731"/>
            <a:ext cx="9174040" cy="6089269"/>
          </a:xfrm>
          <a:prstGeom prst="rect">
            <a:avLst/>
          </a:prstGeom>
        </p:spPr>
      </p:pic>
      <p:sp>
        <p:nvSpPr>
          <p:cNvPr id="2" name="TextBox 1"/>
          <p:cNvSpPr txBox="1"/>
          <p:nvPr/>
        </p:nvSpPr>
        <p:spPr>
          <a:xfrm>
            <a:off x="0" y="19258"/>
            <a:ext cx="9144000"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t>Earth Day 1970 was organized to promote awareness for our environment, and to encourage all people to take better care of the environment.</a:t>
            </a:r>
            <a:endParaRPr lang="en-US" sz="2800" dirty="0"/>
          </a:p>
        </p:txBody>
      </p:sp>
    </p:spTree>
    <p:extLst>
      <p:ext uri="{BB962C8B-B14F-4D97-AF65-F5344CB8AC3E}">
        <p14:creationId xmlns:p14="http://schemas.microsoft.com/office/powerpoint/2010/main" val="150682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83400"/>
          </a:xfrm>
          <a:prstGeom prst="rect">
            <a:avLst/>
          </a:prstGeom>
        </p:spPr>
      </p:pic>
      <p:sp>
        <p:nvSpPr>
          <p:cNvPr id="2" name="TextBox 1"/>
          <p:cNvSpPr txBox="1"/>
          <p:nvPr/>
        </p:nvSpPr>
        <p:spPr>
          <a:xfrm>
            <a:off x="4406524" y="96580"/>
            <a:ext cx="4531751" cy="3539431"/>
          </a:xfrm>
          <a:prstGeom prst="rect">
            <a:avLst/>
          </a:prstGeom>
          <a:noFill/>
        </p:spPr>
        <p:txBody>
          <a:bodyPr wrap="square" rtlCol="0">
            <a:spAutoFit/>
          </a:bodyPr>
          <a:lstStyle/>
          <a:p>
            <a:pPr algn="ctr"/>
            <a:r>
              <a:rPr lang="en-US" sz="2800" dirty="0" smtClean="0">
                <a:solidFill>
                  <a:srgbClr val="FFFAD0"/>
                </a:solidFill>
              </a:rPr>
              <a:t>Gaylord Nelson, a US Senator from Wisconsin, proposed and organized the first Earth Day in 1970.  As a result, on April 20, 1970,  20 million Americans took up the environmental cause and protested.</a:t>
            </a:r>
            <a:endParaRPr lang="en-US" sz="2800" dirty="0">
              <a:solidFill>
                <a:srgbClr val="FFFAD0"/>
              </a:solidFill>
            </a:endParaRPr>
          </a:p>
        </p:txBody>
      </p:sp>
      <p:pic>
        <p:nvPicPr>
          <p:cNvPr id="4" name="Picture 3" descr="earthday1970.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406524" y="3810512"/>
            <a:ext cx="4531751" cy="2798128"/>
          </a:xfrm>
          <a:prstGeom prst="rect">
            <a:avLst/>
          </a:prstGeom>
          <a:ln w="190500" cap="sq">
            <a:solidFill>
              <a:srgbClr val="1CFF3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170px-GaylordNels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146" y="464644"/>
            <a:ext cx="3318506" cy="4099331"/>
          </a:xfrm>
          <a:prstGeom prst="rect">
            <a:avLst/>
          </a:prstGeom>
          <a:solidFill>
            <a:srgbClr val="FFFF00"/>
          </a:solidFill>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2.jpg"/>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0443530">
            <a:off x="183799" y="4879770"/>
            <a:ext cx="3785844" cy="1728869"/>
          </a:xfrm>
          <a:prstGeom prst="rect">
            <a:avLst/>
          </a:prstGeom>
        </p:spPr>
      </p:pic>
    </p:spTree>
    <p:extLst>
      <p:ext uri="{BB962C8B-B14F-4D97-AF65-F5344CB8AC3E}">
        <p14:creationId xmlns:p14="http://schemas.microsoft.com/office/powerpoint/2010/main" val="728287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962573" y="3342301"/>
            <a:ext cx="4019025" cy="3108544"/>
          </a:xfrm>
          <a:prstGeom prst="rect">
            <a:avLst/>
          </a:prstGeom>
          <a:noFill/>
        </p:spPr>
        <p:txBody>
          <a:bodyPr wrap="square" rtlCol="0">
            <a:spAutoFit/>
          </a:bodyPr>
          <a:lstStyle/>
          <a:p>
            <a:pPr algn="ctr"/>
            <a:r>
              <a:rPr lang="en-US" sz="2800" b="1" dirty="0" smtClean="0">
                <a:solidFill>
                  <a:schemeClr val="accent2"/>
                </a:solidFill>
              </a:rPr>
              <a:t>Thousands of schools, colleges and universities participated in the first Earth Day.  The participants led peaceful demonstrations in favor of environmental reform.</a:t>
            </a:r>
            <a:endParaRPr lang="en-US" sz="2800" b="1" dirty="0">
              <a:solidFill>
                <a:schemeClr val="accent2"/>
              </a:solidFill>
            </a:endParaRPr>
          </a:p>
        </p:txBody>
      </p:sp>
      <p:pic>
        <p:nvPicPr>
          <p:cNvPr id="4" name="Picture 3" descr="images.jpe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83799" y="3643117"/>
            <a:ext cx="4582190" cy="3010681"/>
          </a:xfrm>
          <a:prstGeom prst="rect">
            <a:avLst/>
          </a:prstGeom>
          <a:ln w="28575" cmpd="sng">
            <a:solidFill>
              <a:srgbClr val="3366FF"/>
            </a:solidFill>
          </a:ln>
        </p:spPr>
      </p:pic>
      <p:pic>
        <p:nvPicPr>
          <p:cNvPr id="5" name="Picture 4" descr="images-1.jpe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633480" y="204705"/>
            <a:ext cx="5348118" cy="2920354"/>
          </a:xfrm>
          <a:prstGeom prst="rect">
            <a:avLst/>
          </a:prstGeom>
          <a:ln w="28575" cmpd="sng">
            <a:solidFill>
              <a:srgbClr val="3366FF"/>
            </a:solidFill>
          </a:ln>
        </p:spPr>
      </p:pic>
      <p:pic>
        <p:nvPicPr>
          <p:cNvPr id="6" name="Picture 5"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799" y="204705"/>
            <a:ext cx="2995581" cy="3393785"/>
          </a:xfrm>
          <a:prstGeom prst="rect">
            <a:avLst/>
          </a:prstGeom>
        </p:spPr>
      </p:pic>
    </p:spTree>
    <p:extLst>
      <p:ext uri="{BB962C8B-B14F-4D97-AF65-F5344CB8AC3E}">
        <p14:creationId xmlns:p14="http://schemas.microsoft.com/office/powerpoint/2010/main" val="2041152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80375" cy="6858001"/>
          </a:xfrm>
          <a:prstGeom prst="rect">
            <a:avLst/>
          </a:prstGeom>
        </p:spPr>
      </p:pic>
      <p:sp>
        <p:nvSpPr>
          <p:cNvPr id="2" name="TextBox 1"/>
          <p:cNvSpPr txBox="1"/>
          <p:nvPr/>
        </p:nvSpPr>
        <p:spPr>
          <a:xfrm>
            <a:off x="294281" y="464687"/>
            <a:ext cx="4551329" cy="1077218"/>
          </a:xfrm>
          <a:prstGeom prst="rect">
            <a:avLst/>
          </a:prstGeom>
          <a:noFill/>
        </p:spPr>
        <p:txBody>
          <a:bodyPr wrap="square" rtlCol="0">
            <a:spAutoFit/>
          </a:bodyPr>
          <a:lstStyle/>
          <a:p>
            <a:pPr algn="ctr"/>
            <a:r>
              <a:rPr lang="en-US" sz="3200" dirty="0" smtClean="0">
                <a:solidFill>
                  <a:srgbClr val="FFFF00"/>
                </a:solidFill>
              </a:rPr>
              <a:t>Americans protested against oil spills…. </a:t>
            </a:r>
            <a:endParaRPr lang="en-US" sz="3200" dirty="0">
              <a:solidFill>
                <a:srgbClr val="FFFF00"/>
              </a:solidFill>
            </a:endParaRPr>
          </a:p>
        </p:txBody>
      </p:sp>
      <p:pic>
        <p:nvPicPr>
          <p:cNvPr id="4" name="Picture 3"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80" y="4913195"/>
            <a:ext cx="2320313" cy="1710844"/>
          </a:xfrm>
          <a:prstGeom prst="rect">
            <a:avLst/>
          </a:prstGeom>
        </p:spPr>
      </p:pic>
    </p:spTree>
    <p:extLst>
      <p:ext uri="{BB962C8B-B14F-4D97-AF65-F5344CB8AC3E}">
        <p14:creationId xmlns:p14="http://schemas.microsoft.com/office/powerpoint/2010/main" val="3677141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3184" cy="6858001"/>
          </a:xfrm>
          <a:prstGeom prst="rect">
            <a:avLst/>
          </a:prstGeom>
        </p:spPr>
      </p:pic>
      <p:sp>
        <p:nvSpPr>
          <p:cNvPr id="2" name="TextBox 1"/>
          <p:cNvSpPr txBox="1"/>
          <p:nvPr/>
        </p:nvSpPr>
        <p:spPr>
          <a:xfrm>
            <a:off x="912514" y="280021"/>
            <a:ext cx="7202134" cy="584776"/>
          </a:xfrm>
          <a:prstGeom prst="rect">
            <a:avLst/>
          </a:prstGeom>
          <a:noFill/>
        </p:spPr>
        <p:txBody>
          <a:bodyPr wrap="square" rtlCol="0">
            <a:spAutoFit/>
          </a:bodyPr>
          <a:lstStyle/>
          <a:p>
            <a:r>
              <a:rPr lang="en-US" sz="3200" dirty="0" smtClean="0"/>
              <a:t>…polluting industries and power plants…..</a:t>
            </a:r>
            <a:endParaRPr lang="en-US" sz="3200" dirty="0"/>
          </a:p>
        </p:txBody>
      </p:sp>
      <p:pic>
        <p:nvPicPr>
          <p:cNvPr id="4" name="Picture 3"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80" y="4913195"/>
            <a:ext cx="2320313" cy="1710844"/>
          </a:xfrm>
          <a:prstGeom prst="rect">
            <a:avLst/>
          </a:prstGeom>
        </p:spPr>
      </p:pic>
    </p:spTree>
    <p:extLst>
      <p:ext uri="{BB962C8B-B14F-4D97-AF65-F5344CB8AC3E}">
        <p14:creationId xmlns:p14="http://schemas.microsoft.com/office/powerpoint/2010/main" val="3750263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3788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80375" cy="6858001"/>
          </a:xfrm>
          <a:prstGeom prst="rect">
            <a:avLst/>
          </a:prstGeom>
        </p:spPr>
      </p:pic>
      <p:sp>
        <p:nvSpPr>
          <p:cNvPr id="2" name="TextBox 1"/>
          <p:cNvSpPr txBox="1"/>
          <p:nvPr/>
        </p:nvSpPr>
        <p:spPr>
          <a:xfrm>
            <a:off x="444662" y="6029631"/>
            <a:ext cx="7202134" cy="584776"/>
          </a:xfrm>
          <a:prstGeom prst="rect">
            <a:avLst/>
          </a:prstGeom>
          <a:noFill/>
        </p:spPr>
        <p:txBody>
          <a:bodyPr wrap="square" rtlCol="0">
            <a:spAutoFit/>
          </a:bodyPr>
          <a:lstStyle/>
          <a:p>
            <a:r>
              <a:rPr lang="en-US" sz="3200" dirty="0" smtClean="0">
                <a:solidFill>
                  <a:schemeClr val="accent6">
                    <a:lumMod val="60000"/>
                    <a:lumOff val="40000"/>
                  </a:schemeClr>
                </a:solidFill>
              </a:rPr>
              <a:t>….the dumping of raw sewage….</a:t>
            </a:r>
            <a:endParaRPr lang="en-US" sz="3200" dirty="0">
              <a:solidFill>
                <a:schemeClr val="accent6">
                  <a:lumMod val="60000"/>
                  <a:lumOff val="40000"/>
                </a:schemeClr>
              </a:solidFill>
            </a:endParaRPr>
          </a:p>
        </p:txBody>
      </p:sp>
      <p:pic>
        <p:nvPicPr>
          <p:cNvPr id="4" name="Picture 3"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99" y="133694"/>
            <a:ext cx="2320313" cy="1710844"/>
          </a:xfrm>
          <a:prstGeom prst="rect">
            <a:avLst/>
          </a:prstGeom>
        </p:spPr>
      </p:pic>
    </p:spTree>
    <p:extLst>
      <p:ext uri="{BB962C8B-B14F-4D97-AF65-F5344CB8AC3E}">
        <p14:creationId xmlns:p14="http://schemas.microsoft.com/office/powerpoint/2010/main" val="2139452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2572" y="342059"/>
            <a:ext cx="3993451" cy="3416320"/>
          </a:xfrm>
          <a:prstGeom prst="rect">
            <a:avLst/>
          </a:prstGeom>
          <a:noFill/>
        </p:spPr>
        <p:txBody>
          <a:bodyPr wrap="square" rtlCol="0">
            <a:spAutoFit/>
          </a:bodyPr>
          <a:lstStyle/>
          <a:p>
            <a:pPr algn="ctr"/>
            <a:r>
              <a:rPr lang="en-US" sz="3600" dirty="0" smtClean="0">
                <a:solidFill>
                  <a:srgbClr val="800000"/>
                </a:solidFill>
              </a:rPr>
              <a:t>…..the dumping of toxins, such as pesticides and other toxic wastes, into streams and rivers…..</a:t>
            </a:r>
            <a:endParaRPr lang="en-US" sz="3600" dirty="0">
              <a:solidFill>
                <a:srgbClr val="800000"/>
              </a:solidFill>
            </a:endParaRPr>
          </a:p>
        </p:txBody>
      </p:sp>
      <p:pic>
        <p:nvPicPr>
          <p:cNvPr id="3" name="Picture 2" descr="632840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102" cy="6858000"/>
          </a:xfrm>
          <a:prstGeom prst="rect">
            <a:avLst/>
          </a:prstGeom>
        </p:spPr>
      </p:pic>
      <p:pic>
        <p:nvPicPr>
          <p:cNvPr id="4" name="Picture 3"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72" y="3927213"/>
            <a:ext cx="3657540" cy="2696826"/>
          </a:xfrm>
          <a:prstGeom prst="rect">
            <a:avLst/>
          </a:prstGeom>
        </p:spPr>
      </p:pic>
    </p:spTree>
    <p:extLst>
      <p:ext uri="{BB962C8B-B14F-4D97-AF65-F5344CB8AC3E}">
        <p14:creationId xmlns:p14="http://schemas.microsoft.com/office/powerpoint/2010/main" val="278883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56066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3184" cy="6858001"/>
          </a:xfrm>
          <a:prstGeom prst="rect">
            <a:avLst/>
          </a:prstGeom>
        </p:spPr>
      </p:pic>
      <p:sp>
        <p:nvSpPr>
          <p:cNvPr id="2" name="TextBox 1"/>
          <p:cNvSpPr txBox="1"/>
          <p:nvPr/>
        </p:nvSpPr>
        <p:spPr>
          <a:xfrm>
            <a:off x="294280" y="172299"/>
            <a:ext cx="8327563" cy="584776"/>
          </a:xfrm>
          <a:prstGeom prst="rect">
            <a:avLst/>
          </a:prstGeom>
          <a:noFill/>
        </p:spPr>
        <p:txBody>
          <a:bodyPr wrap="square" rtlCol="0">
            <a:spAutoFit/>
          </a:bodyPr>
          <a:lstStyle/>
          <a:p>
            <a:r>
              <a:rPr lang="en-US" sz="3200" dirty="0" smtClean="0"/>
              <a:t>…..the loss of wilderness and deforestation…..</a:t>
            </a:r>
            <a:endParaRPr lang="en-US" sz="3200" dirty="0"/>
          </a:p>
        </p:txBody>
      </p:sp>
      <p:pic>
        <p:nvPicPr>
          <p:cNvPr id="4" name="Picture 3"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99" y="4946619"/>
            <a:ext cx="2320313" cy="1710844"/>
          </a:xfrm>
          <a:prstGeom prst="rect">
            <a:avLst/>
          </a:prstGeom>
        </p:spPr>
      </p:pic>
    </p:spTree>
    <p:extLst>
      <p:ext uri="{BB962C8B-B14F-4D97-AF65-F5344CB8AC3E}">
        <p14:creationId xmlns:p14="http://schemas.microsoft.com/office/powerpoint/2010/main" val="367072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8243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83422" cy="6858001"/>
          </a:xfrm>
          <a:prstGeom prst="rect">
            <a:avLst/>
          </a:prstGeom>
        </p:spPr>
      </p:pic>
      <p:sp>
        <p:nvSpPr>
          <p:cNvPr id="2" name="TextBox 1"/>
          <p:cNvSpPr txBox="1"/>
          <p:nvPr/>
        </p:nvSpPr>
        <p:spPr>
          <a:xfrm>
            <a:off x="294280" y="464687"/>
            <a:ext cx="8427817" cy="584776"/>
          </a:xfrm>
          <a:prstGeom prst="rect">
            <a:avLst/>
          </a:prstGeom>
          <a:noFill/>
        </p:spPr>
        <p:txBody>
          <a:bodyPr wrap="square" rtlCol="0">
            <a:spAutoFit/>
          </a:bodyPr>
          <a:lstStyle/>
          <a:p>
            <a:r>
              <a:rPr lang="en-US" sz="3200" dirty="0" smtClean="0">
                <a:solidFill>
                  <a:srgbClr val="CA3075"/>
                </a:solidFill>
              </a:rPr>
              <a:t>…..and the extinction of many wildlife species.</a:t>
            </a:r>
            <a:endParaRPr lang="en-US" sz="3200" dirty="0">
              <a:solidFill>
                <a:srgbClr val="CA3075"/>
              </a:solidFill>
            </a:endParaRPr>
          </a:p>
        </p:txBody>
      </p:sp>
    </p:spTree>
    <p:extLst>
      <p:ext uri="{BB962C8B-B14F-4D97-AF65-F5344CB8AC3E}">
        <p14:creationId xmlns:p14="http://schemas.microsoft.com/office/powerpoint/2010/main" val="179866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770997" y="2588270"/>
            <a:ext cx="2650374" cy="3415431"/>
          </a:xfrm>
          <a:prstGeom prst="rect">
            <a:avLst/>
          </a:prstGeom>
        </p:spPr>
      </p:pic>
      <p:sp>
        <p:nvSpPr>
          <p:cNvPr id="5" name="TextBox 4"/>
          <p:cNvSpPr txBox="1"/>
          <p:nvPr/>
        </p:nvSpPr>
        <p:spPr>
          <a:xfrm>
            <a:off x="3248653" y="1477706"/>
            <a:ext cx="4754959" cy="415498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rgbClr val="0000FF"/>
                </a:solidFill>
                <a:effectLst>
                  <a:outerShdw blurRad="50800" dist="39000" dir="5460000" algn="tl">
                    <a:srgbClr val="000000">
                      <a:alpha val="38000"/>
                    </a:srgbClr>
                  </a:outerShdw>
                </a:effectLst>
                <a:latin typeface="Apple Casual"/>
                <a:cs typeface="Apple Casual"/>
              </a:rPr>
              <a:t>What is Earth Day?</a:t>
            </a:r>
            <a:endParaRPr lang="en-US" sz="8800" b="1" dirty="0">
              <a:ln w="11430"/>
              <a:solidFill>
                <a:srgbClr val="0000FF"/>
              </a:solidFill>
              <a:effectLst>
                <a:outerShdw blurRad="50800" dist="39000" dir="5460000" algn="tl">
                  <a:srgbClr val="000000">
                    <a:alpha val="38000"/>
                  </a:srgbClr>
                </a:outerShdw>
              </a:effectLst>
              <a:latin typeface="Apple Casual"/>
              <a:cs typeface="Apple Casual"/>
            </a:endParaRPr>
          </a:p>
        </p:txBody>
      </p:sp>
      <p:pic>
        <p:nvPicPr>
          <p:cNvPr id="7" name="Picture 6" descr="liz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454" y="4761409"/>
            <a:ext cx="1936472" cy="1476883"/>
          </a:xfrm>
          <a:prstGeom prst="rect">
            <a:avLst/>
          </a:prstGeom>
        </p:spPr>
      </p:pic>
      <p:pic>
        <p:nvPicPr>
          <p:cNvPr id="8" name="Picture 7" descr="sun and clou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91" y="635039"/>
            <a:ext cx="3831598" cy="1711447"/>
          </a:xfrm>
          <a:prstGeom prst="rect">
            <a:avLst/>
          </a:prstGeom>
        </p:spPr>
      </p:pic>
      <p:pic>
        <p:nvPicPr>
          <p:cNvPr id="9" name="Picture 8" descr="fly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0384" y="3188412"/>
            <a:ext cx="912999" cy="919127"/>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410" b="99454" l="0" r="100000"/>
                    </a14:imgEffect>
                  </a14:imgLayer>
                </a14:imgProps>
              </a:ext>
            </a:extLst>
          </a:blip>
          <a:stretch>
            <a:fillRect/>
          </a:stretch>
        </p:blipFill>
        <p:spPr>
          <a:xfrm>
            <a:off x="6187540" y="731069"/>
            <a:ext cx="1816072" cy="1107805"/>
          </a:xfrm>
          <a:prstGeom prst="rect">
            <a:avLst/>
          </a:prstGeom>
        </p:spPr>
      </p:pic>
    </p:spTree>
    <p:extLst>
      <p:ext uri="{BB962C8B-B14F-4D97-AF65-F5344CB8AC3E}">
        <p14:creationId xmlns:p14="http://schemas.microsoft.com/office/powerpoint/2010/main" val="3615738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94280" y="297571"/>
            <a:ext cx="8494653" cy="1200328"/>
          </a:xfrm>
          <a:prstGeom prst="rect">
            <a:avLst/>
          </a:prstGeom>
          <a:ln w="38100" cmpd="sng">
            <a:solidFill>
              <a:srgbClr val="0000FF"/>
            </a:solidFill>
          </a:ln>
          <a:effectLst>
            <a:glow rad="139700">
              <a:schemeClr val="accent2">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a:solidFill>
                  <a:srgbClr val="000000"/>
                </a:solidFill>
              </a:rPr>
              <a:t>The first Earth Day led to the creation of the United States Environmental Protection Agency and the passage of the Clean Air, Clean Water, and Endangered Species </a:t>
            </a:r>
            <a:r>
              <a:rPr lang="en-US" sz="2400" dirty="0" smtClean="0">
                <a:solidFill>
                  <a:srgbClr val="000000"/>
                </a:solidFill>
              </a:rPr>
              <a:t>Acts.</a:t>
            </a:r>
            <a:endParaRPr lang="en-US" sz="2400" dirty="0">
              <a:solidFill>
                <a:srgbClr val="000000"/>
              </a:solidFill>
            </a:endParaRPr>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40" y="1889832"/>
            <a:ext cx="3975536" cy="4326862"/>
          </a:xfrm>
          <a:prstGeom prst="rect">
            <a:avLst/>
          </a:prstGeom>
          <a:ln w="38100" cmpd="sng">
            <a:solidFill>
              <a:srgbClr val="CA3075"/>
            </a:solidFill>
          </a:ln>
        </p:spPr>
      </p:pic>
      <p:pic>
        <p:nvPicPr>
          <p:cNvPr id="5" name="Picture 4" descr="220px-Epaheadquart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709" y="1889832"/>
            <a:ext cx="4111224" cy="2784420"/>
          </a:xfrm>
          <a:prstGeom prst="rect">
            <a:avLst/>
          </a:prstGeom>
          <a:ln w="38100" cmpd="sng">
            <a:solidFill>
              <a:srgbClr val="CA3075"/>
            </a:solidFill>
          </a:ln>
        </p:spPr>
      </p:pic>
      <p:pic>
        <p:nvPicPr>
          <p:cNvPr id="6" name="Picture 5" descr="224019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709" y="4796212"/>
            <a:ext cx="4229176" cy="1894671"/>
          </a:xfrm>
          <a:prstGeom prst="rect">
            <a:avLst/>
          </a:prstGeom>
        </p:spPr>
      </p:pic>
    </p:spTree>
    <p:extLst>
      <p:ext uri="{BB962C8B-B14F-4D97-AF65-F5344CB8AC3E}">
        <p14:creationId xmlns:p14="http://schemas.microsoft.com/office/powerpoint/2010/main" val="1993962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84108"/>
          </a:xfrm>
          <a:prstGeom prst="rect">
            <a:avLst/>
          </a:prstGeom>
        </p:spPr>
      </p:pic>
      <p:sp>
        <p:nvSpPr>
          <p:cNvPr id="2" name="TextBox 1"/>
          <p:cNvSpPr txBox="1"/>
          <p:nvPr/>
        </p:nvSpPr>
        <p:spPr>
          <a:xfrm>
            <a:off x="411244" y="364418"/>
            <a:ext cx="3649043" cy="2554545"/>
          </a:xfrm>
          <a:prstGeom prst="rect">
            <a:avLst/>
          </a:prstGeom>
          <a:noFill/>
        </p:spPr>
        <p:txBody>
          <a:bodyPr wrap="square" rtlCol="0">
            <a:spAutoFit/>
          </a:bodyPr>
          <a:lstStyle/>
          <a:p>
            <a:pPr algn="ctr"/>
            <a:r>
              <a:rPr lang="en-US" sz="3200" dirty="0" smtClean="0">
                <a:solidFill>
                  <a:srgbClr val="0000FF"/>
                </a:solidFill>
              </a:rPr>
              <a:t>In 1990 Earth Day went global, mobilizing 200 million people in 141 countries</a:t>
            </a:r>
            <a:endParaRPr lang="en-US" sz="3200" dirty="0">
              <a:solidFill>
                <a:srgbClr val="0000FF"/>
              </a:solidFill>
            </a:endParaRPr>
          </a:p>
        </p:txBody>
      </p:sp>
      <p:pic>
        <p:nvPicPr>
          <p:cNvPr id="4" name="Picture 3" descr="201323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324" y="364418"/>
            <a:ext cx="5068306" cy="4845301"/>
          </a:xfrm>
          <a:prstGeom prst="rect">
            <a:avLst/>
          </a:prstGeom>
        </p:spPr>
      </p:pic>
      <p:pic>
        <p:nvPicPr>
          <p:cNvPr id="5" name="Picture 4" descr="prote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63" y="3159673"/>
            <a:ext cx="4233858" cy="3423471"/>
          </a:xfrm>
          <a:prstGeom prst="rect">
            <a:avLst/>
          </a:prstGeom>
          <a:ln>
            <a:solidFill>
              <a:srgbClr val="CA3075"/>
            </a:solidFill>
          </a:ln>
        </p:spPr>
      </p:pic>
    </p:spTree>
    <p:extLst>
      <p:ext uri="{BB962C8B-B14F-4D97-AF65-F5344CB8AC3E}">
        <p14:creationId xmlns:p14="http://schemas.microsoft.com/office/powerpoint/2010/main" val="54001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94280" y="280860"/>
            <a:ext cx="8528071" cy="1200328"/>
          </a:xfrm>
          <a:prstGeom prst="rect">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In 1995 </a:t>
            </a:r>
            <a:r>
              <a:rPr lang="en-US" sz="2400" dirty="0"/>
              <a:t>President Bill Clinton </a:t>
            </a:r>
            <a:r>
              <a:rPr lang="en-US" sz="2400" dirty="0" smtClean="0"/>
              <a:t>awarded </a:t>
            </a:r>
            <a:r>
              <a:rPr lang="en-US" sz="2400" dirty="0"/>
              <a:t>Senator Nelson the Presidential Medal of Freedom </a:t>
            </a:r>
            <a:r>
              <a:rPr lang="en-US" sz="2400" dirty="0" smtClean="0"/>
              <a:t> </a:t>
            </a:r>
            <a:r>
              <a:rPr lang="en-US" sz="2400" dirty="0"/>
              <a:t>-- the highest honor given to civilians in the United States -- for his role as Earth Day founder.</a:t>
            </a:r>
          </a:p>
        </p:txBody>
      </p:sp>
      <p:pic>
        <p:nvPicPr>
          <p:cNvPr id="3" name="Picture 2" descr="nelson_231-4_presidential_medal_portra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17" y="1783812"/>
            <a:ext cx="6135163" cy="4785427"/>
          </a:xfrm>
          <a:prstGeom prst="rect">
            <a:avLst/>
          </a:prstGeom>
          <a:ln>
            <a:solidFill>
              <a:srgbClr val="FFFF00"/>
            </a:solidFill>
          </a:ln>
        </p:spPr>
      </p:pic>
      <p:pic>
        <p:nvPicPr>
          <p:cNvPr id="5" name="Picture 4" descr="220px-PresMedalFreed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898" y="2155800"/>
            <a:ext cx="1809873" cy="4286109"/>
          </a:xfrm>
          <a:prstGeom prst="rect">
            <a:avLst/>
          </a:prstGeom>
          <a:ln>
            <a:solidFill>
              <a:srgbClr val="FFFF00"/>
            </a:solidFill>
          </a:ln>
        </p:spPr>
      </p:pic>
    </p:spTree>
    <p:extLst>
      <p:ext uri="{BB962C8B-B14F-4D97-AF65-F5344CB8AC3E}">
        <p14:creationId xmlns:p14="http://schemas.microsoft.com/office/powerpoint/2010/main" val="2115057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191" y="247437"/>
            <a:ext cx="4193960" cy="3970318"/>
          </a:xfrm>
          <a:prstGeom prst="rect">
            <a:avLst/>
          </a:prstGeom>
          <a:noFill/>
        </p:spPr>
        <p:txBody>
          <a:bodyPr wrap="square" rtlCol="0">
            <a:spAutoFit/>
          </a:bodyPr>
          <a:lstStyle/>
          <a:p>
            <a:pPr algn="ctr"/>
            <a:r>
              <a:rPr lang="en-US" sz="2800" dirty="0" smtClean="0">
                <a:solidFill>
                  <a:srgbClr val="0000FF"/>
                </a:solidFill>
              </a:rPr>
              <a:t>In 2010, on the 40</a:t>
            </a:r>
            <a:r>
              <a:rPr lang="en-US" sz="2800" baseline="30000" dirty="0" smtClean="0">
                <a:solidFill>
                  <a:srgbClr val="0000FF"/>
                </a:solidFill>
              </a:rPr>
              <a:t>th</a:t>
            </a:r>
            <a:r>
              <a:rPr lang="en-US" sz="2800" dirty="0" smtClean="0">
                <a:solidFill>
                  <a:srgbClr val="0000FF"/>
                </a:solidFill>
              </a:rPr>
              <a:t> anniversary of Earth Day, the Earth Day Network launched a “Billion Acts of Green.”   Participants were asked to register their “acts of green” and state what they were doing to protect the environment.</a:t>
            </a:r>
            <a:endParaRPr lang="en-US" sz="2800" dirty="0">
              <a:solidFill>
                <a:srgbClr val="0000FF"/>
              </a:solidFill>
            </a:endParaRPr>
          </a:p>
        </p:txBody>
      </p:sp>
      <p:pic>
        <p:nvPicPr>
          <p:cNvPr id="3" name="Picture 2" descr="368358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20578" cy="6858000"/>
          </a:xfrm>
          <a:prstGeom prst="rect">
            <a:avLst/>
          </a:prstGeom>
        </p:spPr>
      </p:pic>
      <p:pic>
        <p:nvPicPr>
          <p:cNvPr id="4" name="Picture 3"/>
          <p:cNvPicPr>
            <a:picLocks noChangeAspect="1"/>
          </p:cNvPicPr>
          <p:nvPr/>
        </p:nvPicPr>
        <p:blipFill>
          <a:blip r:embed="rId3"/>
          <a:stretch>
            <a:fillRect/>
          </a:stretch>
        </p:blipFill>
        <p:spPr>
          <a:xfrm>
            <a:off x="5876539" y="4217754"/>
            <a:ext cx="2305814" cy="2640245"/>
          </a:xfrm>
          <a:prstGeom prst="rect">
            <a:avLst/>
          </a:prstGeom>
        </p:spPr>
      </p:pic>
    </p:spTree>
    <p:extLst>
      <p:ext uri="{BB962C8B-B14F-4D97-AF65-F5344CB8AC3E}">
        <p14:creationId xmlns:p14="http://schemas.microsoft.com/office/powerpoint/2010/main" val="3016218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191" y="464687"/>
            <a:ext cx="6312836" cy="6189538"/>
          </a:xfrm>
          <a:prstGeom prst="rect">
            <a:avLst/>
          </a:prstGeom>
        </p:spPr>
      </p:pic>
      <p:sp>
        <p:nvSpPr>
          <p:cNvPr id="2" name="TextBox 1"/>
          <p:cNvSpPr txBox="1"/>
          <p:nvPr/>
        </p:nvSpPr>
        <p:spPr>
          <a:xfrm>
            <a:off x="5497261" y="464687"/>
            <a:ext cx="3475472" cy="3416320"/>
          </a:xfrm>
          <a:prstGeom prst="rect">
            <a:avLst/>
          </a:prstGeom>
          <a:noFill/>
        </p:spPr>
        <p:txBody>
          <a:bodyPr wrap="square" rtlCol="0">
            <a:spAutoFit/>
          </a:bodyPr>
          <a:lstStyle/>
          <a:p>
            <a:pPr algn="ctr"/>
            <a:r>
              <a:rPr lang="en-US" sz="3600" b="1" dirty="0" smtClean="0">
                <a:solidFill>
                  <a:srgbClr val="CA3075"/>
                </a:solidFill>
              </a:rPr>
              <a:t>By April 22, 2012, one billion actions had been recorded by the people of the world.   </a:t>
            </a:r>
            <a:endParaRPr lang="en-US" sz="3600" b="1" dirty="0">
              <a:solidFill>
                <a:srgbClr val="CA3075"/>
              </a:solidFill>
            </a:endParaRPr>
          </a:p>
        </p:txBody>
      </p:sp>
    </p:spTree>
    <p:extLst>
      <p:ext uri="{BB962C8B-B14F-4D97-AF65-F5344CB8AC3E}">
        <p14:creationId xmlns:p14="http://schemas.microsoft.com/office/powerpoint/2010/main" val="2683381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34230"/>
            <a:ext cx="5594438" cy="6049579"/>
          </a:xfrm>
          <a:prstGeom prst="rect">
            <a:avLst/>
          </a:prstGeom>
        </p:spPr>
      </p:pic>
      <p:sp>
        <p:nvSpPr>
          <p:cNvPr id="2" name="TextBox 1"/>
          <p:cNvSpPr txBox="1"/>
          <p:nvPr/>
        </p:nvSpPr>
        <p:spPr>
          <a:xfrm>
            <a:off x="5246625" y="464687"/>
            <a:ext cx="3909907" cy="4524315"/>
          </a:xfrm>
          <a:prstGeom prst="rect">
            <a:avLst/>
          </a:prstGeom>
          <a:noFill/>
        </p:spPr>
        <p:txBody>
          <a:bodyPr wrap="square" rtlCol="0">
            <a:spAutoFit/>
          </a:bodyPr>
          <a:lstStyle/>
          <a:p>
            <a:r>
              <a:rPr lang="en-US" sz="3200" dirty="0" smtClean="0">
                <a:solidFill>
                  <a:srgbClr val="0000FF"/>
                </a:solidFill>
              </a:rPr>
              <a:t>The Earth Day Network has now set as its goal,  2 billion “acts of green.”  </a:t>
            </a:r>
          </a:p>
          <a:p>
            <a:endParaRPr lang="en-US" sz="3200" dirty="0"/>
          </a:p>
          <a:p>
            <a:r>
              <a:rPr lang="en-US" sz="3200" dirty="0" smtClean="0">
                <a:solidFill>
                  <a:srgbClr val="CA3075"/>
                </a:solidFill>
              </a:rPr>
              <a:t>You can record your actions here:   http://</a:t>
            </a:r>
            <a:r>
              <a:rPr lang="en-US" sz="3200" dirty="0" err="1" smtClean="0">
                <a:solidFill>
                  <a:srgbClr val="CA3075"/>
                </a:solidFill>
              </a:rPr>
              <a:t>act.earthday.org</a:t>
            </a:r>
            <a:r>
              <a:rPr lang="en-US" sz="3200" dirty="0" smtClean="0">
                <a:solidFill>
                  <a:srgbClr val="CA3075"/>
                </a:solidFill>
              </a:rPr>
              <a:t>/</a:t>
            </a:r>
            <a:r>
              <a:rPr lang="en-US" sz="3200" dirty="0" err="1" smtClean="0">
                <a:solidFill>
                  <a:srgbClr val="CA3075"/>
                </a:solidFill>
              </a:rPr>
              <a:t>index.html</a:t>
            </a:r>
            <a:endParaRPr lang="en-US" sz="3200" dirty="0">
              <a:solidFill>
                <a:srgbClr val="CA3075"/>
              </a:solidFill>
            </a:endParaRPr>
          </a:p>
        </p:txBody>
      </p:sp>
    </p:spTree>
    <p:extLst>
      <p:ext uri="{BB962C8B-B14F-4D97-AF65-F5344CB8AC3E}">
        <p14:creationId xmlns:p14="http://schemas.microsoft.com/office/powerpoint/2010/main" val="3970247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pic>
        <p:nvPicPr>
          <p:cNvPr id="5" name="Picture 2" descr="MC900438227.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4455" y="1002689"/>
            <a:ext cx="4308748" cy="4110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84053" y="206797"/>
            <a:ext cx="2890657" cy="3170099"/>
          </a:xfrm>
          <a:prstGeom prst="rect">
            <a:avLst/>
          </a:prstGeom>
          <a:noFill/>
        </p:spPr>
        <p:txBody>
          <a:bodyPr wrap="square" rtlCol="0">
            <a:spAutoFit/>
          </a:bodyPr>
          <a:lstStyle/>
          <a:p>
            <a:r>
              <a:rPr lang="en-US" sz="4000" dirty="0" smtClean="0">
                <a:solidFill>
                  <a:srgbClr val="1CFF39"/>
                </a:solidFill>
                <a:latin typeface="Marker Felt"/>
                <a:cs typeface="Marker Felt"/>
              </a:rPr>
              <a:t>What is your goal for Earth Day?</a:t>
            </a:r>
          </a:p>
          <a:p>
            <a:endParaRPr lang="en-US" sz="4000" dirty="0">
              <a:solidFill>
                <a:srgbClr val="1CFF39"/>
              </a:solidFill>
              <a:latin typeface="Marker Felt"/>
              <a:cs typeface="Marker Felt"/>
            </a:endParaRPr>
          </a:p>
        </p:txBody>
      </p:sp>
      <p:sp>
        <p:nvSpPr>
          <p:cNvPr id="6" name="Rectangle 5"/>
          <p:cNvSpPr/>
          <p:nvPr/>
        </p:nvSpPr>
        <p:spPr>
          <a:xfrm>
            <a:off x="5547388" y="25492"/>
            <a:ext cx="3425343" cy="1938992"/>
          </a:xfrm>
          <a:prstGeom prst="rect">
            <a:avLst/>
          </a:prstGeom>
        </p:spPr>
        <p:txBody>
          <a:bodyPr wrap="square">
            <a:spAutoFit/>
          </a:bodyPr>
          <a:lstStyle/>
          <a:p>
            <a:pPr algn="r"/>
            <a:r>
              <a:rPr lang="en-US" sz="4000" dirty="0">
                <a:solidFill>
                  <a:srgbClr val="8922C2"/>
                </a:solidFill>
                <a:latin typeface="Marker Felt"/>
                <a:cs typeface="Marker Felt"/>
              </a:rPr>
              <a:t>What can you do to </a:t>
            </a:r>
            <a:r>
              <a:rPr lang="en-US" sz="4000" dirty="0" smtClean="0">
                <a:solidFill>
                  <a:srgbClr val="8922C2"/>
                </a:solidFill>
                <a:latin typeface="Marker Felt"/>
                <a:cs typeface="Marker Felt"/>
              </a:rPr>
              <a:t>protect the Earth?</a:t>
            </a:r>
            <a:endParaRPr lang="en-US" sz="4000" dirty="0">
              <a:solidFill>
                <a:srgbClr val="8922C2"/>
              </a:solidFill>
              <a:latin typeface="Marker Felt"/>
              <a:cs typeface="Marker Felt"/>
            </a:endParaRPr>
          </a:p>
        </p:txBody>
      </p:sp>
      <p:sp>
        <p:nvSpPr>
          <p:cNvPr id="7" name="TextBox 6"/>
          <p:cNvSpPr txBox="1"/>
          <p:nvPr/>
        </p:nvSpPr>
        <p:spPr>
          <a:xfrm>
            <a:off x="2138753" y="5130441"/>
            <a:ext cx="4895736" cy="769441"/>
          </a:xfrm>
          <a:prstGeom prst="rect">
            <a:avLst/>
          </a:prstGeom>
          <a:noFill/>
        </p:spPr>
        <p:txBody>
          <a:bodyPr wrap="square" rtlCol="0">
            <a:spAutoFit/>
          </a:bodyPr>
          <a:lstStyle/>
          <a:p>
            <a:pPr algn="ctr"/>
            <a:r>
              <a:rPr lang="en-US" sz="4400" dirty="0" smtClean="0">
                <a:latin typeface="Apple Chancery"/>
                <a:cs typeface="Apple Chancery"/>
              </a:rPr>
              <a:t>Happy Earth Day!</a:t>
            </a:r>
            <a:endParaRPr lang="en-US" sz="4400" dirty="0">
              <a:latin typeface="Apple Chancery"/>
              <a:cs typeface="Apple Chancery"/>
            </a:endParaRPr>
          </a:p>
        </p:txBody>
      </p:sp>
    </p:spTree>
    <p:extLst>
      <p:ext uri="{BB962C8B-B14F-4D97-AF65-F5344CB8AC3E}">
        <p14:creationId xmlns:p14="http://schemas.microsoft.com/office/powerpoint/2010/main" val="164660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693738" y="0"/>
            <a:ext cx="76374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a:solidFill>
                  <a:srgbClr val="FFFF00"/>
                </a:solidFill>
              </a:rPr>
              <a:t>These adorable little people…….</a:t>
            </a:r>
          </a:p>
        </p:txBody>
      </p:sp>
      <p:pic>
        <p:nvPicPr>
          <p:cNvPr id="53251" name="Picture 2" descr="BoyColor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506538"/>
            <a:ext cx="773113"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1" descr="TeacherFemaleColor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992188"/>
            <a:ext cx="1087437"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3" name="Picture 1" descr="GirlColorTwoArmsUp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9650" y="1506538"/>
            <a:ext cx="850900"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4" name="Picture 1" descr="TeacherMaleColor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681038"/>
            <a:ext cx="12858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5" name="TextBox 6"/>
          <p:cNvSpPr txBox="1">
            <a:spLocks noChangeArrowheads="1"/>
          </p:cNvSpPr>
          <p:nvPr/>
        </p:nvSpPr>
        <p:spPr bwMode="auto">
          <a:xfrm>
            <a:off x="439738" y="2895600"/>
            <a:ext cx="84169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solidFill>
                  <a:srgbClr val="FFFF00"/>
                </a:solidFill>
              </a:rPr>
              <a:t>…..are copyrighted images and may not be used without the permission of their creator.</a:t>
            </a:r>
          </a:p>
        </p:txBody>
      </p:sp>
      <p:sp>
        <p:nvSpPr>
          <p:cNvPr id="53256" name="TextBox 7"/>
          <p:cNvSpPr txBox="1">
            <a:spLocks noChangeArrowheads="1"/>
          </p:cNvSpPr>
          <p:nvPr/>
        </p:nvSpPr>
        <p:spPr bwMode="auto">
          <a:xfrm>
            <a:off x="287338" y="3911600"/>
            <a:ext cx="87042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a:solidFill>
                  <a:srgbClr val="6E30A9"/>
                </a:solidFill>
              </a:rPr>
              <a:t>These images were created and copyrighted by </a:t>
            </a:r>
            <a:r>
              <a:rPr lang="en-US" sz="2800" dirty="0" err="1">
                <a:solidFill>
                  <a:srgbClr val="6E30A9"/>
                </a:solidFill>
              </a:rPr>
              <a:t>Tracee</a:t>
            </a:r>
            <a:r>
              <a:rPr lang="en-US" sz="2800" dirty="0">
                <a:solidFill>
                  <a:srgbClr val="6E30A9"/>
                </a:solidFill>
              </a:rPr>
              <a:t> </a:t>
            </a:r>
            <a:r>
              <a:rPr lang="en-US" sz="2800" dirty="0" err="1">
                <a:solidFill>
                  <a:srgbClr val="6E30A9"/>
                </a:solidFill>
              </a:rPr>
              <a:t>Orman</a:t>
            </a:r>
            <a:r>
              <a:rPr lang="en-US" sz="2800" dirty="0">
                <a:solidFill>
                  <a:srgbClr val="6E30A9"/>
                </a:solidFill>
              </a:rPr>
              <a:t>.  They are available for purchase in </a:t>
            </a:r>
            <a:r>
              <a:rPr lang="en-US" sz="2800" dirty="0">
                <a:solidFill>
                  <a:srgbClr val="6E30A9"/>
                </a:solidFill>
                <a:hlinkClick r:id="rId6"/>
              </a:rPr>
              <a:t>Tracee’s store  </a:t>
            </a:r>
            <a:r>
              <a:rPr lang="en-US" sz="2800" dirty="0">
                <a:solidFill>
                  <a:srgbClr val="6E30A9"/>
                </a:solidFill>
              </a:rPr>
              <a:t>on </a:t>
            </a:r>
            <a:r>
              <a:rPr lang="en-US" sz="2800" dirty="0" err="1">
                <a:solidFill>
                  <a:srgbClr val="6E30A9"/>
                </a:solidFill>
              </a:rPr>
              <a:t>TeachersPayTeachers.com</a:t>
            </a:r>
            <a:r>
              <a:rPr lang="en-US" sz="2800" dirty="0">
                <a:solidFill>
                  <a:srgbClr val="6E30A9"/>
                </a:solidFill>
              </a:rPr>
              <a:t>.</a:t>
            </a:r>
          </a:p>
        </p:txBody>
      </p:sp>
      <p:sp>
        <p:nvSpPr>
          <p:cNvPr id="9" name="TextBox 8"/>
          <p:cNvSpPr txBox="1"/>
          <p:nvPr/>
        </p:nvSpPr>
        <p:spPr>
          <a:xfrm>
            <a:off x="1100138" y="5418138"/>
            <a:ext cx="7485062" cy="1077912"/>
          </a:xfrm>
          <a:prstGeom prst="rect">
            <a:avLst/>
          </a:prstGeom>
          <a:noFill/>
        </p:spPr>
        <p:txBody>
          <a:bodyPr>
            <a:spAutoFit/>
          </a:bodyPr>
          <a:lstStyle/>
          <a:p>
            <a:pPr fontAlgn="auto">
              <a:spcBef>
                <a:spcPts val="0"/>
              </a:spcBef>
              <a:spcAft>
                <a:spcPts val="0"/>
              </a:spcAft>
              <a:defRPr/>
            </a:pPr>
            <a:r>
              <a:rPr lang="en-US" sz="3200" dirty="0">
                <a:solidFill>
                  <a:schemeClr val="accent6">
                    <a:lumMod val="60000"/>
                    <a:lumOff val="40000"/>
                  </a:schemeClr>
                </a:solidFill>
                <a:latin typeface="+mn-lt"/>
                <a:ea typeface="+mn-ea"/>
                <a:cs typeface="+mn-cs"/>
              </a:rPr>
              <a:t>Click </a:t>
            </a:r>
            <a:r>
              <a:rPr lang="en-US" sz="3200" dirty="0">
                <a:solidFill>
                  <a:schemeClr val="accent6">
                    <a:lumMod val="60000"/>
                    <a:lumOff val="40000"/>
                  </a:schemeClr>
                </a:solidFill>
                <a:latin typeface="+mn-lt"/>
                <a:ea typeface="+mn-ea"/>
                <a:cs typeface="+mn-cs"/>
                <a:hlinkClick r:id="rId7"/>
              </a:rPr>
              <a:t>HERE</a:t>
            </a:r>
            <a:r>
              <a:rPr lang="en-US" sz="3200" dirty="0">
                <a:solidFill>
                  <a:schemeClr val="accent6">
                    <a:lumMod val="60000"/>
                    <a:lumOff val="40000"/>
                  </a:schemeClr>
                </a:solidFill>
                <a:latin typeface="+mn-lt"/>
                <a:ea typeface="+mn-ea"/>
                <a:cs typeface="+mn-cs"/>
              </a:rPr>
              <a:t> to view all of Tracee’s clip art collections.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FB9"/>
        </a:solidFill>
        <a:effectLst/>
      </p:bgPr>
    </p:bg>
    <p:spTree>
      <p:nvGrpSpPr>
        <p:cNvPr id="1" name=""/>
        <p:cNvGrpSpPr/>
        <p:nvPr/>
      </p:nvGrpSpPr>
      <p:grpSpPr>
        <a:xfrm>
          <a:off x="0" y="0"/>
          <a:ext cx="0" cy="0"/>
          <a:chOff x="0" y="0"/>
          <a:chExt cx="0" cy="0"/>
        </a:xfrm>
      </p:grpSpPr>
      <p:pic>
        <p:nvPicPr>
          <p:cNvPr id="6" name="Picture 5" descr="dreamstimelarge_25181124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descr="Science Stuff button 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4388" y="169332"/>
            <a:ext cx="2113650" cy="2116668"/>
          </a:xfrm>
          <a:prstGeom prst="rect">
            <a:avLst/>
          </a:prstGeom>
        </p:spPr>
      </p:pic>
      <p:sp>
        <p:nvSpPr>
          <p:cNvPr id="8" name="Rectangle 7"/>
          <p:cNvSpPr/>
          <p:nvPr/>
        </p:nvSpPr>
        <p:spPr>
          <a:xfrm>
            <a:off x="2997200" y="2531450"/>
            <a:ext cx="4143022" cy="2308324"/>
          </a:xfrm>
          <a:prstGeom prst="rect">
            <a:avLst/>
          </a:prstGeom>
        </p:spPr>
        <p:txBody>
          <a:bodyPr wrap="square">
            <a:spAutoFit/>
          </a:bodyPr>
          <a:lstStyle/>
          <a:p>
            <a:pPr algn="ctr" eaLnBrk="1" hangingPunct="1"/>
            <a:r>
              <a:rPr lang="en-US" b="1" dirty="0"/>
              <a:t>Created by Amy </a:t>
            </a:r>
            <a:r>
              <a:rPr lang="en-US" b="1" dirty="0" smtClean="0"/>
              <a:t>Brown</a:t>
            </a:r>
            <a:endParaRPr lang="en-US" b="1" dirty="0"/>
          </a:p>
          <a:p>
            <a:pPr algn="ctr" eaLnBrk="1" hangingPunct="1"/>
            <a:r>
              <a:rPr lang="en-US" b="1" dirty="0"/>
              <a:t>Copyright © </a:t>
            </a:r>
            <a:r>
              <a:rPr lang="en-US" b="1" dirty="0" smtClean="0"/>
              <a:t>Amy </a:t>
            </a:r>
            <a:r>
              <a:rPr lang="en-US" b="1" dirty="0"/>
              <a:t>Brown </a:t>
            </a:r>
            <a:r>
              <a:rPr lang="en-US" b="1" dirty="0" smtClean="0"/>
              <a:t>Science</a:t>
            </a:r>
            <a:endParaRPr lang="en-US" b="1" dirty="0"/>
          </a:p>
          <a:p>
            <a:pPr algn="ctr" eaLnBrk="1" hangingPunct="1"/>
            <a:r>
              <a:rPr lang="en-US" b="1" dirty="0"/>
              <a:t>All rights reserved by author.</a:t>
            </a:r>
          </a:p>
          <a:p>
            <a:pPr algn="ctr" eaLnBrk="1" hangingPunct="1"/>
            <a:r>
              <a:rPr lang="en-US" b="1" dirty="0"/>
              <a:t>This document is for your classroom use only.</a:t>
            </a:r>
          </a:p>
          <a:p>
            <a:pPr algn="ctr" eaLnBrk="1" hangingPunct="1"/>
            <a:r>
              <a:rPr lang="en-US" b="1" dirty="0"/>
              <a:t>This document may not be electronically distributed or posted to a web site.</a:t>
            </a:r>
          </a:p>
          <a:p>
            <a:pPr algn="ctr" eaLnBrk="1" hangingPunct="1"/>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ea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2" y="0"/>
            <a:ext cx="9022861" cy="6066291"/>
          </a:xfrm>
          <a:prstGeom prst="rect">
            <a:avLst/>
          </a:prstGeom>
        </p:spPr>
      </p:pic>
      <p:sp>
        <p:nvSpPr>
          <p:cNvPr id="2" name="TextBox 1"/>
          <p:cNvSpPr txBox="1"/>
          <p:nvPr/>
        </p:nvSpPr>
        <p:spPr>
          <a:xfrm>
            <a:off x="267344" y="345296"/>
            <a:ext cx="8588426" cy="769441"/>
          </a:xfrm>
          <a:prstGeom prst="rect">
            <a:avLst/>
          </a:prstGeom>
          <a:noFill/>
        </p:spPr>
        <p:txBody>
          <a:bodyPr wrap="square" rtlCol="0">
            <a:spAutoFit/>
          </a:bodyPr>
          <a:lstStyle/>
          <a:p>
            <a:pPr algn="ctr"/>
            <a:r>
              <a:rPr lang="en-US" sz="4400" dirty="0" smtClean="0">
                <a:solidFill>
                  <a:srgbClr val="1CFF39"/>
                </a:solidFill>
              </a:rPr>
              <a:t>Earth Day is a global event.  </a:t>
            </a:r>
            <a:endParaRPr lang="en-US" sz="4400" dirty="0">
              <a:solidFill>
                <a:srgbClr val="1CFF39"/>
              </a:solidFill>
            </a:endParaRPr>
          </a:p>
        </p:txBody>
      </p:sp>
      <p:sp>
        <p:nvSpPr>
          <p:cNvPr id="4" name="Rectangle 3"/>
          <p:cNvSpPr/>
          <p:nvPr/>
        </p:nvSpPr>
        <p:spPr>
          <a:xfrm>
            <a:off x="267344" y="2470788"/>
            <a:ext cx="2857239" cy="3539430"/>
          </a:xfrm>
          <a:prstGeom prst="rect">
            <a:avLst/>
          </a:prstGeom>
        </p:spPr>
        <p:txBody>
          <a:bodyPr wrap="square">
            <a:spAutoFit/>
          </a:bodyPr>
          <a:lstStyle/>
          <a:p>
            <a:pPr algn="ctr"/>
            <a:r>
              <a:rPr lang="en-US" sz="3200" dirty="0">
                <a:solidFill>
                  <a:srgbClr val="FFFF00"/>
                </a:solidFill>
              </a:rPr>
              <a:t>Activities and events are held each year as a show of support for Earth’s environment.</a:t>
            </a:r>
          </a:p>
        </p:txBody>
      </p:sp>
    </p:spTree>
    <p:extLst>
      <p:ext uri="{BB962C8B-B14F-4D97-AF65-F5344CB8AC3E}">
        <p14:creationId xmlns:p14="http://schemas.microsoft.com/office/powerpoint/2010/main" val="3124779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81023" y="311904"/>
            <a:ext cx="3993449" cy="175432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dirty="0" smtClean="0">
                <a:solidFill>
                  <a:schemeClr val="accent5">
                    <a:lumMod val="20000"/>
                    <a:lumOff val="80000"/>
                  </a:schemeClr>
                </a:solidFill>
              </a:rPr>
              <a:t>Earth Day is celebrated each year on April 22.</a:t>
            </a:r>
            <a:endParaRPr lang="en-US" sz="3600" dirty="0">
              <a:solidFill>
                <a:schemeClr val="accent5">
                  <a:lumMod val="20000"/>
                  <a:lumOff val="80000"/>
                </a:schemeClr>
              </a:solidFill>
            </a:endParaRPr>
          </a:p>
        </p:txBody>
      </p:sp>
      <p:pic>
        <p:nvPicPr>
          <p:cNvPr id="3" name="Picture 2" descr="earth d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684" y="311904"/>
            <a:ext cx="4378512" cy="6228576"/>
          </a:xfrm>
          <a:prstGeom prst="rect">
            <a:avLst/>
          </a:prstGeom>
        </p:spPr>
      </p:pic>
      <p:pic>
        <p:nvPicPr>
          <p:cNvPr id="6" name="Picture 2" descr="MC900438227.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285" y="2439882"/>
            <a:ext cx="4308748" cy="4110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435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3">
              <a:lumMod val="40000"/>
              <a:lumOff val="60000"/>
            </a:schemeClr>
          </a:bgClr>
        </a:pattFill>
        <a:effectLst/>
      </p:bgPr>
    </p:bg>
    <p:spTree>
      <p:nvGrpSpPr>
        <p:cNvPr id="1" name=""/>
        <p:cNvGrpSpPr/>
        <p:nvPr/>
      </p:nvGrpSpPr>
      <p:grpSpPr>
        <a:xfrm>
          <a:off x="0" y="0"/>
          <a:ext cx="0" cy="0"/>
          <a:chOff x="0" y="0"/>
          <a:chExt cx="0" cy="0"/>
        </a:xfrm>
      </p:grpSpPr>
      <p:sp>
        <p:nvSpPr>
          <p:cNvPr id="2" name="TextBox 1"/>
          <p:cNvSpPr txBox="1"/>
          <p:nvPr/>
        </p:nvSpPr>
        <p:spPr>
          <a:xfrm>
            <a:off x="1161636" y="5405783"/>
            <a:ext cx="6825266" cy="1077218"/>
          </a:xfrm>
          <a:prstGeom prst="rect">
            <a:avLst/>
          </a:prstGeom>
          <a:solidFill>
            <a:srgbClr val="F7FD7B"/>
          </a:soli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smtClean="0">
                <a:solidFill>
                  <a:srgbClr val="000090"/>
                </a:solidFill>
              </a:rPr>
              <a:t>The purpose is to show global support for the protection of our environment.</a:t>
            </a:r>
            <a:endParaRPr lang="en-US" sz="3200" dirty="0">
              <a:solidFill>
                <a:srgbClr val="000090"/>
              </a:solidFill>
            </a:endParaRPr>
          </a:p>
        </p:txBody>
      </p:sp>
      <p:sp>
        <p:nvSpPr>
          <p:cNvPr id="4" name="Rectangle 3"/>
          <p:cNvSpPr/>
          <p:nvPr/>
        </p:nvSpPr>
        <p:spPr>
          <a:xfrm>
            <a:off x="634942" y="1587597"/>
            <a:ext cx="7953484" cy="340915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earth da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9" y="1780257"/>
            <a:ext cx="7473100" cy="2962967"/>
          </a:xfrm>
          <a:prstGeom prst="rect">
            <a:avLst/>
          </a:prstGeom>
          <a:ln w="57150" cmpd="sng">
            <a:solidFill>
              <a:srgbClr val="0000FF"/>
            </a:solidFill>
          </a:ln>
        </p:spPr>
      </p:pic>
      <p:sp>
        <p:nvSpPr>
          <p:cNvPr id="5" name="Rectangle 4"/>
          <p:cNvSpPr/>
          <p:nvPr/>
        </p:nvSpPr>
        <p:spPr>
          <a:xfrm>
            <a:off x="1161634" y="248154"/>
            <a:ext cx="6825267" cy="1077218"/>
          </a:xfrm>
          <a:prstGeom prst="rect">
            <a:avLst/>
          </a:prstGeom>
          <a:ln w="38100" cmpd="sng">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3200" dirty="0">
                <a:solidFill>
                  <a:srgbClr val="000090"/>
                </a:solidFill>
              </a:rPr>
              <a:t>Earth Day is celebrated worldwide in over 192 countries. </a:t>
            </a:r>
          </a:p>
        </p:txBody>
      </p:sp>
    </p:spTree>
    <p:extLst>
      <p:ext uri="{BB962C8B-B14F-4D97-AF65-F5344CB8AC3E}">
        <p14:creationId xmlns:p14="http://schemas.microsoft.com/office/powerpoint/2010/main" val="171148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10" y="-33424"/>
            <a:ext cx="9306913" cy="6891424"/>
          </a:xfrm>
          <a:prstGeom prst="rect">
            <a:avLst/>
          </a:prstGeom>
        </p:spPr>
      </p:pic>
      <p:sp>
        <p:nvSpPr>
          <p:cNvPr id="2" name="TextBox 1"/>
          <p:cNvSpPr txBox="1"/>
          <p:nvPr/>
        </p:nvSpPr>
        <p:spPr>
          <a:xfrm>
            <a:off x="1403556" y="1058275"/>
            <a:ext cx="6432965"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t>The first Earth Day was held on April 22,  1970.</a:t>
            </a:r>
            <a:endParaRPr lang="en-US" sz="3200" dirty="0"/>
          </a:p>
        </p:txBody>
      </p:sp>
      <p:pic>
        <p:nvPicPr>
          <p:cNvPr id="4" name="Picture 3" descr="earth d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61" y="2539590"/>
            <a:ext cx="3397470" cy="2944474"/>
          </a:xfrm>
          <a:prstGeom prst="rect">
            <a:avLst/>
          </a:prstGeom>
        </p:spPr>
      </p:pic>
      <p:pic>
        <p:nvPicPr>
          <p:cNvPr id="5" name="Picture 4" descr="images.jpe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879028" y="2672100"/>
            <a:ext cx="3260248" cy="2811964"/>
          </a:xfrm>
          <a:prstGeom prst="rect">
            <a:avLst/>
          </a:prstGeom>
          <a:ln>
            <a:solidFill>
              <a:srgbClr val="FF0000"/>
            </a:solidFill>
          </a:ln>
        </p:spPr>
      </p:pic>
    </p:spTree>
    <p:extLst>
      <p:ext uri="{BB962C8B-B14F-4D97-AF65-F5344CB8AC3E}">
        <p14:creationId xmlns:p14="http://schemas.microsoft.com/office/powerpoint/2010/main" val="734421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kVert">
          <a:fgClr>
            <a:schemeClr val="accent2">
              <a:lumMod val="75000"/>
            </a:schemeClr>
          </a:fgClr>
          <a:bgClr>
            <a:srgbClr val="000090"/>
          </a:bgClr>
        </a:pattFill>
        <a:effectLst/>
      </p:bgPr>
    </p:bg>
    <p:spTree>
      <p:nvGrpSpPr>
        <p:cNvPr id="1" name=""/>
        <p:cNvGrpSpPr/>
        <p:nvPr/>
      </p:nvGrpSpPr>
      <p:grpSpPr>
        <a:xfrm>
          <a:off x="0" y="0"/>
          <a:ext cx="0" cy="0"/>
          <a:chOff x="0" y="0"/>
          <a:chExt cx="0" cy="0"/>
        </a:xfrm>
      </p:grpSpPr>
      <p:sp>
        <p:nvSpPr>
          <p:cNvPr id="3" name="TextBox 2"/>
          <p:cNvSpPr txBox="1"/>
          <p:nvPr/>
        </p:nvSpPr>
        <p:spPr>
          <a:xfrm>
            <a:off x="969122" y="300808"/>
            <a:ext cx="7118034" cy="707886"/>
          </a:xfrm>
          <a:prstGeom prst="rect">
            <a:avLst/>
          </a:prstGeom>
          <a:ln w="38100" cmpd="sng">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000" dirty="0" smtClean="0">
                <a:solidFill>
                  <a:srgbClr val="000090"/>
                </a:solidFill>
                <a:latin typeface="Marker Felt"/>
                <a:cs typeface="Marker Felt"/>
              </a:rPr>
              <a:t>Why was Earth Day started?</a:t>
            </a:r>
            <a:endParaRPr lang="en-US" sz="4000" dirty="0">
              <a:solidFill>
                <a:srgbClr val="000090"/>
              </a:solidFill>
              <a:latin typeface="Marker Felt"/>
              <a:cs typeface="Marker Felt"/>
            </a:endParaRPr>
          </a:p>
        </p:txBody>
      </p:sp>
      <p:sp>
        <p:nvSpPr>
          <p:cNvPr id="5" name="Rectangle 4"/>
          <p:cNvSpPr/>
          <p:nvPr/>
        </p:nvSpPr>
        <p:spPr>
          <a:xfrm>
            <a:off x="1503810" y="1487327"/>
            <a:ext cx="5965113" cy="4796214"/>
          </a:xfrm>
          <a:prstGeom prst="rect">
            <a:avLst/>
          </a:prstGeom>
          <a:solidFill>
            <a:srgbClr val="CCFFCC"/>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3-04-02 at 8.10.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840" y="1768500"/>
            <a:ext cx="5279194" cy="4235399"/>
          </a:xfrm>
          <a:prstGeom prst="rect">
            <a:avLst/>
          </a:prstGeom>
          <a:solidFill>
            <a:srgbClr val="FF0000"/>
          </a:solidFill>
          <a:ln w="38100" cmpd="sng">
            <a:solidFill>
              <a:srgbClr val="FF0000"/>
            </a:solidFill>
          </a:ln>
        </p:spPr>
      </p:pic>
    </p:spTree>
    <p:extLst>
      <p:ext uri="{BB962C8B-B14F-4D97-AF65-F5344CB8AC3E}">
        <p14:creationId xmlns:p14="http://schemas.microsoft.com/office/powerpoint/2010/main" val="118369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t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14845" y="393758"/>
            <a:ext cx="8157125" cy="1569660"/>
          </a:xfrm>
          <a:prstGeom prst="rect">
            <a:avLst/>
          </a:prstGeom>
          <a:ln w="38100" cmpd="sng">
            <a:solidFill>
              <a:srgbClr val="800000"/>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3200" dirty="0">
                <a:solidFill>
                  <a:srgbClr val="000090"/>
                </a:solidFill>
              </a:rPr>
              <a:t>In the late 1960’s and into 1970, most Americans paid little attention to the damage being done to our environment.</a:t>
            </a:r>
          </a:p>
        </p:txBody>
      </p:sp>
    </p:spTree>
    <p:extLst>
      <p:ext uri="{BB962C8B-B14F-4D97-AF65-F5344CB8AC3E}">
        <p14:creationId xmlns:p14="http://schemas.microsoft.com/office/powerpoint/2010/main" val="1088291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84108"/>
          </a:xfrm>
          <a:prstGeom prst="rect">
            <a:avLst/>
          </a:prstGeom>
        </p:spPr>
      </p:pic>
      <p:sp>
        <p:nvSpPr>
          <p:cNvPr id="2" name="TextBox 1"/>
          <p:cNvSpPr txBox="1"/>
          <p:nvPr/>
        </p:nvSpPr>
        <p:spPr>
          <a:xfrm>
            <a:off x="40185" y="3752546"/>
            <a:ext cx="4919814" cy="2677656"/>
          </a:xfrm>
          <a:prstGeom prst="rect">
            <a:avLst/>
          </a:prstGeom>
          <a:noFill/>
        </p:spPr>
        <p:txBody>
          <a:bodyPr wrap="square" rtlCol="0">
            <a:spAutoFit/>
          </a:bodyPr>
          <a:lstStyle/>
          <a:p>
            <a:pPr algn="ctr"/>
            <a:r>
              <a:rPr lang="en-US" sz="2800" dirty="0" smtClean="0"/>
              <a:t>Most Americans drove very large cars that got very poor gas mileage.  Not only were petroleum products being used excessively, but automobile emissions were polluting the air.</a:t>
            </a:r>
            <a:endParaRPr lang="en-US" sz="2800" dirty="0"/>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7" y="234703"/>
            <a:ext cx="4611398" cy="3458548"/>
          </a:xfrm>
          <a:prstGeom prst="rect">
            <a:avLst/>
          </a:prstGeom>
          <a:ln>
            <a:solidFill>
              <a:srgbClr val="1CFF39"/>
            </a:solidFill>
          </a:ln>
        </p:spPr>
      </p:pic>
      <p:pic>
        <p:nvPicPr>
          <p:cNvPr id="5" name="Picture 4"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798" y="552218"/>
            <a:ext cx="3819394" cy="2860859"/>
          </a:xfrm>
          <a:prstGeom prst="rect">
            <a:avLst/>
          </a:prstGeom>
          <a:ln>
            <a:solidFill>
              <a:srgbClr val="1CFF39"/>
            </a:solidFill>
          </a:ln>
        </p:spPr>
      </p:pic>
      <p:pic>
        <p:nvPicPr>
          <p:cNvPr id="7" name="Picture 6" descr="c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205" y="3826944"/>
            <a:ext cx="4180951" cy="2625637"/>
          </a:xfrm>
          <a:prstGeom prst="rect">
            <a:avLst/>
          </a:prstGeom>
        </p:spPr>
      </p:pic>
    </p:spTree>
    <p:extLst>
      <p:ext uri="{BB962C8B-B14F-4D97-AF65-F5344CB8AC3E}">
        <p14:creationId xmlns:p14="http://schemas.microsoft.com/office/powerpoint/2010/main" val="2438126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706</Words>
  <Application>Microsoft Office PowerPoint</Application>
  <PresentationFormat>On-screen Show (4:3)</PresentationFormat>
  <Paragraphs>50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Apple Casual</vt:lpstr>
      <vt:lpstr>Apple Chancery</vt:lpstr>
      <vt:lpstr>Arial</vt:lpstr>
      <vt:lpstr>Calibri</vt:lpstr>
      <vt:lpstr>Marker Felt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Shelby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Smith</dc:creator>
  <cp:lastModifiedBy>Tammy Else</cp:lastModifiedBy>
  <cp:revision>58</cp:revision>
  <dcterms:created xsi:type="dcterms:W3CDTF">2013-03-31T22:44:55Z</dcterms:created>
  <dcterms:modified xsi:type="dcterms:W3CDTF">2016-04-21T20:16:50Z</dcterms:modified>
</cp:coreProperties>
</file>