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43"/>
  </p:notesMasterIdLst>
  <p:handoutMasterIdLst>
    <p:handoutMasterId r:id="rId44"/>
  </p:handoutMasterIdLst>
  <p:sldIdLst>
    <p:sldId id="298" r:id="rId6"/>
    <p:sldId id="363"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294" r:id="rId36"/>
    <p:sldId id="305" r:id="rId37"/>
    <p:sldId id="318" r:id="rId38"/>
    <p:sldId id="317" r:id="rId39"/>
    <p:sldId id="306" r:id="rId40"/>
    <p:sldId id="319" r:id="rId41"/>
    <p:sldId id="3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5274" autoAdjust="0"/>
  </p:normalViewPr>
  <p:slideViewPr>
    <p:cSldViewPr snapToGrid="0">
      <p:cViewPr varScale="1">
        <p:scale>
          <a:sx n="63" d="100"/>
          <a:sy n="63" d="100"/>
        </p:scale>
        <p:origin x="80" y="204"/>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10/12/2018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9ED837-7561-4C53-969C-0CD730C027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0826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ED96AC-01DF-4AC0-9711-F8A4A25191D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9336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42E61E-87AB-4BF9-92FE-FD94973FB9D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4941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ECB055-A054-4C29-B62F-5BED0D23475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2198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8806CE-7DB6-41EC-AE9A-C0DC44C33AB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0169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86D571-ECA8-4110-901F-B45B0910371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746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E526EA-A03E-4498-A6F2-1A02479A6DE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3498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56EEC9-D4C0-4FFC-A64E-65D209F0FA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3121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B291AB-9EE3-4944-9B05-2E97353AF9E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4579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318AD0-65E5-402B-9DC7-1638CE268A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011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1AE405-3D56-47F9-88FF-CB49FB3C9FA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974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8C0EBE-6EE2-47DA-AE60-E427439DC90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621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B0BF98-1BF1-4027-96B0-E57083647B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5653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2261F-D070-4CFD-9142-81929D3221A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According to the </a:t>
            </a:r>
            <a:r>
              <a:rPr lang="en-US" altLang="en-US" i="1" smtClean="0"/>
              <a:t>Gregg Reference Manual</a:t>
            </a:r>
            <a:r>
              <a:rPr lang="en-US" altLang="en-US" smtClean="0"/>
              <a:t>, “In formal usage, </a:t>
            </a:r>
            <a:r>
              <a:rPr lang="en-US" altLang="en-US" i="1" smtClean="0"/>
              <a:t>none</a:t>
            </a:r>
            <a:r>
              <a:rPr lang="en-US" altLang="en-US" smtClean="0"/>
              <a:t> is still considered a singular pronoun. In general usage, however,</a:t>
            </a:r>
            <a:r>
              <a:rPr lang="en-US" altLang="en-US" i="1" smtClean="0"/>
              <a:t> none</a:t>
            </a:r>
            <a:r>
              <a:rPr lang="en-US" altLang="en-US" smtClean="0"/>
              <a:t> is considered singular or plural, depending on the number of the noun to which it refers. </a:t>
            </a:r>
            <a:r>
              <a:rPr lang="en-US" altLang="en-US" i="1" smtClean="0"/>
              <a:t>No one</a:t>
            </a:r>
            <a:r>
              <a:rPr lang="en-US" altLang="en-US" smtClean="0"/>
              <a:t> or </a:t>
            </a:r>
            <a:r>
              <a:rPr lang="en-US" altLang="en-US" i="1" smtClean="0"/>
              <a:t>not one</a:t>
            </a:r>
            <a:r>
              <a:rPr lang="en-US" altLang="en-US" smtClean="0"/>
              <a:t> is often used in place of </a:t>
            </a:r>
            <a:r>
              <a:rPr lang="en-US" altLang="en-US" i="1" smtClean="0"/>
              <a:t>none</a:t>
            </a:r>
            <a:r>
              <a:rPr lang="en-US" altLang="en-US" smtClean="0"/>
              <a:t> to stress the singular idea” (214).</a:t>
            </a:r>
          </a:p>
          <a:p>
            <a:pPr eaLnBrk="1" hangingPunct="1"/>
            <a:endParaRPr lang="en-US" altLang="en-US" smtClean="0"/>
          </a:p>
          <a:p>
            <a:pPr eaLnBrk="1" hangingPunct="1"/>
            <a:r>
              <a:rPr lang="en-US" altLang="en-US" smtClean="0"/>
              <a:t>According to Kolln and Funk’s </a:t>
            </a:r>
            <a:r>
              <a:rPr lang="en-US" altLang="en-US" i="1" smtClean="0"/>
              <a:t>Understanding English Grammar</a:t>
            </a:r>
            <a:r>
              <a:rPr lang="en-US" altLang="en-US" smtClean="0"/>
              <a:t>, “A more accurate way to assess its meaning is to recognize </a:t>
            </a:r>
            <a:r>
              <a:rPr lang="en-US" altLang="en-US" i="1" smtClean="0"/>
              <a:t>none</a:t>
            </a:r>
            <a:r>
              <a:rPr lang="en-US" altLang="en-US" smtClean="0"/>
              <a:t> as the negative, or opposite, of </a:t>
            </a:r>
            <a:r>
              <a:rPr lang="en-US" altLang="en-US" i="1" smtClean="0"/>
              <a:t>all</a:t>
            </a:r>
            <a:r>
              <a:rPr lang="en-US" altLang="en-US" smtClean="0"/>
              <a:t> and to treat it in the same way, with its number (whether singular or plural) determined by the number of the modifier or of the referent” (262).</a:t>
            </a:r>
          </a:p>
          <a:p>
            <a:pPr eaLnBrk="1" hangingPunct="1"/>
            <a:endParaRPr lang="en-US" altLang="en-US" smtClean="0"/>
          </a:p>
        </p:txBody>
      </p:sp>
    </p:spTree>
    <p:extLst>
      <p:ext uri="{BB962C8B-B14F-4D97-AF65-F5344CB8AC3E}">
        <p14:creationId xmlns:p14="http://schemas.microsoft.com/office/powerpoint/2010/main" val="2980289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EC9993-7FE6-4DC0-8F3F-F2AEB0A5757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88827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8F3629-61E7-4AA6-B8E1-EBFB72E5AB4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55937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802235-F397-422A-892D-B0F5BF324BB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0150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1520A3-DDA5-472E-820C-582FA96E681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619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CF1AF3-B2DD-4896-8801-66E1E8657C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774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D820C3-0E2A-41F3-B983-00D26DCA06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0275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497BDA-37EC-4637-A98F-576179E1A5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266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75B2B7-0E87-4AA2-B729-4C78FA09944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2099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F2023B-0042-4DDB-8EB1-1A2DEB948CF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279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4BB970-6B2B-4154-AFC0-E58B22D1FF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236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10/12/2018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10/12/2018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341CD-8EF6-4B41-9C8D-0333F9C8879E}" type="slidenum">
              <a:rPr lang="en-US" altLang="en-US"/>
              <a:pPr>
                <a:defRPr/>
              </a:pPr>
              <a:t>‹#›</a:t>
            </a:fld>
            <a:endParaRPr lang="en-US" altLang="en-US"/>
          </a:p>
        </p:txBody>
      </p:sp>
    </p:spTree>
    <p:extLst>
      <p:ext uri="{BB962C8B-B14F-4D97-AF65-F5344CB8AC3E}">
        <p14:creationId xmlns:p14="http://schemas.microsoft.com/office/powerpoint/2010/main" val="2000351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CB054-5FC2-4BD4-9D20-AFFEBCED388C}" type="slidenum">
              <a:rPr lang="en-US" altLang="en-US"/>
              <a:pPr>
                <a:defRPr/>
              </a:pPr>
              <a:t>‹#›</a:t>
            </a:fld>
            <a:endParaRPr lang="en-US" altLang="en-US"/>
          </a:p>
        </p:txBody>
      </p:sp>
    </p:spTree>
    <p:extLst>
      <p:ext uri="{BB962C8B-B14F-4D97-AF65-F5344CB8AC3E}">
        <p14:creationId xmlns:p14="http://schemas.microsoft.com/office/powerpoint/2010/main" val="383911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11AE9-F9E6-4190-A08A-9D5169010422}" type="slidenum">
              <a:rPr lang="en-US" altLang="en-US"/>
              <a:pPr>
                <a:defRPr/>
              </a:pPr>
              <a:t>‹#›</a:t>
            </a:fld>
            <a:endParaRPr lang="en-US" altLang="en-US"/>
          </a:p>
        </p:txBody>
      </p:sp>
    </p:spTree>
    <p:extLst>
      <p:ext uri="{BB962C8B-B14F-4D97-AF65-F5344CB8AC3E}">
        <p14:creationId xmlns:p14="http://schemas.microsoft.com/office/powerpoint/2010/main" val="370435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DDE0C4-222F-44AF-8590-99FA20EC1453}" type="slidenum">
              <a:rPr lang="en-US" altLang="en-US"/>
              <a:pPr>
                <a:defRPr/>
              </a:pPr>
              <a:t>‹#›</a:t>
            </a:fld>
            <a:endParaRPr lang="en-US" altLang="en-US"/>
          </a:p>
        </p:txBody>
      </p:sp>
    </p:spTree>
    <p:extLst>
      <p:ext uri="{BB962C8B-B14F-4D97-AF65-F5344CB8AC3E}">
        <p14:creationId xmlns:p14="http://schemas.microsoft.com/office/powerpoint/2010/main" val="186127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1DECDF-884D-45C8-8D2E-7304D76C0E4E}" type="slidenum">
              <a:rPr lang="en-US" altLang="en-US"/>
              <a:pPr>
                <a:defRPr/>
              </a:pPr>
              <a:t>‹#›</a:t>
            </a:fld>
            <a:endParaRPr lang="en-US" altLang="en-US"/>
          </a:p>
        </p:txBody>
      </p:sp>
    </p:spTree>
    <p:extLst>
      <p:ext uri="{BB962C8B-B14F-4D97-AF65-F5344CB8AC3E}">
        <p14:creationId xmlns:p14="http://schemas.microsoft.com/office/powerpoint/2010/main" val="103344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487143-FECA-4505-8603-379E41A6BCC2}" type="slidenum">
              <a:rPr lang="en-US" altLang="en-US"/>
              <a:pPr>
                <a:defRPr/>
              </a:pPr>
              <a:t>‹#›</a:t>
            </a:fld>
            <a:endParaRPr lang="en-US" altLang="en-US"/>
          </a:p>
        </p:txBody>
      </p:sp>
    </p:spTree>
    <p:extLst>
      <p:ext uri="{BB962C8B-B14F-4D97-AF65-F5344CB8AC3E}">
        <p14:creationId xmlns:p14="http://schemas.microsoft.com/office/powerpoint/2010/main" val="188180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3D43AF-9601-4774-A5F5-EF7F92EDD7AB}" type="slidenum">
              <a:rPr lang="en-US" altLang="en-US"/>
              <a:pPr>
                <a:defRPr/>
              </a:pPr>
              <a:t>‹#›</a:t>
            </a:fld>
            <a:endParaRPr lang="en-US" altLang="en-US"/>
          </a:p>
        </p:txBody>
      </p:sp>
    </p:spTree>
    <p:extLst>
      <p:ext uri="{BB962C8B-B14F-4D97-AF65-F5344CB8AC3E}">
        <p14:creationId xmlns:p14="http://schemas.microsoft.com/office/powerpoint/2010/main" val="392631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7D388C-9949-47C0-88A8-93D9FC70E9DD}" type="slidenum">
              <a:rPr lang="en-US" altLang="en-US"/>
              <a:pPr>
                <a:defRPr/>
              </a:pPr>
              <a:t>‹#›</a:t>
            </a:fld>
            <a:endParaRPr lang="en-US" altLang="en-US"/>
          </a:p>
        </p:txBody>
      </p:sp>
    </p:spTree>
    <p:extLst>
      <p:ext uri="{BB962C8B-B14F-4D97-AF65-F5344CB8AC3E}">
        <p14:creationId xmlns:p14="http://schemas.microsoft.com/office/powerpoint/2010/main" val="162445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10/12/2018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679F-09A0-4C58-9D6C-A9313B656964}" type="slidenum">
              <a:rPr lang="en-US" altLang="en-US"/>
              <a:pPr>
                <a:defRPr/>
              </a:pPr>
              <a:t>‹#›</a:t>
            </a:fld>
            <a:endParaRPr lang="en-US" altLang="en-US"/>
          </a:p>
        </p:txBody>
      </p:sp>
    </p:spTree>
    <p:extLst>
      <p:ext uri="{BB962C8B-B14F-4D97-AF65-F5344CB8AC3E}">
        <p14:creationId xmlns:p14="http://schemas.microsoft.com/office/powerpoint/2010/main" val="3726479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674CF7-0E29-4A09-A526-8533378491E6}" type="slidenum">
              <a:rPr lang="en-US" altLang="en-US"/>
              <a:pPr>
                <a:defRPr/>
              </a:pPr>
              <a:t>‹#›</a:t>
            </a:fld>
            <a:endParaRPr lang="en-US" altLang="en-US"/>
          </a:p>
        </p:txBody>
      </p:sp>
    </p:spTree>
    <p:extLst>
      <p:ext uri="{BB962C8B-B14F-4D97-AF65-F5344CB8AC3E}">
        <p14:creationId xmlns:p14="http://schemas.microsoft.com/office/powerpoint/2010/main" val="280771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BC9BA1-FF91-4945-81C8-3A4777548A24}" type="slidenum">
              <a:rPr lang="en-US" altLang="en-US"/>
              <a:pPr>
                <a:defRPr/>
              </a:pPr>
              <a:t>‹#›</a:t>
            </a:fld>
            <a:endParaRPr lang="en-US" altLang="en-US"/>
          </a:p>
        </p:txBody>
      </p:sp>
    </p:spTree>
    <p:extLst>
      <p:ext uri="{BB962C8B-B14F-4D97-AF65-F5344CB8AC3E}">
        <p14:creationId xmlns:p14="http://schemas.microsoft.com/office/powerpoint/2010/main" val="238806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3B455A-A71D-46F9-9750-E141E208471A}" type="slidenum">
              <a:rPr lang="en-US" altLang="en-US"/>
              <a:pPr>
                <a:defRPr/>
              </a:pPr>
              <a:t>‹#›</a:t>
            </a:fld>
            <a:endParaRPr lang="en-US" altLang="en-US"/>
          </a:p>
        </p:txBody>
      </p:sp>
    </p:spTree>
    <p:extLst>
      <p:ext uri="{BB962C8B-B14F-4D97-AF65-F5344CB8AC3E}">
        <p14:creationId xmlns:p14="http://schemas.microsoft.com/office/powerpoint/2010/main" val="359291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10/12/2018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10/12/2018</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10/12/2018</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10/12/2018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10/12/2018</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10/12/2018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10/12/2018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10/12/2018</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solidFill>
            <a:srgbClr val="9966CC"/>
          </a:solid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a:outerShdw dist="35921" dir="2700000" algn="ctr" rotWithShape="0">
              <a:srgbClr val="5F5F5F"/>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7B98BBD-F277-4070-9365-22129CAC670E}" type="slidenum">
              <a:rPr lang="en-US" altLang="en-US"/>
              <a:pPr>
                <a:defRPr/>
              </a:pPr>
              <a:t>‹#›</a:t>
            </a:fld>
            <a:endParaRPr lang="en-US" altLang="en-US"/>
          </a:p>
        </p:txBody>
      </p:sp>
    </p:spTree>
    <p:extLst>
      <p:ext uri="{BB962C8B-B14F-4D97-AF65-F5344CB8AC3E}">
        <p14:creationId xmlns:p14="http://schemas.microsoft.com/office/powerpoint/2010/main" val="292587362"/>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SzPct val="120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SzPct val="120000"/>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SzPct val="120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SzPct val="120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SzPct val="120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SzPct val="120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SzPct val="120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SzPct val="120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SzPct val="120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5.wav"/><Relationship Id="rId7"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0.wav"/><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s://www.flocabulary.com/unit/pronoun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58315" y="6215846"/>
            <a:ext cx="1895898" cy="707886"/>
          </a:xfrm>
          <a:prstGeom prst="rect">
            <a:avLst/>
          </a:prstGeom>
          <a:solidFill>
            <a:srgbClr val="FFC000"/>
          </a:solidFill>
          <a:ln>
            <a:solidFill>
              <a:schemeClr val="tx1"/>
            </a:solidFill>
          </a:ln>
        </p:spPr>
        <p:txBody>
          <a:bodyPr wrap="square" rtlCol="0">
            <a:spAutoFit/>
          </a:bodyPr>
          <a:lstStyle/>
          <a:p>
            <a:pPr algn="ctr"/>
            <a:r>
              <a:rPr lang="en-US" sz="2000" dirty="0" smtClean="0"/>
              <a:t>Prepare to discuss.</a:t>
            </a:r>
          </a:p>
        </p:txBody>
      </p:sp>
      <p:pic>
        <p:nvPicPr>
          <p:cNvPr id="5" name="Picture 4"/>
          <p:cNvPicPr>
            <a:picLocks noChangeAspect="1"/>
          </p:cNvPicPr>
          <p:nvPr/>
        </p:nvPicPr>
        <p:blipFill rotWithShape="1">
          <a:blip r:embed="rId2"/>
          <a:srcRect l="10283" t="32743" r="29823" b="32269"/>
          <a:stretch/>
        </p:blipFill>
        <p:spPr>
          <a:xfrm>
            <a:off x="992223" y="622571"/>
            <a:ext cx="10466962" cy="3439410"/>
          </a:xfrm>
          <a:prstGeom prst="rect">
            <a:avLst/>
          </a:prstGeom>
        </p:spPr>
      </p:pic>
    </p:spTree>
    <p:extLst>
      <p:ext uri="{BB962C8B-B14F-4D97-AF65-F5344CB8AC3E}">
        <p14:creationId xmlns:p14="http://schemas.microsoft.com/office/powerpoint/2010/main" val="11306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AutoShape 4"/>
          <p:cNvSpPr>
            <a:spLocks noGrp="1" noChangeArrowheads="1"/>
          </p:cNvSpPr>
          <p:nvPr>
            <p:ph type="ctrTitle"/>
          </p:nvPr>
        </p:nvSpPr>
        <p:spPr>
          <a:xfrm>
            <a:off x="2057400" y="304800"/>
            <a:ext cx="8077200" cy="2667000"/>
          </a:xfrm>
          <a:prstGeom prst="downArrowCallout">
            <a:avLst>
              <a:gd name="adj1" fmla="val 11003"/>
              <a:gd name="adj2" fmla="val 54982"/>
              <a:gd name="adj3" fmla="val 24236"/>
              <a:gd name="adj4" fmla="val 67355"/>
            </a:avLst>
          </a:prstGeom>
          <a:effectLst>
            <a:outerShdw blurRad="50800" dist="38100" dir="2700000" algn="tl" rotWithShape="0">
              <a:prstClr val="black">
                <a:alpha val="40000"/>
              </a:prstClr>
            </a:outerShdw>
          </a:effectLst>
        </p:spPr>
        <p:txBody>
          <a:bodyPr vert="horz" wrap="square" lIns="91440" tIns="182880" rIns="91440" bIns="182880" numCol="1" anchor="ctr" anchorCtr="0" compatLnSpc="1">
            <a:prstTxWarp prst="textNoShape">
              <a:avLst/>
            </a:prstTxWarp>
          </a:bodyPr>
          <a:lstStyle/>
          <a:p>
            <a:pPr marL="347663" algn="l" eaLnBrk="1" hangingPunct="1">
              <a:defRPr/>
            </a:pPr>
            <a:r>
              <a:rPr lang="en-US" sz="2800" dirty="0">
                <a:effectLst>
                  <a:outerShdw blurRad="38100" dist="38100" dir="2700000" algn="tl">
                    <a:srgbClr val="000000">
                      <a:alpha val="43137"/>
                    </a:srgbClr>
                  </a:outerShdw>
                </a:effectLst>
              </a:rPr>
              <a:t>In this situation, no matter </a:t>
            </a:r>
            <a:r>
              <a:rPr lang="en-US" sz="2800" i="1" dirty="0">
                <a:solidFill>
                  <a:schemeClr val="accent2"/>
                </a:solidFill>
                <a:effectLst>
                  <a:outerShdw blurRad="38100" dist="38100" dir="2700000" algn="tl">
                    <a:srgbClr val="000000">
                      <a:alpha val="43137"/>
                    </a:srgbClr>
                  </a:outerShdw>
                </a:effectLst>
              </a:rPr>
              <a:t>how many</a:t>
            </a:r>
            <a:r>
              <a:rPr lang="en-US" sz="2800" dirty="0">
                <a:effectLst>
                  <a:outerShdw blurRad="38100" dist="38100" dir="2700000" algn="tl">
                    <a:srgbClr val="000000">
                      <a:alpha val="43137"/>
                    </a:srgbClr>
                  </a:outerShdw>
                </a:effectLst>
              </a:rPr>
              <a:t> singular nouns that you join with </a:t>
            </a:r>
            <a:r>
              <a:rPr lang="en-US" sz="2800" i="1" dirty="0">
                <a:solidFill>
                  <a:schemeClr val="accent2"/>
                </a:solidFill>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the antecedent is </a:t>
            </a:r>
            <a:r>
              <a:rPr lang="en-US" sz="2800" i="1" dirty="0">
                <a:solidFill>
                  <a:schemeClr val="accent2"/>
                </a:solidFill>
                <a:effectLst>
                  <a:outerShdw blurRad="38100" dist="38100" dir="2700000" algn="tl">
                    <a:srgbClr val="000000">
                      <a:alpha val="43137"/>
                    </a:srgbClr>
                  </a:outerShdw>
                </a:effectLst>
              </a:rPr>
              <a:t>still</a:t>
            </a:r>
            <a:r>
              <a:rPr lang="en-US" sz="2800" dirty="0">
                <a:solidFill>
                  <a:schemeClr val="accent2"/>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singular.</a:t>
            </a:r>
          </a:p>
        </p:txBody>
      </p:sp>
      <p:sp>
        <p:nvSpPr>
          <p:cNvPr id="90117" name="Rectangle 5"/>
          <p:cNvSpPr>
            <a:spLocks noGrp="1" noChangeArrowheads="1"/>
          </p:cNvSpPr>
          <p:nvPr>
            <p:ph type="subTitle" idx="1"/>
          </p:nvPr>
        </p:nvSpPr>
        <p:spPr>
          <a:xfrm>
            <a:off x="2438400" y="3124200"/>
            <a:ext cx="7315200" cy="1447800"/>
          </a:xfrm>
          <a:solidFill>
            <a:schemeClr val="bg2"/>
          </a:solidFill>
          <a:effectLst>
            <a:outerShdw blurRad="50800" dist="38100" dir="2700000" algn="tl" rotWithShape="0">
              <a:prstClr val="black">
                <a:alpha val="40000"/>
              </a:prstClr>
            </a:outerShdw>
          </a:effectLst>
        </p:spPr>
        <p:txBody>
          <a:bodyPr vert="horz" wrap="square" lIns="274320" tIns="45720" rIns="274320" bIns="45720" numCol="1" anchor="ctr" anchorCtr="0" compatLnSpc="1">
            <a:prstTxWarp prst="textNoShape">
              <a:avLst/>
            </a:prstTxWarp>
          </a:bodyPr>
          <a:lstStyle/>
          <a:p>
            <a:pPr algn="l" eaLnBrk="1" hangingPunct="1">
              <a:lnSpc>
                <a:spcPct val="90000"/>
              </a:lnSpc>
              <a:defRPr/>
            </a:pPr>
            <a:r>
              <a:rPr lang="en-US" sz="2800" i="1" dirty="0">
                <a:solidFill>
                  <a:schemeClr val="accent2"/>
                </a:solidFill>
                <a:effectLst/>
                <a:latin typeface="+mj-lt"/>
              </a:rPr>
              <a:t>Each</a:t>
            </a:r>
            <a:r>
              <a:rPr lang="en-US" sz="2800" dirty="0">
                <a:effectLst/>
                <a:latin typeface="+mj-lt"/>
              </a:rPr>
              <a:t> </a:t>
            </a:r>
            <a:r>
              <a:rPr lang="en-US" sz="2800" dirty="0">
                <a:effectLst/>
              </a:rPr>
              <a:t>new puppy, kitten, rabbit, tarantula, python, parrot, iguana, </a:t>
            </a:r>
            <a:r>
              <a:rPr lang="en-US" sz="2800" i="1" dirty="0">
                <a:solidFill>
                  <a:schemeClr val="accent2"/>
                </a:solidFill>
                <a:effectLst/>
                <a:latin typeface="+mj-lt"/>
              </a:rPr>
              <a:t>and</a:t>
            </a:r>
            <a:r>
              <a:rPr lang="en-US" sz="2800" i="1" dirty="0">
                <a:effectLst/>
                <a:latin typeface="+mj-lt"/>
              </a:rPr>
              <a:t> </a:t>
            </a:r>
            <a:r>
              <a:rPr lang="en-US" sz="2800" dirty="0">
                <a:effectLst/>
              </a:rPr>
              <a:t>ferret destroys </a:t>
            </a:r>
            <a:r>
              <a:rPr lang="en-US" sz="2800" i="1" dirty="0">
                <a:solidFill>
                  <a:schemeClr val="accent2"/>
                </a:solidFill>
                <a:effectLst/>
                <a:latin typeface="Arial Black" pitchFamily="34" charset="0"/>
              </a:rPr>
              <a:t>i</a:t>
            </a:r>
            <a:r>
              <a:rPr lang="en-US" sz="2800" i="1" dirty="0">
                <a:solidFill>
                  <a:schemeClr val="accent2"/>
                </a:solidFill>
                <a:effectLst/>
                <a:latin typeface="+mj-lt"/>
              </a:rPr>
              <a:t>ts</a:t>
            </a:r>
            <a:r>
              <a:rPr lang="en-US" sz="2800" dirty="0">
                <a:effectLst/>
                <a:latin typeface="+mj-lt"/>
              </a:rPr>
              <a:t> </a:t>
            </a:r>
            <a:r>
              <a:rPr lang="en-US" sz="2800" dirty="0">
                <a:effectLst/>
              </a:rPr>
              <a:t>owner’s sofa.</a:t>
            </a:r>
          </a:p>
        </p:txBody>
      </p:sp>
      <p:pic>
        <p:nvPicPr>
          <p:cNvPr id="90118" name="Picture 6" descr="puppy01"/>
          <p:cNvPicPr>
            <a:picLocks noChangeAspect="1" noChangeArrowheads="1"/>
          </p:cNvPicPr>
          <p:nvPr/>
        </p:nvPicPr>
        <p:blipFill>
          <a:blip r:embed="rId4"/>
          <a:srcRect/>
          <a:stretch>
            <a:fillRect/>
          </a:stretch>
        </p:blipFill>
        <p:spPr bwMode="auto">
          <a:xfrm>
            <a:off x="4038600" y="4449764"/>
            <a:ext cx="2209800" cy="2103437"/>
          </a:xfrm>
          <a:prstGeom prst="rect">
            <a:avLst/>
          </a:prstGeom>
          <a:noFill/>
          <a:ln>
            <a:noFill/>
          </a:ln>
          <a:effectLst>
            <a:outerShdw blurRad="50800" dist="38100" dir="2700000" algn="tl" rotWithShape="0">
              <a:prstClr val="black">
                <a:alpha val="40000"/>
              </a:prstClr>
            </a:outerShdw>
          </a:effectLst>
          <a:extLst/>
        </p:spPr>
      </p:pic>
      <p:pic>
        <p:nvPicPr>
          <p:cNvPr id="90119" name="Picture 7" descr="kitten03"/>
          <p:cNvPicPr>
            <a:picLocks noChangeAspect="1" noChangeArrowheads="1"/>
          </p:cNvPicPr>
          <p:nvPr/>
        </p:nvPicPr>
        <p:blipFill>
          <a:blip r:embed="rId5"/>
          <a:srcRect/>
          <a:stretch>
            <a:fillRect/>
          </a:stretch>
        </p:blipFill>
        <p:spPr bwMode="auto">
          <a:xfrm>
            <a:off x="6553200" y="4460876"/>
            <a:ext cx="2057400" cy="1939925"/>
          </a:xfrm>
          <a:prstGeom prst="rect">
            <a:avLst/>
          </a:prstGeom>
          <a:noFill/>
          <a:ln>
            <a:noFill/>
          </a:ln>
          <a:effectLst>
            <a:outerShdw blurRad="50800" dist="38100" dir="2700000" algn="tl" rotWithShape="0">
              <a:prstClr val="black">
                <a:alpha val="40000"/>
              </a:prstClr>
            </a:outerShdw>
          </a:effectLst>
          <a:extLst/>
        </p:spPr>
      </p:pic>
      <p:pic>
        <p:nvPicPr>
          <p:cNvPr id="90120" name="Picture 8" descr="rabbit01"/>
          <p:cNvPicPr>
            <a:picLocks noChangeAspect="1" noChangeArrowheads="1"/>
          </p:cNvPicPr>
          <p:nvPr/>
        </p:nvPicPr>
        <p:blipFill>
          <a:blip r:embed="rId6"/>
          <a:srcRect/>
          <a:stretch>
            <a:fillRect/>
          </a:stretch>
        </p:blipFill>
        <p:spPr bwMode="auto">
          <a:xfrm>
            <a:off x="1905001" y="4419600"/>
            <a:ext cx="1095375" cy="2133600"/>
          </a:xfrm>
          <a:prstGeom prst="rect">
            <a:avLst/>
          </a:prstGeom>
          <a:noFill/>
          <a:ln>
            <a:noFill/>
          </a:ln>
          <a:effectLst>
            <a:outerShdw blurRad="50800" dist="38100" dir="2700000" algn="tl" rotWithShape="0">
              <a:prstClr val="black">
                <a:alpha val="40000"/>
              </a:prstClr>
            </a:outerShdw>
          </a:effectLst>
          <a:extLst/>
        </p:spPr>
      </p:pic>
      <p:pic>
        <p:nvPicPr>
          <p:cNvPr id="90121" name="Picture 9" descr="tarantula01"/>
          <p:cNvPicPr>
            <a:picLocks noChangeAspect="1" noChangeArrowheads="1"/>
          </p:cNvPicPr>
          <p:nvPr/>
        </p:nvPicPr>
        <p:blipFill>
          <a:blip r:embed="rId7"/>
          <a:srcRect/>
          <a:stretch>
            <a:fillRect/>
          </a:stretch>
        </p:blipFill>
        <p:spPr bwMode="auto">
          <a:xfrm>
            <a:off x="4267200" y="0"/>
            <a:ext cx="1219200" cy="1200150"/>
          </a:xfrm>
          <a:prstGeom prst="rect">
            <a:avLst/>
          </a:prstGeom>
          <a:noFill/>
          <a:ln>
            <a:noFill/>
          </a:ln>
          <a:effectLst>
            <a:outerShdw blurRad="50800" dist="38100" dir="2700000" algn="tl" rotWithShape="0">
              <a:prstClr val="black">
                <a:alpha val="40000"/>
              </a:prstClr>
            </a:outerShdw>
          </a:effectLst>
          <a:extLst/>
        </p:spPr>
      </p:pic>
      <p:pic>
        <p:nvPicPr>
          <p:cNvPr id="90122" name="Picture 10" descr="python01"/>
          <p:cNvPicPr>
            <a:picLocks noChangeAspect="1" noChangeArrowheads="1"/>
          </p:cNvPicPr>
          <p:nvPr/>
        </p:nvPicPr>
        <p:blipFill>
          <a:blip r:embed="rId8"/>
          <a:srcRect/>
          <a:stretch>
            <a:fillRect/>
          </a:stretch>
        </p:blipFill>
        <p:spPr bwMode="auto">
          <a:xfrm>
            <a:off x="6858000" y="4495800"/>
            <a:ext cx="3810000" cy="2116138"/>
          </a:xfrm>
          <a:prstGeom prst="rect">
            <a:avLst/>
          </a:prstGeom>
          <a:noFill/>
          <a:ln>
            <a:noFill/>
          </a:ln>
          <a:effectLst>
            <a:outerShdw blurRad="50800" dist="38100" dir="2700000" algn="tl" rotWithShape="0">
              <a:prstClr val="black">
                <a:alpha val="40000"/>
              </a:prstClr>
            </a:outerShdw>
          </a:effectLst>
          <a:extLst/>
        </p:spPr>
      </p:pic>
      <p:pic>
        <p:nvPicPr>
          <p:cNvPr id="90123" name="Picture 11" descr="parrot01"/>
          <p:cNvPicPr>
            <a:picLocks noChangeAspect="1" noChangeArrowheads="1"/>
          </p:cNvPicPr>
          <p:nvPr/>
        </p:nvPicPr>
        <p:blipFill>
          <a:blip r:embed="rId9"/>
          <a:srcRect/>
          <a:stretch>
            <a:fillRect/>
          </a:stretch>
        </p:blipFill>
        <p:spPr bwMode="auto">
          <a:xfrm>
            <a:off x="5562600" y="1981200"/>
            <a:ext cx="2819400" cy="2317750"/>
          </a:xfrm>
          <a:prstGeom prst="rect">
            <a:avLst/>
          </a:prstGeom>
          <a:noFill/>
          <a:ln>
            <a:noFill/>
          </a:ln>
          <a:effectLst>
            <a:outerShdw blurRad="50800" dist="38100" dir="2700000" algn="tl" rotWithShape="0">
              <a:prstClr val="black">
                <a:alpha val="40000"/>
              </a:prstClr>
            </a:outerShdw>
          </a:effectLst>
          <a:extLst/>
        </p:spPr>
      </p:pic>
      <p:pic>
        <p:nvPicPr>
          <p:cNvPr id="90124" name="Picture 12" descr="iguana02"/>
          <p:cNvPicPr>
            <a:picLocks noChangeAspect="1" noChangeArrowheads="1"/>
          </p:cNvPicPr>
          <p:nvPr/>
        </p:nvPicPr>
        <p:blipFill>
          <a:blip r:embed="rId10"/>
          <a:srcRect/>
          <a:stretch>
            <a:fillRect/>
          </a:stretch>
        </p:blipFill>
        <p:spPr bwMode="auto">
          <a:xfrm>
            <a:off x="2057400" y="5287964"/>
            <a:ext cx="2438400" cy="1341437"/>
          </a:xfrm>
          <a:prstGeom prst="rect">
            <a:avLst/>
          </a:prstGeom>
          <a:noFill/>
          <a:ln>
            <a:noFill/>
          </a:ln>
          <a:effectLst>
            <a:outerShdw blurRad="50800" dist="38100" dir="2700000" algn="tl" rotWithShape="0">
              <a:prstClr val="black">
                <a:alpha val="40000"/>
              </a:prstClr>
            </a:outerShdw>
          </a:effectLst>
          <a:extLst/>
        </p:spPr>
      </p:pic>
      <p:pic>
        <p:nvPicPr>
          <p:cNvPr id="90125" name="Picture 13" descr="ferret01"/>
          <p:cNvPicPr>
            <a:picLocks noChangeAspect="1" noChangeArrowheads="1"/>
          </p:cNvPicPr>
          <p:nvPr/>
        </p:nvPicPr>
        <p:blipFill>
          <a:blip r:embed="rId11"/>
          <a:srcRect/>
          <a:stretch>
            <a:fillRect/>
          </a:stretch>
        </p:blipFill>
        <p:spPr bwMode="auto">
          <a:xfrm>
            <a:off x="7772400" y="2266950"/>
            <a:ext cx="2362200" cy="116205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2303476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wipe(up)">
                                      <p:cBhvr>
                                        <p:cTn id="7" dur="5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7">
                                            <p:bg/>
                                          </p:spTgt>
                                        </p:tgtEl>
                                        <p:attrNameLst>
                                          <p:attrName>style.visibility</p:attrName>
                                        </p:attrNameLst>
                                      </p:cBhvr>
                                      <p:to>
                                        <p:strVal val="visible"/>
                                      </p:to>
                                    </p:set>
                                    <p:animEffect transition="in" filter="dissolve">
                                      <p:cBhvr>
                                        <p:cTn id="12" dur="500"/>
                                        <p:tgtEl>
                                          <p:spTgt spid="90117">
                                            <p:bg/>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iterate type="lt">
                                    <p:tmPct val="15000"/>
                                  </p:iterate>
                                  <p:childTnLst>
                                    <p:set>
                                      <p:cBhvr>
                                        <p:cTn id="15" dur="1" fill="hold">
                                          <p:stCondLst>
                                            <p:cond delay="0"/>
                                          </p:stCondLst>
                                        </p:cTn>
                                        <p:tgtEl>
                                          <p:spTgt spid="90117">
                                            <p:txEl>
                                              <p:pRg st="0" end="0"/>
                                            </p:txEl>
                                          </p:spTgt>
                                        </p:tgtEl>
                                        <p:attrNameLst>
                                          <p:attrName>style.visibility</p:attrName>
                                        </p:attrNameLst>
                                      </p:cBhvr>
                                      <p:to>
                                        <p:strVal val="visible"/>
                                      </p:to>
                                    </p:set>
                                    <p:animEffect transition="in" filter="dissolve">
                                      <p:cBhvr>
                                        <p:cTn id="16" dur="500"/>
                                        <p:tgtEl>
                                          <p:spTgt spid="90117">
                                            <p:txEl>
                                              <p:pRg st="0" end="0"/>
                                            </p:txEl>
                                          </p:spTgt>
                                        </p:tgtEl>
                                      </p:cBhvr>
                                    </p:animEffect>
                                  </p:childTnLst>
                                </p:cTn>
                              </p:par>
                            </p:childTnLst>
                          </p:cTn>
                        </p:par>
                        <p:par>
                          <p:cTn id="17" fill="hold" nodeType="afterGroup">
                            <p:stCondLst>
                              <p:cond delay="7675"/>
                            </p:stCondLst>
                            <p:childTnLst>
                              <p:par>
                                <p:cTn id="18" presetID="2" presetClass="entr" presetSubtype="8" fill="hold" nodeType="afterEffect">
                                  <p:stCondLst>
                                    <p:cond delay="0"/>
                                  </p:stCondLst>
                                  <p:childTnLst>
                                    <p:set>
                                      <p:cBhvr>
                                        <p:cTn id="19" dur="1" fill="hold">
                                          <p:stCondLst>
                                            <p:cond delay="0"/>
                                          </p:stCondLst>
                                        </p:cTn>
                                        <p:tgtEl>
                                          <p:spTgt spid="90118"/>
                                        </p:tgtEl>
                                        <p:attrNameLst>
                                          <p:attrName>style.visibility</p:attrName>
                                        </p:attrNameLst>
                                      </p:cBhvr>
                                      <p:to>
                                        <p:strVal val="visible"/>
                                      </p:to>
                                    </p:set>
                                    <p:anim calcmode="lin" valueType="num">
                                      <p:cBhvr additive="base">
                                        <p:cTn id="20" dur="500" fill="hold"/>
                                        <p:tgtEl>
                                          <p:spTgt spid="90118"/>
                                        </p:tgtEl>
                                        <p:attrNameLst>
                                          <p:attrName>ppt_x</p:attrName>
                                        </p:attrNameLst>
                                      </p:cBhvr>
                                      <p:tavLst>
                                        <p:tav tm="0">
                                          <p:val>
                                            <p:strVal val="0-#ppt_w/2"/>
                                          </p:val>
                                        </p:tav>
                                        <p:tav tm="100000">
                                          <p:val>
                                            <p:strVal val="#ppt_x"/>
                                          </p:val>
                                        </p:tav>
                                      </p:tavLst>
                                    </p:anim>
                                    <p:anim calcmode="lin" valueType="num">
                                      <p:cBhvr additive="base">
                                        <p:cTn id="21" dur="500" fill="hold"/>
                                        <p:tgtEl>
                                          <p:spTgt spid="901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BARKS.WAV"/>
                                        </p:tgtEl>
                                      </p:cMediaNode>
                                    </p:audio>
                                  </p:subTnLst>
                                </p:cTn>
                              </p:par>
                            </p:childTnLst>
                          </p:cTn>
                        </p:par>
                        <p:par>
                          <p:cTn id="22" fill="hold" nodeType="afterGroup">
                            <p:stCondLst>
                              <p:cond delay="8175"/>
                            </p:stCondLst>
                            <p:childTnLst>
                              <p:par>
                                <p:cTn id="23" presetID="2" presetClass="entr" presetSubtype="2" fill="hold" nodeType="afterEffect">
                                  <p:stCondLst>
                                    <p:cond delay="0"/>
                                  </p:stCondLst>
                                  <p:childTnLst>
                                    <p:set>
                                      <p:cBhvr>
                                        <p:cTn id="24" dur="1" fill="hold">
                                          <p:stCondLst>
                                            <p:cond delay="0"/>
                                          </p:stCondLst>
                                        </p:cTn>
                                        <p:tgtEl>
                                          <p:spTgt spid="90119"/>
                                        </p:tgtEl>
                                        <p:attrNameLst>
                                          <p:attrName>style.visibility</p:attrName>
                                        </p:attrNameLst>
                                      </p:cBhvr>
                                      <p:to>
                                        <p:strVal val="visible"/>
                                      </p:to>
                                    </p:set>
                                    <p:anim calcmode="lin" valueType="num">
                                      <p:cBhvr additive="base">
                                        <p:cTn id="25" dur="500" fill="hold"/>
                                        <p:tgtEl>
                                          <p:spTgt spid="90119"/>
                                        </p:tgtEl>
                                        <p:attrNameLst>
                                          <p:attrName>ppt_x</p:attrName>
                                        </p:attrNameLst>
                                      </p:cBhvr>
                                      <p:tavLst>
                                        <p:tav tm="0">
                                          <p:val>
                                            <p:strVal val="1+#ppt_w/2"/>
                                          </p:val>
                                        </p:tav>
                                        <p:tav tm="100000">
                                          <p:val>
                                            <p:strVal val="#ppt_x"/>
                                          </p:val>
                                        </p:tav>
                                      </p:tavLst>
                                    </p:anim>
                                    <p:anim calcmode="lin" valueType="num">
                                      <p:cBhvr additive="base">
                                        <p:cTn id="26" dur="500" fill="hold"/>
                                        <p:tgtEl>
                                          <p:spTgt spid="901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T_MEOW.WAV"/>
                                        </p:tgtEl>
                                      </p:cMediaNode>
                                    </p:audio>
                                  </p:subTnLst>
                                </p:cTn>
                              </p:par>
                            </p:childTnLst>
                          </p:cTn>
                        </p:par>
                        <p:par>
                          <p:cTn id="27" fill="hold" nodeType="afterGroup">
                            <p:stCondLst>
                              <p:cond delay="8675"/>
                            </p:stCondLst>
                            <p:childTnLst>
                              <p:par>
                                <p:cTn id="28" presetID="2" presetClass="entr" presetSubtype="8" fill="hold" nodeType="afterEffect">
                                  <p:stCondLst>
                                    <p:cond delay="0"/>
                                  </p:stCondLst>
                                  <p:childTnLst>
                                    <p:set>
                                      <p:cBhvr>
                                        <p:cTn id="29" dur="1" fill="hold">
                                          <p:stCondLst>
                                            <p:cond delay="0"/>
                                          </p:stCondLst>
                                        </p:cTn>
                                        <p:tgtEl>
                                          <p:spTgt spid="90121"/>
                                        </p:tgtEl>
                                        <p:attrNameLst>
                                          <p:attrName>style.visibility</p:attrName>
                                        </p:attrNameLst>
                                      </p:cBhvr>
                                      <p:to>
                                        <p:strVal val="visible"/>
                                      </p:to>
                                    </p:set>
                                    <p:anim calcmode="lin" valueType="num">
                                      <p:cBhvr additive="base">
                                        <p:cTn id="30" dur="500" fill="hold"/>
                                        <p:tgtEl>
                                          <p:spTgt spid="90121"/>
                                        </p:tgtEl>
                                        <p:attrNameLst>
                                          <p:attrName>ppt_x</p:attrName>
                                        </p:attrNameLst>
                                      </p:cBhvr>
                                      <p:tavLst>
                                        <p:tav tm="0">
                                          <p:val>
                                            <p:strVal val="0-#ppt_w/2"/>
                                          </p:val>
                                        </p:tav>
                                        <p:tav tm="100000">
                                          <p:val>
                                            <p:strVal val="#ppt_x"/>
                                          </p:val>
                                        </p:tav>
                                      </p:tavLst>
                                    </p:anim>
                                    <p:anim calcmode="lin" valueType="num">
                                      <p:cBhvr additive="base">
                                        <p:cTn id="31" dur="500" fill="hold"/>
                                        <p:tgtEl>
                                          <p:spTgt spid="9012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9175"/>
                            </p:stCondLst>
                            <p:childTnLst>
                              <p:par>
                                <p:cTn id="33" presetID="8" presetClass="emph" presetSubtype="0" fill="hold" nodeType="afterEffect">
                                  <p:stCondLst>
                                    <p:cond delay="0"/>
                                  </p:stCondLst>
                                  <p:childTnLst>
                                    <p:animRot by="21600000">
                                      <p:cBhvr>
                                        <p:cTn id="34" dur="2000" fill="hold"/>
                                        <p:tgtEl>
                                          <p:spTgt spid="90121"/>
                                        </p:tgtEl>
                                        <p:attrNameLst>
                                          <p:attrName>r</p:attrName>
                                        </p:attrNameLst>
                                      </p:cBhvr>
                                    </p:animRot>
                                  </p:childTnLst>
                                </p:cTn>
                              </p:par>
                            </p:childTnLst>
                          </p:cTn>
                        </p:par>
                        <p:par>
                          <p:cTn id="35" fill="hold" nodeType="afterGroup">
                            <p:stCondLst>
                              <p:cond delay="11175"/>
                            </p:stCondLst>
                            <p:childTnLst>
                              <p:par>
                                <p:cTn id="36" presetID="2" presetClass="exit" presetSubtype="2" fill="hold" nodeType="afterEffect">
                                  <p:stCondLst>
                                    <p:cond delay="0"/>
                                  </p:stCondLst>
                                  <p:childTnLst>
                                    <p:anim calcmode="lin" valueType="num">
                                      <p:cBhvr additive="base">
                                        <p:cTn id="37" dur="500"/>
                                        <p:tgtEl>
                                          <p:spTgt spid="90121"/>
                                        </p:tgtEl>
                                        <p:attrNameLst>
                                          <p:attrName>ppt_x</p:attrName>
                                        </p:attrNameLst>
                                      </p:cBhvr>
                                      <p:tavLst>
                                        <p:tav tm="0">
                                          <p:val>
                                            <p:strVal val="ppt_x"/>
                                          </p:val>
                                        </p:tav>
                                        <p:tav tm="100000">
                                          <p:val>
                                            <p:strVal val="1+ppt_w/2"/>
                                          </p:val>
                                        </p:tav>
                                      </p:tavLst>
                                    </p:anim>
                                    <p:anim calcmode="lin" valueType="num">
                                      <p:cBhvr additive="base">
                                        <p:cTn id="38" dur="500"/>
                                        <p:tgtEl>
                                          <p:spTgt spid="90121"/>
                                        </p:tgtEl>
                                        <p:attrNameLst>
                                          <p:attrName>ppt_y</p:attrName>
                                        </p:attrNameLst>
                                      </p:cBhvr>
                                      <p:tavLst>
                                        <p:tav tm="0">
                                          <p:val>
                                            <p:strVal val="ppt_y"/>
                                          </p:val>
                                        </p:tav>
                                        <p:tav tm="100000">
                                          <p:val>
                                            <p:strVal val="ppt_y"/>
                                          </p:val>
                                        </p:tav>
                                      </p:tavLst>
                                    </p:anim>
                                    <p:set>
                                      <p:cBhvr>
                                        <p:cTn id="39" dur="1" fill="hold">
                                          <p:stCondLst>
                                            <p:cond delay="499"/>
                                          </p:stCondLst>
                                        </p:cTn>
                                        <p:tgtEl>
                                          <p:spTgt spid="90121"/>
                                        </p:tgtEl>
                                        <p:attrNameLst>
                                          <p:attrName>style.visibility</p:attrName>
                                        </p:attrNameLst>
                                      </p:cBhvr>
                                      <p:to>
                                        <p:strVal val="hidden"/>
                                      </p:to>
                                    </p:set>
                                  </p:childTnLst>
                                </p:cTn>
                              </p:par>
                            </p:childTnLst>
                          </p:cTn>
                        </p:par>
                        <p:par>
                          <p:cTn id="40" fill="hold" nodeType="afterGroup">
                            <p:stCondLst>
                              <p:cond delay="11675"/>
                            </p:stCondLst>
                            <p:childTnLst>
                              <p:par>
                                <p:cTn id="41" presetID="2" presetClass="entr" presetSubtype="12" fill="hold" nodeType="afterEffect">
                                  <p:stCondLst>
                                    <p:cond delay="0"/>
                                  </p:stCondLst>
                                  <p:childTnLst>
                                    <p:set>
                                      <p:cBhvr>
                                        <p:cTn id="42" dur="1" fill="hold">
                                          <p:stCondLst>
                                            <p:cond delay="0"/>
                                          </p:stCondLst>
                                        </p:cTn>
                                        <p:tgtEl>
                                          <p:spTgt spid="90120"/>
                                        </p:tgtEl>
                                        <p:attrNameLst>
                                          <p:attrName>style.visibility</p:attrName>
                                        </p:attrNameLst>
                                      </p:cBhvr>
                                      <p:to>
                                        <p:strVal val="visible"/>
                                      </p:to>
                                    </p:set>
                                    <p:anim calcmode="lin" valueType="num">
                                      <p:cBhvr additive="base">
                                        <p:cTn id="43" dur="500" fill="hold"/>
                                        <p:tgtEl>
                                          <p:spTgt spid="90120"/>
                                        </p:tgtEl>
                                        <p:attrNameLst>
                                          <p:attrName>ppt_x</p:attrName>
                                        </p:attrNameLst>
                                      </p:cBhvr>
                                      <p:tavLst>
                                        <p:tav tm="0">
                                          <p:val>
                                            <p:strVal val="0-#ppt_w/2"/>
                                          </p:val>
                                        </p:tav>
                                        <p:tav tm="100000">
                                          <p:val>
                                            <p:strVal val="#ppt_x"/>
                                          </p:val>
                                        </p:tav>
                                      </p:tavLst>
                                    </p:anim>
                                    <p:anim calcmode="lin" valueType="num">
                                      <p:cBhvr additive="base">
                                        <p:cTn id="44" dur="500" fill="hold"/>
                                        <p:tgtEl>
                                          <p:spTgt spid="90120"/>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2175"/>
                            </p:stCondLst>
                            <p:childTnLst>
                              <p:par>
                                <p:cTn id="46" presetID="2" presetClass="entr" presetSubtype="2" fill="hold" nodeType="afterEffect">
                                  <p:stCondLst>
                                    <p:cond delay="0"/>
                                  </p:stCondLst>
                                  <p:childTnLst>
                                    <p:set>
                                      <p:cBhvr>
                                        <p:cTn id="47" dur="1" fill="hold">
                                          <p:stCondLst>
                                            <p:cond delay="0"/>
                                          </p:stCondLst>
                                        </p:cTn>
                                        <p:tgtEl>
                                          <p:spTgt spid="90122"/>
                                        </p:tgtEl>
                                        <p:attrNameLst>
                                          <p:attrName>style.visibility</p:attrName>
                                        </p:attrNameLst>
                                      </p:cBhvr>
                                      <p:to>
                                        <p:strVal val="visible"/>
                                      </p:to>
                                    </p:set>
                                    <p:anim calcmode="lin" valueType="num">
                                      <p:cBhvr additive="base">
                                        <p:cTn id="48" dur="500" fill="hold"/>
                                        <p:tgtEl>
                                          <p:spTgt spid="90122"/>
                                        </p:tgtEl>
                                        <p:attrNameLst>
                                          <p:attrName>ppt_x</p:attrName>
                                        </p:attrNameLst>
                                      </p:cBhvr>
                                      <p:tavLst>
                                        <p:tav tm="0">
                                          <p:val>
                                            <p:strVal val="1+#ppt_w/2"/>
                                          </p:val>
                                        </p:tav>
                                        <p:tav tm="100000">
                                          <p:val>
                                            <p:strVal val="#ppt_x"/>
                                          </p:val>
                                        </p:tav>
                                      </p:tavLst>
                                    </p:anim>
                                    <p:anim calcmode="lin" valueType="num">
                                      <p:cBhvr additive="base">
                                        <p:cTn id="49" dur="500" fill="hold"/>
                                        <p:tgtEl>
                                          <p:spTgt spid="90122"/>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12675"/>
                            </p:stCondLst>
                            <p:childTnLst>
                              <p:par>
                                <p:cTn id="51" presetID="2" presetClass="entr" presetSubtype="8" fill="hold" nodeType="afterEffect">
                                  <p:stCondLst>
                                    <p:cond delay="0"/>
                                  </p:stCondLst>
                                  <p:childTnLst>
                                    <p:set>
                                      <p:cBhvr>
                                        <p:cTn id="52" dur="1" fill="hold">
                                          <p:stCondLst>
                                            <p:cond delay="0"/>
                                          </p:stCondLst>
                                        </p:cTn>
                                        <p:tgtEl>
                                          <p:spTgt spid="90123"/>
                                        </p:tgtEl>
                                        <p:attrNameLst>
                                          <p:attrName>style.visibility</p:attrName>
                                        </p:attrNameLst>
                                      </p:cBhvr>
                                      <p:to>
                                        <p:strVal val="visible"/>
                                      </p:to>
                                    </p:set>
                                    <p:anim calcmode="lin" valueType="num">
                                      <p:cBhvr additive="base">
                                        <p:cTn id="53" dur="500" fill="hold"/>
                                        <p:tgtEl>
                                          <p:spTgt spid="90123"/>
                                        </p:tgtEl>
                                        <p:attrNameLst>
                                          <p:attrName>ppt_x</p:attrName>
                                        </p:attrNameLst>
                                      </p:cBhvr>
                                      <p:tavLst>
                                        <p:tav tm="0">
                                          <p:val>
                                            <p:strVal val="0-#ppt_w/2"/>
                                          </p:val>
                                        </p:tav>
                                        <p:tav tm="100000">
                                          <p:val>
                                            <p:strVal val="#ppt_x"/>
                                          </p:val>
                                        </p:tav>
                                      </p:tavLst>
                                    </p:anim>
                                    <p:anim calcmode="lin" valueType="num">
                                      <p:cBhvr additive="base">
                                        <p:cTn id="54" dur="500" fill="hold"/>
                                        <p:tgtEl>
                                          <p:spTgt spid="90123"/>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13175"/>
                            </p:stCondLst>
                            <p:childTnLst>
                              <p:par>
                                <p:cTn id="56" presetID="2" presetClass="exit" presetSubtype="3" fill="hold" nodeType="afterEffect">
                                  <p:stCondLst>
                                    <p:cond delay="0"/>
                                  </p:stCondLst>
                                  <p:childTnLst>
                                    <p:anim calcmode="lin" valueType="num">
                                      <p:cBhvr additive="base">
                                        <p:cTn id="57" dur="500"/>
                                        <p:tgtEl>
                                          <p:spTgt spid="90123"/>
                                        </p:tgtEl>
                                        <p:attrNameLst>
                                          <p:attrName>ppt_x</p:attrName>
                                        </p:attrNameLst>
                                      </p:cBhvr>
                                      <p:tavLst>
                                        <p:tav tm="0">
                                          <p:val>
                                            <p:strVal val="ppt_x"/>
                                          </p:val>
                                        </p:tav>
                                        <p:tav tm="100000">
                                          <p:val>
                                            <p:strVal val="1+ppt_w/2"/>
                                          </p:val>
                                        </p:tav>
                                      </p:tavLst>
                                    </p:anim>
                                    <p:anim calcmode="lin" valueType="num">
                                      <p:cBhvr additive="base">
                                        <p:cTn id="58" dur="500"/>
                                        <p:tgtEl>
                                          <p:spTgt spid="90123"/>
                                        </p:tgtEl>
                                        <p:attrNameLst>
                                          <p:attrName>ppt_y</p:attrName>
                                        </p:attrNameLst>
                                      </p:cBhvr>
                                      <p:tavLst>
                                        <p:tav tm="0">
                                          <p:val>
                                            <p:strVal val="ppt_y"/>
                                          </p:val>
                                        </p:tav>
                                        <p:tav tm="100000">
                                          <p:val>
                                            <p:strVal val="0-ppt_h/2"/>
                                          </p:val>
                                        </p:tav>
                                      </p:tavLst>
                                    </p:anim>
                                    <p:set>
                                      <p:cBhvr>
                                        <p:cTn id="59" dur="1" fill="hold">
                                          <p:stCondLst>
                                            <p:cond delay="499"/>
                                          </p:stCondLst>
                                        </p:cTn>
                                        <p:tgtEl>
                                          <p:spTgt spid="90123"/>
                                        </p:tgtEl>
                                        <p:attrNameLst>
                                          <p:attrName>style.visibility</p:attrName>
                                        </p:attrNameLst>
                                      </p:cBhvr>
                                      <p:to>
                                        <p:strVal val="hidden"/>
                                      </p:to>
                                    </p:set>
                                  </p:childTnLst>
                                </p:cTn>
                              </p:par>
                            </p:childTnLst>
                          </p:cTn>
                        </p:par>
                        <p:par>
                          <p:cTn id="60" fill="hold" nodeType="afterGroup">
                            <p:stCondLst>
                              <p:cond delay="13675"/>
                            </p:stCondLst>
                            <p:childTnLst>
                              <p:par>
                                <p:cTn id="61" presetID="2" presetClass="entr" presetSubtype="12" fill="hold" nodeType="afterEffect">
                                  <p:stCondLst>
                                    <p:cond delay="0"/>
                                  </p:stCondLst>
                                  <p:childTnLst>
                                    <p:set>
                                      <p:cBhvr>
                                        <p:cTn id="62" dur="1" fill="hold">
                                          <p:stCondLst>
                                            <p:cond delay="0"/>
                                          </p:stCondLst>
                                        </p:cTn>
                                        <p:tgtEl>
                                          <p:spTgt spid="90124"/>
                                        </p:tgtEl>
                                        <p:attrNameLst>
                                          <p:attrName>style.visibility</p:attrName>
                                        </p:attrNameLst>
                                      </p:cBhvr>
                                      <p:to>
                                        <p:strVal val="visible"/>
                                      </p:to>
                                    </p:set>
                                    <p:anim calcmode="lin" valueType="num">
                                      <p:cBhvr additive="base">
                                        <p:cTn id="63" dur="500" fill="hold"/>
                                        <p:tgtEl>
                                          <p:spTgt spid="90124"/>
                                        </p:tgtEl>
                                        <p:attrNameLst>
                                          <p:attrName>ppt_x</p:attrName>
                                        </p:attrNameLst>
                                      </p:cBhvr>
                                      <p:tavLst>
                                        <p:tav tm="0">
                                          <p:val>
                                            <p:strVal val="0-#ppt_w/2"/>
                                          </p:val>
                                        </p:tav>
                                        <p:tav tm="100000">
                                          <p:val>
                                            <p:strVal val="#ppt_x"/>
                                          </p:val>
                                        </p:tav>
                                      </p:tavLst>
                                    </p:anim>
                                    <p:anim calcmode="lin" valueType="num">
                                      <p:cBhvr additive="base">
                                        <p:cTn id="64" dur="500" fill="hold"/>
                                        <p:tgtEl>
                                          <p:spTgt spid="90124"/>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14175"/>
                            </p:stCondLst>
                            <p:childTnLst>
                              <p:par>
                                <p:cTn id="66" presetID="2" presetClass="entr" presetSubtype="2" fill="hold" nodeType="afterEffect">
                                  <p:stCondLst>
                                    <p:cond delay="0"/>
                                  </p:stCondLst>
                                  <p:childTnLst>
                                    <p:set>
                                      <p:cBhvr>
                                        <p:cTn id="67" dur="1" fill="hold">
                                          <p:stCondLst>
                                            <p:cond delay="0"/>
                                          </p:stCondLst>
                                        </p:cTn>
                                        <p:tgtEl>
                                          <p:spTgt spid="90125"/>
                                        </p:tgtEl>
                                        <p:attrNameLst>
                                          <p:attrName>style.visibility</p:attrName>
                                        </p:attrNameLst>
                                      </p:cBhvr>
                                      <p:to>
                                        <p:strVal val="visible"/>
                                      </p:to>
                                    </p:set>
                                    <p:anim calcmode="lin" valueType="num">
                                      <p:cBhvr additive="base">
                                        <p:cTn id="68" dur="500" fill="hold"/>
                                        <p:tgtEl>
                                          <p:spTgt spid="90125"/>
                                        </p:tgtEl>
                                        <p:attrNameLst>
                                          <p:attrName>ppt_x</p:attrName>
                                        </p:attrNameLst>
                                      </p:cBhvr>
                                      <p:tavLst>
                                        <p:tav tm="0">
                                          <p:val>
                                            <p:strVal val="1+#ppt_w/2"/>
                                          </p:val>
                                        </p:tav>
                                        <p:tav tm="100000">
                                          <p:val>
                                            <p:strVal val="#ppt_x"/>
                                          </p:val>
                                        </p:tav>
                                      </p:tavLst>
                                    </p:anim>
                                    <p:anim calcmode="lin" valueType="num">
                                      <p:cBhvr additive="base">
                                        <p:cTn id="69" dur="500" fill="hold"/>
                                        <p:tgtEl>
                                          <p:spTgt spid="90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04800"/>
            <a:ext cx="8229600" cy="1828800"/>
          </a:xfrm>
          <a:solidFill>
            <a:schemeClr val="accent1"/>
          </a:solidFill>
          <a:effectLst>
            <a:outerShdw blurRad="50800" dist="38100" dir="2700000" algn="tl" rotWithShape="0">
              <a:prstClr val="black">
                <a:alpha val="40000"/>
              </a:prstClr>
            </a:outerShdw>
          </a:effectLst>
        </p:spPr>
        <p:txBody>
          <a:bodyPr/>
          <a:lstStyle/>
          <a:p>
            <a:pPr marL="342900" algn="l" eaLnBrk="1" hangingPunct="1">
              <a:defRPr/>
            </a:pPr>
            <a:r>
              <a:rPr lang="en-US" sz="2800" u="sng" dirty="0">
                <a:effectLst>
                  <a:outerShdw blurRad="38100" dist="38100" dir="2700000" algn="tl">
                    <a:srgbClr val="000000">
                      <a:alpha val="43137"/>
                    </a:srgbClr>
                  </a:outerShdw>
                </a:effectLst>
              </a:rPr>
              <a:t>Rule 3:</a:t>
            </a:r>
            <a:r>
              <a:rPr lang="en-US" sz="2800" dirty="0">
                <a:effectLst>
                  <a:outerShdw blurRad="38100" dist="38100" dir="2700000" algn="tl">
                    <a:srgbClr val="000000">
                      <a:alpha val="43137"/>
                    </a:srgbClr>
                  </a:outerShdw>
                </a:effectLst>
              </a:rPr>
              <a:t> Use caution with these three correlative conjunctions: </a:t>
            </a:r>
            <a:r>
              <a:rPr lang="en-US" sz="2800" i="1" dirty="0">
                <a:solidFill>
                  <a:schemeClr val="accent2"/>
                </a:solidFill>
                <a:effectLst>
                  <a:outerShdw blurRad="38100" dist="38100" dir="2700000" algn="tl">
                    <a:srgbClr val="000000">
                      <a:alpha val="43137"/>
                    </a:srgbClr>
                  </a:outerShdw>
                </a:effectLst>
              </a:rPr>
              <a:t>either … or</a:t>
            </a:r>
            <a:r>
              <a:rPr lang="en-US" sz="2800" dirty="0">
                <a:effectLst>
                  <a:outerShdw blurRad="38100" dist="38100" dir="2700000" algn="tl">
                    <a:srgbClr val="000000">
                      <a:alpha val="43137"/>
                    </a:srgbClr>
                  </a:outerShdw>
                </a:effectLst>
              </a:rPr>
              <a:t>, </a:t>
            </a:r>
            <a:r>
              <a:rPr lang="en-US" sz="2800" i="1" dirty="0">
                <a:solidFill>
                  <a:schemeClr val="accent2"/>
                </a:solidFill>
                <a:effectLst>
                  <a:outerShdw blurRad="38100" dist="38100" dir="2700000" algn="tl">
                    <a:srgbClr val="000000">
                      <a:alpha val="43137"/>
                    </a:srgbClr>
                  </a:outerShdw>
                </a:effectLst>
              </a:rPr>
              <a:t>neither … nor</a:t>
            </a:r>
            <a:r>
              <a:rPr lang="en-US" sz="2800" dirty="0">
                <a:effectLst>
                  <a:outerShdw blurRad="38100" dist="38100" dir="2700000" algn="tl">
                    <a:srgbClr val="000000">
                      <a:alpha val="43137"/>
                    </a:srgbClr>
                  </a:outerShdw>
                </a:effectLst>
              </a:rPr>
              <a:t>, and </a:t>
            </a:r>
            <a:r>
              <a:rPr lang="en-US" sz="2800" i="1" dirty="0">
                <a:solidFill>
                  <a:schemeClr val="accent2"/>
                </a:solidFill>
                <a:effectLst>
                  <a:outerShdw blurRad="38100" dist="38100" dir="2700000" algn="tl">
                    <a:srgbClr val="000000">
                      <a:alpha val="43137"/>
                    </a:srgbClr>
                  </a:outerShdw>
                </a:effectLst>
              </a:rPr>
              <a:t>not only … but also</a:t>
            </a:r>
            <a:r>
              <a:rPr lang="en-US" sz="2800" dirty="0">
                <a:effectLst>
                  <a:outerShdw blurRad="38100" dist="38100" dir="2700000" algn="tl">
                    <a:srgbClr val="000000">
                      <a:alpha val="43137"/>
                    </a:srgbClr>
                  </a:outerShdw>
                </a:effectLst>
              </a:rPr>
              <a:t>.</a:t>
            </a:r>
          </a:p>
        </p:txBody>
      </p:sp>
      <p:sp>
        <p:nvSpPr>
          <p:cNvPr id="7171" name="AutoShape 3"/>
          <p:cNvSpPr>
            <a:spLocks noGrp="1" noChangeArrowheads="1"/>
          </p:cNvSpPr>
          <p:nvPr>
            <p:ph type="body" idx="1"/>
          </p:nvPr>
        </p:nvSpPr>
        <p:spPr>
          <a:xfrm>
            <a:off x="2247900" y="1905000"/>
            <a:ext cx="7696200" cy="4876800"/>
          </a:xfrm>
          <a:prstGeom prst="irregularSeal1">
            <a:avLst/>
          </a:prstGeom>
          <a:solidFill>
            <a:schemeClr val="hlink"/>
          </a:solidFill>
          <a:effectLst>
            <a:outerShdw blurRad="50800" dist="38100" dir="2700000" algn="tl" rotWithShape="0">
              <a:prstClr val="black">
                <a:alpha val="40000"/>
              </a:prstClr>
            </a:outerShdw>
          </a:effectLst>
        </p:spPr>
        <p:txBody>
          <a:bodyPr anchor="ctr" anchorCtr="1"/>
          <a:lstStyle/>
          <a:p>
            <a:pPr marL="223838" indent="0" algn="ctr" eaLnBrk="1" hangingPunct="1">
              <a:lnSpc>
                <a:spcPct val="90000"/>
              </a:lnSpc>
              <a:buNone/>
              <a:defRPr/>
            </a:pPr>
            <a:r>
              <a:rPr lang="en-US" sz="2400" b="1" dirty="0">
                <a:effectLst/>
                <a:cs typeface="Arial" pitchFamily="34" charset="0"/>
              </a:rPr>
              <a:t>Of the two antecedents in the sentence, the pronoun must agree with the </a:t>
            </a:r>
            <a:r>
              <a:rPr lang="en-US" sz="2400" b="1" i="1" dirty="0">
                <a:solidFill>
                  <a:schemeClr val="accent2"/>
                </a:solidFill>
                <a:effectLst/>
                <a:latin typeface="+mj-lt"/>
                <a:cs typeface="Arial" pitchFamily="34" charset="0"/>
              </a:rPr>
              <a:t>closer</a:t>
            </a:r>
            <a:r>
              <a:rPr lang="en-US" sz="2400" b="1" dirty="0">
                <a:effectLst/>
                <a:cs typeface="Arial" pitchFamily="34" charset="0"/>
              </a:rPr>
              <a:t> one.</a:t>
            </a:r>
          </a:p>
        </p:txBody>
      </p:sp>
    </p:spTree>
    <p:extLst>
      <p:ext uri="{BB962C8B-B14F-4D97-AF65-F5344CB8AC3E}">
        <p14:creationId xmlns:p14="http://schemas.microsoft.com/office/powerpoint/2010/main" val="24794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outVertic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par>
                          <p:cTn id="14" fill="hold" nodeType="afterGroup">
                            <p:stCondLst>
                              <p:cond delay="500"/>
                            </p:stCondLst>
                            <p:childTnLst>
                              <p:par>
                                <p:cTn id="15" presetID="1" presetClass="emph" presetSubtype="2" autoRev="1" fill="hold" nodeType="afterEffect">
                                  <p:stCondLst>
                                    <p:cond delay="0"/>
                                  </p:stCondLst>
                                  <p:childTnLst>
                                    <p:animClr clrSpc="rgb" dir="cw">
                                      <p:cBhvr>
                                        <p:cTn id="16" dur="2000" fill="hold"/>
                                        <p:tgtEl>
                                          <p:spTgt spid="7171"/>
                                        </p:tgtEl>
                                        <p:attrNameLst>
                                          <p:attrName>fillcolor</p:attrName>
                                        </p:attrNameLst>
                                      </p:cBhvr>
                                      <p:to>
                                        <a:srgbClr val="CC0066"/>
                                      </p:to>
                                    </p:animClr>
                                    <p:set>
                                      <p:cBhvr>
                                        <p:cTn id="17" dur="2000" fill="hold"/>
                                        <p:tgtEl>
                                          <p:spTgt spid="7171"/>
                                        </p:tgtEl>
                                        <p:attrNameLst>
                                          <p:attrName>fill.type</p:attrName>
                                        </p:attrNameLst>
                                      </p:cBhvr>
                                      <p:to>
                                        <p:strVal val="solid"/>
                                      </p:to>
                                    </p:set>
                                    <p:set>
                                      <p:cBhvr>
                                        <p:cTn id="18" dur="2000" fill="hold"/>
                                        <p:tgtEl>
                                          <p:spTgt spid="71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2057400" y="228600"/>
            <a:ext cx="8077200" cy="1143000"/>
          </a:xfrm>
          <a:effectLst>
            <a:outerShdw blurRad="50800" dist="38100" dir="2700000" algn="tl" rotWithShape="0">
              <a:prstClr val="black">
                <a:alpha val="40000"/>
              </a:prstClr>
            </a:outerShdw>
          </a:effectLst>
        </p:spPr>
        <p:txBody>
          <a:bodyPr/>
          <a:lstStyle/>
          <a:p>
            <a:pPr eaLnBrk="1" hangingPunct="1">
              <a:defRPr/>
            </a:pPr>
            <a:r>
              <a:rPr lang="en-US" sz="4000" dirty="0">
                <a:effectLst>
                  <a:outerShdw blurRad="38100" dist="38100" dir="2700000" algn="tl">
                    <a:srgbClr val="000000">
                      <a:alpha val="43137"/>
                    </a:srgbClr>
                  </a:outerShdw>
                </a:effectLst>
              </a:rPr>
              <a:t>Here are two examples:</a:t>
            </a:r>
          </a:p>
        </p:txBody>
      </p:sp>
      <p:sp>
        <p:nvSpPr>
          <p:cNvPr id="28677" name="Text Box 1029"/>
          <p:cNvSpPr txBox="1">
            <a:spLocks noChangeArrowheads="1"/>
          </p:cNvSpPr>
          <p:nvPr/>
        </p:nvSpPr>
        <p:spPr bwMode="auto">
          <a:xfrm>
            <a:off x="4343400" y="4953000"/>
            <a:ext cx="609600" cy="7620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a:t>
            </a:r>
          </a:p>
        </p:txBody>
      </p:sp>
      <p:sp>
        <p:nvSpPr>
          <p:cNvPr id="28679" name="Text Box 1031"/>
          <p:cNvSpPr txBox="1">
            <a:spLocks noChangeArrowheads="1"/>
          </p:cNvSpPr>
          <p:nvPr/>
        </p:nvSpPr>
        <p:spPr bwMode="auto">
          <a:xfrm>
            <a:off x="7010400" y="5029200"/>
            <a:ext cx="533400" cy="7620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a:t>
            </a:r>
          </a:p>
        </p:txBody>
      </p:sp>
      <p:pic>
        <p:nvPicPr>
          <p:cNvPr id="28681" name="Picture 1033" descr="squid04"/>
          <p:cNvPicPr>
            <a:picLocks noChangeAspect="1" noChangeArrowheads="1"/>
          </p:cNvPicPr>
          <p:nvPr/>
        </p:nvPicPr>
        <p:blipFill>
          <a:blip r:embed="rId4"/>
          <a:srcRect/>
          <a:stretch>
            <a:fillRect/>
          </a:stretch>
        </p:blipFill>
        <p:spPr bwMode="auto">
          <a:xfrm>
            <a:off x="2057400" y="4191001"/>
            <a:ext cx="2438400" cy="2105025"/>
          </a:xfrm>
          <a:prstGeom prst="rect">
            <a:avLst/>
          </a:prstGeom>
          <a:noFill/>
          <a:ln>
            <a:noFill/>
          </a:ln>
          <a:effectLst>
            <a:outerShdw blurRad="50800" dist="38100" dir="2700000" algn="tl" rotWithShape="0">
              <a:prstClr val="black">
                <a:alpha val="40000"/>
              </a:prstClr>
            </a:outerShdw>
          </a:effectLst>
          <a:extLst/>
        </p:spPr>
      </p:pic>
      <p:pic>
        <p:nvPicPr>
          <p:cNvPr id="28682" name="Picture 1034" descr="eyeball01"/>
          <p:cNvPicPr>
            <a:picLocks noChangeAspect="1" noChangeArrowheads="1"/>
          </p:cNvPicPr>
          <p:nvPr/>
        </p:nvPicPr>
        <p:blipFill>
          <a:blip r:embed="rId5"/>
          <a:srcRect/>
          <a:stretch>
            <a:fillRect/>
          </a:stretch>
        </p:blipFill>
        <p:spPr bwMode="auto">
          <a:xfrm>
            <a:off x="5038726" y="4267200"/>
            <a:ext cx="1895475" cy="1905000"/>
          </a:xfrm>
          <a:prstGeom prst="rect">
            <a:avLst/>
          </a:prstGeom>
          <a:noFill/>
          <a:ln>
            <a:noFill/>
          </a:ln>
          <a:effectLst>
            <a:outerShdw blurRad="50800" dist="38100" dir="2700000" algn="tl" rotWithShape="0">
              <a:prstClr val="black">
                <a:alpha val="40000"/>
              </a:prstClr>
            </a:outerShdw>
          </a:effectLst>
          <a:extLst/>
        </p:spPr>
      </p:pic>
      <p:pic>
        <p:nvPicPr>
          <p:cNvPr id="28683" name="Picture 1035" descr="stew"/>
          <p:cNvPicPr>
            <a:picLocks noChangeAspect="1" noChangeArrowheads="1"/>
          </p:cNvPicPr>
          <p:nvPr/>
        </p:nvPicPr>
        <p:blipFill>
          <a:blip r:embed="rId6"/>
          <a:srcRect/>
          <a:stretch>
            <a:fillRect/>
          </a:stretch>
        </p:blipFill>
        <p:spPr bwMode="auto">
          <a:xfrm>
            <a:off x="7467600" y="4267200"/>
            <a:ext cx="2971800" cy="1874838"/>
          </a:xfrm>
          <a:prstGeom prst="rect">
            <a:avLst/>
          </a:prstGeom>
          <a:noFill/>
          <a:ln>
            <a:noFill/>
          </a:ln>
          <a:effectLst>
            <a:outerShdw blurRad="50800" dist="38100" dir="2700000" algn="tl" rotWithShape="0">
              <a:prstClr val="black">
                <a:alpha val="40000"/>
              </a:prstClr>
            </a:outerShdw>
          </a:effectLst>
          <a:extLst/>
        </p:spPr>
      </p:pic>
      <p:sp>
        <p:nvSpPr>
          <p:cNvPr id="28685" name="Text Box 1037"/>
          <p:cNvSpPr txBox="1">
            <a:spLocks noChangeArrowheads="1"/>
          </p:cNvSpPr>
          <p:nvPr/>
        </p:nvSpPr>
        <p:spPr bwMode="auto">
          <a:xfrm>
            <a:off x="2057400" y="1676400"/>
            <a:ext cx="8077200" cy="990600"/>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p:spPr>
        <p:txBody>
          <a:bodyPr lIns="365760" rIns="36576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Not only Louise but also the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Smiths</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fixed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their</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famous squid eyeball stew for the picnic.</a:t>
            </a:r>
          </a:p>
        </p:txBody>
      </p:sp>
      <p:sp>
        <p:nvSpPr>
          <p:cNvPr id="28686" name="Text Box 1038"/>
          <p:cNvSpPr txBox="1">
            <a:spLocks noChangeArrowheads="1"/>
          </p:cNvSpPr>
          <p:nvPr/>
        </p:nvSpPr>
        <p:spPr bwMode="auto">
          <a:xfrm>
            <a:off x="2057400" y="2971800"/>
            <a:ext cx="8077200" cy="1028700"/>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p:spPr>
        <p:txBody>
          <a:bodyPr lIns="365760" rIns="36576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Not only the Smiths but also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Louise</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fixed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her</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famous squid eyeball stew for the picnic.</a:t>
            </a:r>
          </a:p>
        </p:txBody>
      </p:sp>
    </p:spTree>
    <p:extLst>
      <p:ext uri="{BB962C8B-B14F-4D97-AF65-F5344CB8AC3E}">
        <p14:creationId xmlns:p14="http://schemas.microsoft.com/office/powerpoint/2010/main" val="245055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outVertical)">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wd">
                                    <p:tmPct val="50000"/>
                                  </p:iterate>
                                  <p:childTnLst>
                                    <p:set>
                                      <p:cBhvr>
                                        <p:cTn id="11" dur="1" fill="hold">
                                          <p:stCondLst>
                                            <p:cond delay="0"/>
                                          </p:stCondLst>
                                        </p:cTn>
                                        <p:tgtEl>
                                          <p:spTgt spid="28685"/>
                                        </p:tgtEl>
                                        <p:attrNameLst>
                                          <p:attrName>style.visibility</p:attrName>
                                        </p:attrNameLst>
                                      </p:cBhvr>
                                      <p:to>
                                        <p:strVal val="visible"/>
                                      </p:to>
                                    </p:set>
                                    <p:animEffect transition="in" filter="dissolve">
                                      <p:cBhvr>
                                        <p:cTn id="12" dur="500"/>
                                        <p:tgtEl>
                                          <p:spTgt spid="28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wd">
                                    <p:tmPct val="50000"/>
                                  </p:iterate>
                                  <p:childTnLst>
                                    <p:set>
                                      <p:cBhvr>
                                        <p:cTn id="16" dur="1" fill="hold">
                                          <p:stCondLst>
                                            <p:cond delay="0"/>
                                          </p:stCondLst>
                                        </p:cTn>
                                        <p:tgtEl>
                                          <p:spTgt spid="28686"/>
                                        </p:tgtEl>
                                        <p:attrNameLst>
                                          <p:attrName>style.visibility</p:attrName>
                                        </p:attrNameLst>
                                      </p:cBhvr>
                                      <p:to>
                                        <p:strVal val="visible"/>
                                      </p:to>
                                    </p:set>
                                    <p:animEffect transition="in" filter="dissolve">
                                      <p:cBhvr>
                                        <p:cTn id="17" dur="500"/>
                                        <p:tgtEl>
                                          <p:spTgt spid="28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8681"/>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28677"/>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nodeType="afterEffect">
                                  <p:stCondLst>
                                    <p:cond delay="0"/>
                                  </p:stCondLst>
                                  <p:childTnLst>
                                    <p:set>
                                      <p:cBhvr>
                                        <p:cTn id="27" dur="1" fill="hold">
                                          <p:stCondLst>
                                            <p:cond delay="499"/>
                                          </p:stCondLst>
                                        </p:cTn>
                                        <p:tgtEl>
                                          <p:spTgt spid="28682"/>
                                        </p:tgtEl>
                                        <p:attrNameLst>
                                          <p:attrName>style.visibility</p:attrName>
                                        </p:attrNameLst>
                                      </p:cBhvr>
                                      <p:to>
                                        <p:strVal val="visible"/>
                                      </p:to>
                                    </p:set>
                                  </p:childTnLst>
                                </p:cTn>
                              </p:par>
                            </p:childTnLst>
                          </p:cTn>
                        </p:par>
                        <p:par>
                          <p:cTn id="28" fill="hold" nodeType="afterGroup">
                            <p:stCondLst>
                              <p:cond delay="1500"/>
                            </p:stCondLst>
                            <p:childTnLst>
                              <p:par>
                                <p:cTn id="29" presetID="1" presetClass="entr" presetSubtype="0" fill="hold" grpId="0" nodeType="afterEffect">
                                  <p:stCondLst>
                                    <p:cond delay="0"/>
                                  </p:stCondLst>
                                  <p:childTnLst>
                                    <p:set>
                                      <p:cBhvr>
                                        <p:cTn id="30" dur="1" fill="hold">
                                          <p:stCondLst>
                                            <p:cond delay="499"/>
                                          </p:stCondLst>
                                        </p:cTn>
                                        <p:tgtEl>
                                          <p:spTgt spid="28679"/>
                                        </p:tgtEl>
                                        <p:attrNameLst>
                                          <p:attrName>style.visibility</p:attrName>
                                        </p:attrNameLst>
                                      </p:cBhvr>
                                      <p:to>
                                        <p:strVal val="visible"/>
                                      </p:to>
                                    </p:set>
                                  </p:childTnLst>
                                </p:cTn>
                              </p:par>
                            </p:childTnLst>
                          </p:cTn>
                        </p:par>
                        <p:par>
                          <p:cTn id="31" fill="hold" nodeType="afterGroup">
                            <p:stCondLst>
                              <p:cond delay="2000"/>
                            </p:stCondLst>
                            <p:childTnLst>
                              <p:par>
                                <p:cTn id="32" presetID="1" presetClass="entr" presetSubtype="0" fill="hold" nodeType="afterEffect">
                                  <p:stCondLst>
                                    <p:cond delay="0"/>
                                  </p:stCondLst>
                                  <p:childTnLst>
                                    <p:set>
                                      <p:cBhvr>
                                        <p:cTn id="33" dur="1" fill="hold">
                                          <p:stCondLst>
                                            <p:cond delay="499"/>
                                          </p:stCondLst>
                                        </p:cTn>
                                        <p:tgtEl>
                                          <p:spTgt spid="2868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SLUR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7" grpId="0" autoUpdateAnimBg="0"/>
      <p:bldP spid="28679" grpId="0" autoUpdateAnimBg="0"/>
      <p:bldP spid="28685" grpId="0" animBg="1"/>
      <p:bldP spid="2868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09800" y="609600"/>
            <a:ext cx="7772400" cy="2057400"/>
          </a:xfrm>
          <a:effectLst>
            <a:outerShdw blurRad="50800" dist="38100" dir="2700000" algn="tl" rotWithShape="0">
              <a:prstClr val="black">
                <a:alpha val="40000"/>
              </a:prstClr>
            </a:outerShdw>
          </a:effectLst>
        </p:spPr>
        <p:txBody>
          <a:bodyPr/>
          <a:lstStyle/>
          <a:p>
            <a:pPr marL="465138" algn="l" eaLnBrk="1" hangingPunct="1">
              <a:defRPr/>
            </a:pPr>
            <a:r>
              <a:rPr lang="en-US" sz="3600" i="1" dirty="0">
                <a:solidFill>
                  <a:schemeClr val="accent2"/>
                </a:solidFill>
                <a:effectLst>
                  <a:outerShdw blurRad="38100" dist="38100" dir="2700000" algn="tl">
                    <a:srgbClr val="000000">
                      <a:alpha val="43137"/>
                    </a:srgbClr>
                  </a:outerShdw>
                </a:effectLst>
              </a:rPr>
              <a:t>Indefinite pronouns</a:t>
            </a:r>
            <a:r>
              <a:rPr lang="en-US" sz="3600" dirty="0">
                <a:effectLst>
                  <a:outerShdw blurRad="38100" dist="38100" dir="2700000" algn="tl">
                    <a:srgbClr val="000000">
                      <a:alpha val="43137"/>
                    </a:srgbClr>
                  </a:outerShdw>
                </a:effectLst>
              </a:rPr>
              <a:t> cause the biggest headaches for pronoun agreement.</a:t>
            </a:r>
          </a:p>
        </p:txBody>
      </p:sp>
      <p:pic>
        <p:nvPicPr>
          <p:cNvPr id="10245" name="Picture 1029" descr="headache05"/>
          <p:cNvPicPr>
            <a:picLocks noChangeAspect="1" noChangeArrowheads="1"/>
          </p:cNvPicPr>
          <p:nvPr/>
        </p:nvPicPr>
        <p:blipFill>
          <a:blip r:embed="rId4"/>
          <a:srcRect/>
          <a:stretch>
            <a:fillRect/>
          </a:stretch>
        </p:blipFill>
        <p:spPr bwMode="auto">
          <a:xfrm>
            <a:off x="5105400" y="1981200"/>
            <a:ext cx="1911350" cy="449580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043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outVertical)">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ppt_x"/>
                                          </p:val>
                                        </p:tav>
                                        <p:tav tm="100000">
                                          <p:val>
                                            <p:strVal val="#ppt_x"/>
                                          </p:val>
                                        </p:tav>
                                      </p:tavLst>
                                    </p:anim>
                                    <p:anim calcmode="lin" valueType="num">
                                      <p:cBhvr additive="base">
                                        <p:cTn id="13" dur="500" fill="hold"/>
                                        <p:tgtEl>
                                          <p:spTgt spid="10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cream0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AutoShape 7"/>
          <p:cNvSpPr>
            <a:spLocks noGrp="1" noChangeArrowheads="1"/>
          </p:cNvSpPr>
          <p:nvPr>
            <p:ph type="title"/>
          </p:nvPr>
        </p:nvSpPr>
        <p:spPr>
          <a:xfrm>
            <a:off x="1981200" y="304800"/>
            <a:ext cx="8229600" cy="2514600"/>
          </a:xfrm>
          <a:prstGeom prst="downArrowCallout">
            <a:avLst>
              <a:gd name="adj1" fmla="val 15345"/>
              <a:gd name="adj2" fmla="val 42287"/>
              <a:gd name="adj3" fmla="val 16194"/>
              <a:gd name="adj4" fmla="val 72847"/>
            </a:avLst>
          </a:prstGeom>
          <a:effectLst>
            <a:outerShdw blurRad="50800" dist="38100" dir="2700000" algn="tl" rotWithShape="0">
              <a:prstClr val="black">
                <a:alpha val="40000"/>
              </a:prstClr>
            </a:outerShdw>
          </a:effectLst>
        </p:spPr>
        <p:txBody>
          <a:bodyPr/>
          <a:lstStyle/>
          <a:p>
            <a:pPr marL="347663" algn="l" eaLnBrk="1" hangingPunct="1">
              <a:defRPr/>
            </a:pPr>
            <a:r>
              <a:rPr lang="en-US" u="sng" dirty="0">
                <a:effectLst>
                  <a:outerShdw blurRad="38100" dist="38100" dir="2700000" algn="tl">
                    <a:srgbClr val="000000">
                      <a:alpha val="43137"/>
                    </a:srgbClr>
                  </a:outerShdw>
                </a:effectLst>
              </a:rPr>
              <a:t>Rule 4, Part 1:</a:t>
            </a:r>
            <a:r>
              <a:rPr lang="en-US" dirty="0">
                <a:effectLst>
                  <a:outerShdw blurRad="38100" dist="38100" dir="2700000" algn="tl">
                    <a:srgbClr val="000000">
                      <a:alpha val="43137"/>
                    </a:srgbClr>
                  </a:outerShdw>
                </a:effectLst>
              </a:rPr>
              <a:t> These </a:t>
            </a:r>
            <a:r>
              <a:rPr lang="en-US" i="1" dirty="0">
                <a:solidFill>
                  <a:schemeClr val="accent2"/>
                </a:solidFill>
                <a:effectLst>
                  <a:outerShdw blurRad="38100" dist="38100" dir="2700000" algn="tl">
                    <a:srgbClr val="000000">
                      <a:alpha val="43137"/>
                    </a:srgbClr>
                  </a:outerShdw>
                </a:effectLst>
              </a:rPr>
              <a:t>indefinite pronouns</a:t>
            </a:r>
            <a:r>
              <a:rPr lang="en-US" dirty="0">
                <a:effectLst>
                  <a:outerShdw blurRad="38100" dist="38100" dir="2700000" algn="tl">
                    <a:srgbClr val="000000">
                      <a:alpha val="43137"/>
                    </a:srgbClr>
                  </a:outerShdw>
                </a:effectLst>
              </a:rPr>
              <a:t> are always </a:t>
            </a:r>
            <a:r>
              <a:rPr lang="en-US" i="1" dirty="0">
                <a:solidFill>
                  <a:schemeClr val="accent2"/>
                </a:solidFill>
                <a:effectLst>
                  <a:outerShdw blurRad="38100" dist="38100" dir="2700000" algn="tl">
                    <a:srgbClr val="000000">
                      <a:alpha val="43137"/>
                    </a:srgbClr>
                  </a:outerShdw>
                </a:effectLst>
              </a:rPr>
              <a:t>singular </a:t>
            </a:r>
            <a:r>
              <a:rPr lang="en-US" dirty="0">
                <a:solidFill>
                  <a:schemeClr val="tx1"/>
                </a:solidFill>
                <a:effectLst>
                  <a:outerShdw blurRad="38100" dist="38100" dir="2700000" algn="tl">
                    <a:srgbClr val="000000">
                      <a:alpha val="43137"/>
                    </a:srgbClr>
                  </a:outerShdw>
                </a:effectLst>
                <a:latin typeface="+mn-lt"/>
              </a:rPr>
              <a:t>[</a:t>
            </a:r>
            <a:r>
              <a:rPr lang="en-US" dirty="0">
                <a:solidFill>
                  <a:schemeClr val="tx1"/>
                </a:solidFill>
                <a:effectLst>
                  <a:outerShdw blurRad="38100" dist="38100" dir="2700000" algn="tl">
                    <a:srgbClr val="000000">
                      <a:alpha val="43137"/>
                    </a:srgbClr>
                  </a:outerShdw>
                </a:effectLst>
              </a:rPr>
              <a:t>even when they </a:t>
            </a:r>
            <a:r>
              <a:rPr lang="en-US" i="1" dirty="0">
                <a:solidFill>
                  <a:schemeClr val="accent2"/>
                </a:solidFill>
                <a:effectLst>
                  <a:outerShdw blurRad="38100" dist="38100" dir="2700000" algn="tl">
                    <a:srgbClr val="000000">
                      <a:alpha val="43137"/>
                    </a:srgbClr>
                  </a:outerShdw>
                </a:effectLst>
              </a:rPr>
              <a:t>seem</a:t>
            </a:r>
            <a:r>
              <a:rPr lang="en-US" dirty="0">
                <a:solidFill>
                  <a:schemeClr val="tx1"/>
                </a:solidFill>
                <a:effectLst>
                  <a:outerShdw blurRad="38100" dist="38100" dir="2700000" algn="tl">
                    <a:srgbClr val="000000">
                      <a:alpha val="43137"/>
                    </a:srgbClr>
                  </a:outerShdw>
                </a:effectLst>
              </a:rPr>
              <a:t> plural</a:t>
            </a:r>
            <a:r>
              <a:rPr lang="en-US" dirty="0">
                <a:solidFill>
                  <a:schemeClr val="tx1"/>
                </a:solidFill>
                <a:effectLst>
                  <a:outerShdw blurRad="38100" dist="38100" dir="2700000" algn="tl">
                    <a:srgbClr val="000000">
                      <a:alpha val="43137"/>
                    </a:srgbClr>
                  </a:outerShdw>
                </a:effectLst>
                <a:latin typeface="+mn-lt"/>
              </a:rPr>
              <a:t>]</a:t>
            </a:r>
            <a:r>
              <a:rPr lang="en-US" dirty="0">
                <a:solidFill>
                  <a:schemeClr val="tx1"/>
                </a:solidFill>
                <a:effectLst>
                  <a:outerShdw blurRad="38100" dist="38100" dir="2700000" algn="tl">
                    <a:srgbClr val="000000">
                      <a:alpha val="43137"/>
                    </a:srgbClr>
                  </a:outerShdw>
                </a:effectLst>
              </a:rPr>
              <a:t>.</a:t>
            </a:r>
          </a:p>
        </p:txBody>
      </p:sp>
      <p:sp>
        <p:nvSpPr>
          <p:cNvPr id="9225" name="Rectangle 9"/>
          <p:cNvSpPr>
            <a:spLocks noGrp="1" noChangeArrowheads="1"/>
          </p:cNvSpPr>
          <p:nvPr>
            <p:ph type="body" idx="1"/>
          </p:nvPr>
        </p:nvSpPr>
        <p:spPr>
          <a:xfrm>
            <a:off x="2438400" y="2971800"/>
            <a:ext cx="7315200" cy="3505200"/>
          </a:xfrm>
          <a:solidFill>
            <a:schemeClr val="bg2"/>
          </a:solidFill>
          <a:effectLst>
            <a:outerShdw blurRad="50800" dist="38100" dir="2700000" algn="tl" rotWithShape="0">
              <a:prstClr val="black">
                <a:alpha val="40000"/>
              </a:prstClr>
            </a:outerShdw>
          </a:effectLst>
        </p:spPr>
        <p:txBody>
          <a:bodyPr anchor="ctr"/>
          <a:lstStyle/>
          <a:p>
            <a:pPr marL="577850" indent="-349250" eaLnBrk="1" hangingPunct="1">
              <a:buClr>
                <a:schemeClr val="accent2">
                  <a:lumMod val="60000"/>
                  <a:lumOff val="40000"/>
                </a:schemeClr>
              </a:buClr>
              <a:buSzPct val="150000"/>
              <a:buFont typeface="Arial" panose="020B0604020202020204" pitchFamily="34" charset="0"/>
              <a:buChar char="•"/>
              <a:defRPr/>
            </a:pPr>
            <a:r>
              <a:rPr lang="en-US" dirty="0"/>
              <a:t>Each, either, neither</a:t>
            </a:r>
          </a:p>
          <a:p>
            <a:pPr marL="577850" indent="-349250" eaLnBrk="1" hangingPunct="1">
              <a:buClr>
                <a:schemeClr val="accent2">
                  <a:lumMod val="60000"/>
                  <a:lumOff val="40000"/>
                </a:schemeClr>
              </a:buClr>
              <a:buSzPct val="150000"/>
              <a:buFont typeface="Arial" panose="020B0604020202020204" pitchFamily="34" charset="0"/>
              <a:buChar char="•"/>
              <a:defRPr/>
            </a:pPr>
            <a:r>
              <a:rPr lang="en-US" dirty="0"/>
              <a:t>Anyone, anybody, anything </a:t>
            </a:r>
          </a:p>
          <a:p>
            <a:pPr marL="577850" indent="-349250" eaLnBrk="1" hangingPunct="1">
              <a:buClr>
                <a:schemeClr val="accent2">
                  <a:lumMod val="60000"/>
                  <a:lumOff val="40000"/>
                </a:schemeClr>
              </a:buClr>
              <a:buSzPct val="150000"/>
              <a:buFont typeface="Arial" panose="020B0604020202020204" pitchFamily="34" charset="0"/>
              <a:buChar char="•"/>
              <a:defRPr/>
            </a:pPr>
            <a:r>
              <a:rPr lang="en-US" dirty="0"/>
              <a:t>Everyone, everybody, everything</a:t>
            </a:r>
          </a:p>
          <a:p>
            <a:pPr marL="577850" indent="-349250" eaLnBrk="1" hangingPunct="1">
              <a:buClr>
                <a:schemeClr val="accent2">
                  <a:lumMod val="60000"/>
                  <a:lumOff val="40000"/>
                </a:schemeClr>
              </a:buClr>
              <a:buSzPct val="150000"/>
              <a:buFont typeface="Arial" panose="020B0604020202020204" pitchFamily="34" charset="0"/>
              <a:buChar char="•"/>
              <a:defRPr/>
            </a:pPr>
            <a:r>
              <a:rPr lang="en-US" dirty="0"/>
              <a:t>No one, nobody, nothing</a:t>
            </a:r>
          </a:p>
          <a:p>
            <a:pPr marL="577850" indent="-349250" eaLnBrk="1" hangingPunct="1">
              <a:buClr>
                <a:schemeClr val="accent2">
                  <a:lumMod val="60000"/>
                  <a:lumOff val="40000"/>
                </a:schemeClr>
              </a:buClr>
              <a:buSzPct val="150000"/>
              <a:buFont typeface="Arial" panose="020B0604020202020204" pitchFamily="34" charset="0"/>
              <a:buChar char="•"/>
              <a:defRPr/>
            </a:pPr>
            <a:r>
              <a:rPr lang="en-US" dirty="0"/>
              <a:t>Someone, somebody, something</a:t>
            </a:r>
          </a:p>
        </p:txBody>
      </p:sp>
    </p:spTree>
    <p:extLst>
      <p:ext uri="{BB962C8B-B14F-4D97-AF65-F5344CB8AC3E}">
        <p14:creationId xmlns:p14="http://schemas.microsoft.com/office/powerpoint/2010/main" val="350681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ipe(up)">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5">
                                            <p:bg/>
                                          </p:spTgt>
                                        </p:tgtEl>
                                        <p:attrNameLst>
                                          <p:attrName>style.visibility</p:attrName>
                                        </p:attrNameLst>
                                      </p:cBhvr>
                                      <p:to>
                                        <p:strVal val="visible"/>
                                      </p:to>
                                    </p:set>
                                    <p:animEffect transition="in" filter="dissolve">
                                      <p:cBhvr>
                                        <p:cTn id="12" dur="500"/>
                                        <p:tgtEl>
                                          <p:spTgt spid="9225">
                                            <p:bg/>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iterate type="wd">
                                    <p:tmPct val="50000"/>
                                  </p:iterate>
                                  <p:childTnLst>
                                    <p:set>
                                      <p:cBhvr>
                                        <p:cTn id="15" dur="1" fill="hold">
                                          <p:stCondLst>
                                            <p:cond delay="0"/>
                                          </p:stCondLst>
                                        </p:cTn>
                                        <p:tgtEl>
                                          <p:spTgt spid="9225">
                                            <p:txEl>
                                              <p:pRg st="0" end="0"/>
                                            </p:txEl>
                                          </p:spTgt>
                                        </p:tgtEl>
                                        <p:attrNameLst>
                                          <p:attrName>style.visibility</p:attrName>
                                        </p:attrNameLst>
                                      </p:cBhvr>
                                      <p:to>
                                        <p:strVal val="visible"/>
                                      </p:to>
                                    </p:set>
                                    <p:animEffect transition="in" filter="dissolve">
                                      <p:cBhvr>
                                        <p:cTn id="16" dur="500"/>
                                        <p:tgtEl>
                                          <p:spTgt spid="9225">
                                            <p:txEl>
                                              <p:pRg st="0" end="0"/>
                                            </p:txEl>
                                          </p:spTgt>
                                        </p:tgtEl>
                                      </p:cBhvr>
                                    </p:animEffect>
                                  </p:childTnLst>
                                </p:cTn>
                              </p:par>
                            </p:childTnLst>
                          </p:cTn>
                        </p:par>
                        <p:par>
                          <p:cTn id="17" fill="hold" nodeType="afterGroup">
                            <p:stCondLst>
                              <p:cond delay="2000"/>
                            </p:stCondLst>
                            <p:childTnLst>
                              <p:par>
                                <p:cTn id="18" presetID="9" presetClass="entr" presetSubtype="0" fill="hold" grpId="0" nodeType="afterEffect">
                                  <p:stCondLst>
                                    <p:cond delay="0"/>
                                  </p:stCondLst>
                                  <p:iterate type="wd">
                                    <p:tmPct val="50000"/>
                                  </p:iterate>
                                  <p:childTnLst>
                                    <p:set>
                                      <p:cBhvr>
                                        <p:cTn id="19" dur="1" fill="hold">
                                          <p:stCondLst>
                                            <p:cond delay="0"/>
                                          </p:stCondLst>
                                        </p:cTn>
                                        <p:tgtEl>
                                          <p:spTgt spid="9225">
                                            <p:txEl>
                                              <p:pRg st="1" end="1"/>
                                            </p:txEl>
                                          </p:spTgt>
                                        </p:tgtEl>
                                        <p:attrNameLst>
                                          <p:attrName>style.visibility</p:attrName>
                                        </p:attrNameLst>
                                      </p:cBhvr>
                                      <p:to>
                                        <p:strVal val="visible"/>
                                      </p:to>
                                    </p:set>
                                    <p:animEffect transition="in" filter="dissolve">
                                      <p:cBhvr>
                                        <p:cTn id="20" dur="500"/>
                                        <p:tgtEl>
                                          <p:spTgt spid="9225">
                                            <p:txEl>
                                              <p:pRg st="1" end="1"/>
                                            </p:txEl>
                                          </p:spTgt>
                                        </p:tgtEl>
                                      </p:cBhvr>
                                    </p:animEffect>
                                  </p:childTnLst>
                                </p:cTn>
                              </p:par>
                            </p:childTnLst>
                          </p:cTn>
                        </p:par>
                        <p:par>
                          <p:cTn id="21" fill="hold" nodeType="afterGroup">
                            <p:stCondLst>
                              <p:cond delay="3500"/>
                            </p:stCondLst>
                            <p:childTnLst>
                              <p:par>
                                <p:cTn id="22" presetID="9" presetClass="entr" presetSubtype="0" fill="hold" grpId="0" nodeType="afterEffect">
                                  <p:stCondLst>
                                    <p:cond delay="0"/>
                                  </p:stCondLst>
                                  <p:iterate type="wd">
                                    <p:tmPct val="50000"/>
                                  </p:iterate>
                                  <p:childTnLst>
                                    <p:set>
                                      <p:cBhvr>
                                        <p:cTn id="23" dur="1" fill="hold">
                                          <p:stCondLst>
                                            <p:cond delay="0"/>
                                          </p:stCondLst>
                                        </p:cTn>
                                        <p:tgtEl>
                                          <p:spTgt spid="9225">
                                            <p:txEl>
                                              <p:pRg st="2" end="2"/>
                                            </p:txEl>
                                          </p:spTgt>
                                        </p:tgtEl>
                                        <p:attrNameLst>
                                          <p:attrName>style.visibility</p:attrName>
                                        </p:attrNameLst>
                                      </p:cBhvr>
                                      <p:to>
                                        <p:strVal val="visible"/>
                                      </p:to>
                                    </p:set>
                                    <p:animEffect transition="in" filter="dissolve">
                                      <p:cBhvr>
                                        <p:cTn id="24" dur="500"/>
                                        <p:tgtEl>
                                          <p:spTgt spid="9225">
                                            <p:txEl>
                                              <p:pRg st="2" end="2"/>
                                            </p:txEl>
                                          </p:spTgt>
                                        </p:tgtEl>
                                      </p:cBhvr>
                                    </p:animEffect>
                                  </p:childTnLst>
                                </p:cTn>
                              </p:par>
                            </p:childTnLst>
                          </p:cTn>
                        </p:par>
                        <p:par>
                          <p:cTn id="25" fill="hold" nodeType="afterGroup">
                            <p:stCondLst>
                              <p:cond delay="5000"/>
                            </p:stCondLst>
                            <p:childTnLst>
                              <p:par>
                                <p:cTn id="26" presetID="9" presetClass="entr" presetSubtype="0" fill="hold" grpId="0" nodeType="afterEffect">
                                  <p:stCondLst>
                                    <p:cond delay="0"/>
                                  </p:stCondLst>
                                  <p:iterate type="wd">
                                    <p:tmPct val="50000"/>
                                  </p:iterate>
                                  <p:childTnLst>
                                    <p:set>
                                      <p:cBhvr>
                                        <p:cTn id="27" dur="1" fill="hold">
                                          <p:stCondLst>
                                            <p:cond delay="0"/>
                                          </p:stCondLst>
                                        </p:cTn>
                                        <p:tgtEl>
                                          <p:spTgt spid="9225">
                                            <p:txEl>
                                              <p:pRg st="3" end="3"/>
                                            </p:txEl>
                                          </p:spTgt>
                                        </p:tgtEl>
                                        <p:attrNameLst>
                                          <p:attrName>style.visibility</p:attrName>
                                        </p:attrNameLst>
                                      </p:cBhvr>
                                      <p:to>
                                        <p:strVal val="visible"/>
                                      </p:to>
                                    </p:set>
                                    <p:animEffect transition="in" filter="dissolve">
                                      <p:cBhvr>
                                        <p:cTn id="28" dur="500"/>
                                        <p:tgtEl>
                                          <p:spTgt spid="9225">
                                            <p:txEl>
                                              <p:pRg st="3" end="3"/>
                                            </p:txEl>
                                          </p:spTgt>
                                        </p:tgtEl>
                                      </p:cBhvr>
                                    </p:animEffect>
                                  </p:childTnLst>
                                </p:cTn>
                              </p:par>
                            </p:childTnLst>
                          </p:cTn>
                        </p:par>
                        <p:par>
                          <p:cTn id="29" fill="hold" nodeType="afterGroup">
                            <p:stCondLst>
                              <p:cond delay="6750"/>
                            </p:stCondLst>
                            <p:childTnLst>
                              <p:par>
                                <p:cTn id="30" presetID="9" presetClass="entr" presetSubtype="0" fill="hold" grpId="0" nodeType="afterEffect">
                                  <p:stCondLst>
                                    <p:cond delay="0"/>
                                  </p:stCondLst>
                                  <p:iterate type="wd">
                                    <p:tmPct val="50000"/>
                                  </p:iterate>
                                  <p:childTnLst>
                                    <p:set>
                                      <p:cBhvr>
                                        <p:cTn id="31" dur="1" fill="hold">
                                          <p:stCondLst>
                                            <p:cond delay="0"/>
                                          </p:stCondLst>
                                        </p:cTn>
                                        <p:tgtEl>
                                          <p:spTgt spid="9225">
                                            <p:txEl>
                                              <p:pRg st="4" end="4"/>
                                            </p:txEl>
                                          </p:spTgt>
                                        </p:tgtEl>
                                        <p:attrNameLst>
                                          <p:attrName>style.visibility</p:attrName>
                                        </p:attrNameLst>
                                      </p:cBhvr>
                                      <p:to>
                                        <p:strVal val="visible"/>
                                      </p:to>
                                    </p:set>
                                    <p:animEffect transition="in" filter="dissolve">
                                      <p:cBhvr>
                                        <p:cTn id="32" dur="500"/>
                                        <p:tgtEl>
                                          <p:spTgt spid="92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autoUpdateAnimBg="0"/>
      <p:bldP spid="922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1981200" y="304800"/>
            <a:ext cx="8229600" cy="1447800"/>
          </a:xfrm>
          <a:noFill/>
          <a:effectLst/>
        </p:spPr>
        <p:txBody>
          <a:bodyPr/>
          <a:lstStyle/>
          <a:p>
            <a:pPr eaLnBrk="1" hangingPunct="1">
              <a:defRPr/>
            </a:pPr>
            <a:r>
              <a:rPr lang="en-US" sz="2400" i="1" dirty="0">
                <a:solidFill>
                  <a:schemeClr val="accent2"/>
                </a:solidFill>
                <a:effectLst>
                  <a:outerShdw blurRad="38100" dist="38100" dir="2700000" algn="tl">
                    <a:srgbClr val="000000">
                      <a:alpha val="43137"/>
                    </a:srgbClr>
                  </a:outerShdw>
                </a:effectLst>
              </a:rPr>
              <a:t>Everyone</a:t>
            </a:r>
            <a:r>
              <a:rPr lang="en-US" sz="2400" dirty="0">
                <a:effectLst>
                  <a:outerShdw blurRad="38100" dist="38100" dir="2700000" algn="tl">
                    <a:srgbClr val="000000">
                      <a:alpha val="43137"/>
                    </a:srgbClr>
                  </a:outerShdw>
                </a:effectLst>
              </a:rPr>
              <a:t> on Earth = </a:t>
            </a:r>
            <a:r>
              <a:rPr lang="en-US" sz="2400" i="1" dirty="0">
                <a:solidFill>
                  <a:schemeClr val="accent2"/>
                </a:solidFill>
                <a:effectLst>
                  <a:outerShdw blurRad="38100" dist="38100" dir="2700000" algn="tl">
                    <a:srgbClr val="000000">
                      <a:alpha val="43137"/>
                    </a:srgbClr>
                  </a:outerShdw>
                </a:effectLst>
              </a:rPr>
              <a:t>more than</a:t>
            </a:r>
            <a:r>
              <a:rPr lang="en-US" sz="2400" dirty="0">
                <a:effectLst>
                  <a:outerShdw blurRad="38100" dist="38100" dir="2700000" algn="tl">
                    <a:srgbClr val="000000">
                      <a:alpha val="43137"/>
                    </a:srgbClr>
                  </a:outerShdw>
                </a:effectLst>
              </a:rPr>
              <a:t> one person—</a:t>
            </a:r>
            <a:r>
              <a:rPr lang="en-US" sz="2400" i="1" dirty="0">
                <a:solidFill>
                  <a:schemeClr val="accent2"/>
                </a:solidFill>
                <a:effectLst>
                  <a:outerShdw blurRad="38100" dist="38100" dir="2700000" algn="tl">
                    <a:srgbClr val="000000">
                      <a:alpha val="43137"/>
                    </a:srgbClr>
                  </a:outerShdw>
                </a:effectLst>
              </a:rPr>
              <a:t>billions</a:t>
            </a:r>
            <a:r>
              <a:rPr lang="en-US" sz="2400" dirty="0">
                <a:effectLst>
                  <a:outerShdw blurRad="38100" dist="38100" dir="2700000" algn="tl">
                    <a:srgbClr val="000000">
                      <a:alpha val="43137"/>
                    </a:srgbClr>
                  </a:outerShdw>
                </a:effectLst>
              </a:rPr>
              <a:t> of people, in fact.</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The word </a:t>
            </a:r>
            <a:r>
              <a:rPr lang="en-US" sz="2400" i="1" dirty="0">
                <a:solidFill>
                  <a:schemeClr val="accent2"/>
                </a:solidFill>
                <a:effectLst>
                  <a:outerShdw blurRad="38100" dist="38100" dir="2700000" algn="tl">
                    <a:srgbClr val="000000">
                      <a:alpha val="43137"/>
                    </a:srgbClr>
                  </a:outerShdw>
                </a:effectLst>
              </a:rPr>
              <a:t>everyone</a:t>
            </a:r>
            <a:r>
              <a:rPr lang="en-US" sz="2400" dirty="0">
                <a:effectLst>
                  <a:outerShdw blurRad="38100" dist="38100" dir="2700000" algn="tl">
                    <a:srgbClr val="000000">
                      <a:alpha val="43137"/>
                    </a:srgbClr>
                  </a:outerShdw>
                </a:effectLst>
              </a:rPr>
              <a:t>, however, is still </a:t>
            </a:r>
            <a:r>
              <a:rPr lang="en-US" sz="2400" i="1" dirty="0">
                <a:solidFill>
                  <a:schemeClr val="accent2"/>
                </a:solidFill>
                <a:effectLst>
                  <a:outerShdw blurRad="38100" dist="38100" dir="2700000" algn="tl">
                    <a:srgbClr val="000000">
                      <a:alpha val="43137"/>
                    </a:srgbClr>
                  </a:outerShdw>
                </a:effectLst>
              </a:rPr>
              <a:t>singular</a:t>
            </a:r>
            <a:r>
              <a:rPr lang="en-US" sz="2400" dirty="0">
                <a:effectLst>
                  <a:outerShdw blurRad="38100" dist="38100" dir="2700000" algn="tl">
                    <a:srgbClr val="000000">
                      <a:alpha val="43137"/>
                    </a:srgbClr>
                  </a:outerShdw>
                </a:effectLst>
              </a:rPr>
              <a:t> and requires a </a:t>
            </a:r>
            <a:r>
              <a:rPr lang="en-US" sz="2400" i="1" dirty="0">
                <a:solidFill>
                  <a:schemeClr val="accent2"/>
                </a:solidFill>
                <a:effectLst>
                  <a:outerShdw blurRad="38100" dist="38100" dir="2700000" algn="tl">
                    <a:srgbClr val="000000">
                      <a:alpha val="43137"/>
                    </a:srgbClr>
                  </a:outerShdw>
                </a:effectLst>
              </a:rPr>
              <a:t>singular pronoun </a:t>
            </a:r>
            <a:r>
              <a:rPr lang="en-US" sz="2400" dirty="0">
                <a:effectLst>
                  <a:outerShdw blurRad="38100" dist="38100" dir="2700000" algn="tl">
                    <a:srgbClr val="000000">
                      <a:alpha val="43137"/>
                    </a:srgbClr>
                  </a:outerShdw>
                </a:effectLst>
              </a:rPr>
              <a:t>for agreement.</a:t>
            </a:r>
          </a:p>
        </p:txBody>
      </p:sp>
      <p:pic>
        <p:nvPicPr>
          <p:cNvPr id="94213" name="Picture 5" descr="earth01"/>
          <p:cNvPicPr>
            <a:picLocks noChangeAspect="1" noChangeArrowheads="1"/>
          </p:cNvPicPr>
          <p:nvPr/>
        </p:nvPicPr>
        <p:blipFill>
          <a:blip r:embed="rId2"/>
          <a:srcRect/>
          <a:stretch>
            <a:fillRect/>
          </a:stretch>
        </p:blipFill>
        <p:spPr bwMode="auto">
          <a:xfrm>
            <a:off x="3886200" y="1978025"/>
            <a:ext cx="4419600" cy="439420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406989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4212"/>
                                        </p:tgtEl>
                                        <p:attrNameLst>
                                          <p:attrName>style.visibility</p:attrName>
                                        </p:attrNameLst>
                                      </p:cBhvr>
                                      <p:to>
                                        <p:strVal val="visible"/>
                                      </p:to>
                                    </p:set>
                                    <p:animEffect transition="in" filter="fade">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2438400" y="5181600"/>
            <a:ext cx="7315200" cy="11430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nchor="ctr"/>
          <a:lstStyle/>
          <a:p>
            <a:pPr marL="350838" marR="0" lvl="0" indent="0" algn="l" defTabSz="914400" rtl="0" eaLnBrk="1" fontAlgn="base" latinLnBrk="0" hangingPunct="1">
              <a:lnSpc>
                <a:spcPct val="90000"/>
              </a:lnSpc>
              <a:spcBef>
                <a:spcPct val="20000"/>
              </a:spcBef>
              <a:spcAft>
                <a:spcPct val="0"/>
              </a:spcAft>
              <a:buClrTx/>
              <a:buSzPct val="120000"/>
              <a:buFontTx/>
              <a:buNone/>
              <a:tabLst/>
              <a:defRPr/>
            </a:pP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Neither</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of my two brothers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shows</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much sense when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he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dates</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women.  [</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Neither</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singular.]</a:t>
            </a:r>
          </a:p>
        </p:txBody>
      </p:sp>
      <p:sp>
        <p:nvSpPr>
          <p:cNvPr id="29699" name="Rectangle 3"/>
          <p:cNvSpPr>
            <a:spLocks noChangeArrowheads="1"/>
          </p:cNvSpPr>
          <p:nvPr/>
        </p:nvSpPr>
        <p:spPr bwMode="auto">
          <a:xfrm>
            <a:off x="2438400" y="1981200"/>
            <a:ext cx="7315200" cy="11430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nchor="ctr"/>
          <a:lstStyle/>
          <a:p>
            <a:pPr marL="350838" marR="0" lvl="0" indent="0" algn="l" defTabSz="914400" rtl="0" eaLnBrk="1" fontAlgn="base" latinLnBrk="0" hangingPunct="1">
              <a:lnSpc>
                <a:spcPct val="90000"/>
              </a:lnSpc>
              <a:spcBef>
                <a:spcPct val="20000"/>
              </a:spcBef>
              <a:spcAft>
                <a:spcPct val="0"/>
              </a:spcAft>
              <a:buClrTx/>
              <a:buSzPct val="120000"/>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Neither of my two brothers show much sense when they date women.</a:t>
            </a:r>
          </a:p>
        </p:txBody>
      </p:sp>
      <p:sp>
        <p:nvSpPr>
          <p:cNvPr id="29700" name="AutoShape 4"/>
          <p:cNvSpPr>
            <a:spLocks noChangeArrowheads="1"/>
          </p:cNvSpPr>
          <p:nvPr/>
        </p:nvSpPr>
        <p:spPr bwMode="auto">
          <a:xfrm>
            <a:off x="1981200" y="2438400"/>
            <a:ext cx="8229600" cy="2895600"/>
          </a:xfrm>
          <a:prstGeom prst="irregularSeal1">
            <a:avLst/>
          </a:prstGeom>
          <a:solidFill>
            <a:schemeClr val="accent2"/>
          </a:solidFill>
          <a:ln w="9525">
            <a:noFill/>
            <a:miter lim="800000"/>
            <a:headEnd/>
            <a:tailEnd/>
          </a:ln>
          <a:effectLst>
            <a:outerShdw blurRad="50800" dist="38100" dir="2700000" algn="tl" rotWithShape="0">
              <a:prstClr val="black">
                <a:alpha val="40000"/>
              </a:prstClr>
            </a:outerShdw>
          </a:effectLst>
        </p:spPr>
        <p:txBody>
          <a:bodyPr anchor="ctr" anchorCtr="1"/>
          <a:lstStyle/>
          <a:p>
            <a:pPr marL="228600" marR="0" lvl="0" indent="0" algn="ctr" defTabSz="914400" rtl="0" eaLnBrk="1" fontAlgn="base" latinLnBrk="0" hangingPunct="1">
              <a:lnSpc>
                <a:spcPct val="90000"/>
              </a:lnSpc>
              <a:spcBef>
                <a:spcPct val="20000"/>
              </a:spcBef>
              <a:spcAft>
                <a:spcPct val="0"/>
              </a:spcAft>
              <a:buClrTx/>
              <a:buSzPct val="120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This sentence might </a:t>
            </a:r>
            <a:r>
              <a:rPr kumimoji="0" lang="en-US" sz="2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a:ea typeface="+mn-ea"/>
                <a:cs typeface="Arial" panose="020B0604020202020204" pitchFamily="34" charset="0"/>
              </a:rPr>
              <a:t>sound</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right, but it is completely wrong!</a:t>
            </a:r>
          </a:p>
        </p:txBody>
      </p:sp>
      <p:sp>
        <p:nvSpPr>
          <p:cNvPr id="29702" name="AutoShape 6"/>
          <p:cNvSpPr>
            <a:spLocks noGrp="1" noChangeArrowheads="1"/>
          </p:cNvSpPr>
          <p:nvPr>
            <p:ph type="title"/>
          </p:nvPr>
        </p:nvSpPr>
        <p:spPr>
          <a:xfrm>
            <a:off x="2209800" y="228600"/>
            <a:ext cx="7772400" cy="1600200"/>
          </a:xfrm>
          <a:prstGeom prst="downArrowCallout">
            <a:avLst>
              <a:gd name="adj1" fmla="val 20696"/>
              <a:gd name="adj2" fmla="val 72141"/>
              <a:gd name="adj3" fmla="val 25491"/>
              <a:gd name="adj4" fmla="val 61667"/>
            </a:avLst>
          </a:prstGeom>
          <a:effectLst>
            <a:outerShdw blurRad="50800" dist="38100" dir="2700000" algn="tl" rotWithShape="0">
              <a:prstClr val="black">
                <a:alpha val="40000"/>
              </a:prstClr>
            </a:outerShdw>
          </a:effectLst>
        </p:spPr>
        <p:txBody>
          <a:bodyPr/>
          <a:lstStyle/>
          <a:p>
            <a:pPr eaLnBrk="1" hangingPunct="1">
              <a:defRPr/>
            </a:pPr>
            <a:r>
              <a:rPr lang="en-US" sz="3600" dirty="0">
                <a:effectLst>
                  <a:outerShdw blurRad="38100" dist="38100" dir="2700000" algn="tl">
                    <a:srgbClr val="000000">
                      <a:alpha val="43137"/>
                    </a:srgbClr>
                  </a:outerShdw>
                </a:effectLst>
              </a:rPr>
              <a:t>Read this example:</a:t>
            </a:r>
          </a:p>
        </p:txBody>
      </p:sp>
    </p:spTree>
    <p:extLst>
      <p:ext uri="{BB962C8B-B14F-4D97-AF65-F5344CB8AC3E}">
        <p14:creationId xmlns:p14="http://schemas.microsoft.com/office/powerpoint/2010/main" val="1791911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up)">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wd">
                                    <p:tmPct val="50000"/>
                                  </p:iterate>
                                  <p:childTnLst>
                                    <p:set>
                                      <p:cBhvr>
                                        <p:cTn id="11" dur="1" fill="hold">
                                          <p:stCondLst>
                                            <p:cond delay="0"/>
                                          </p:stCondLst>
                                        </p:cTn>
                                        <p:tgtEl>
                                          <p:spTgt spid="29699"/>
                                        </p:tgtEl>
                                        <p:attrNameLst>
                                          <p:attrName>style.visibility</p:attrName>
                                        </p:attrNameLst>
                                      </p:cBhvr>
                                      <p:to>
                                        <p:strVal val="visible"/>
                                      </p:to>
                                    </p:set>
                                    <p:animEffect transition="in" filter="dissolve">
                                      <p:cBhvr>
                                        <p:cTn id="12" dur="500"/>
                                        <p:tgtEl>
                                          <p:spTgt spid="29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p:cTn id="17" dur="500" fill="hold"/>
                                        <p:tgtEl>
                                          <p:spTgt spid="29700"/>
                                        </p:tgtEl>
                                        <p:attrNameLst>
                                          <p:attrName>ppt_w</p:attrName>
                                        </p:attrNameLst>
                                      </p:cBhvr>
                                      <p:tavLst>
                                        <p:tav tm="0">
                                          <p:val>
                                            <p:fltVal val="0"/>
                                          </p:val>
                                        </p:tav>
                                        <p:tav tm="100000">
                                          <p:val>
                                            <p:strVal val="#ppt_w"/>
                                          </p:val>
                                        </p:tav>
                                      </p:tavLst>
                                    </p:anim>
                                    <p:anim calcmode="lin" valueType="num">
                                      <p:cBhvr>
                                        <p:cTn id="18" dur="500" fill="hold"/>
                                        <p:tgtEl>
                                          <p:spTgt spid="2970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par>
                          <p:cTn id="19" fill="hold" nodeType="afterGroup">
                            <p:stCondLst>
                              <p:cond delay="500"/>
                            </p:stCondLst>
                            <p:childTnLst>
                              <p:par>
                                <p:cTn id="20" presetID="1" presetClass="emph" presetSubtype="2" autoRev="1" fill="hold" nodeType="afterEffect">
                                  <p:stCondLst>
                                    <p:cond delay="0"/>
                                  </p:stCondLst>
                                  <p:childTnLst>
                                    <p:animClr clrSpc="rgb" dir="cw">
                                      <p:cBhvr>
                                        <p:cTn id="21" dur="2000" fill="hold"/>
                                        <p:tgtEl>
                                          <p:spTgt spid="29700"/>
                                        </p:tgtEl>
                                        <p:attrNameLst>
                                          <p:attrName>fillcolor</p:attrName>
                                        </p:attrNameLst>
                                      </p:cBhvr>
                                      <p:to>
                                        <a:srgbClr val="CC0066"/>
                                      </p:to>
                                    </p:animClr>
                                    <p:set>
                                      <p:cBhvr>
                                        <p:cTn id="22" dur="2000" fill="hold"/>
                                        <p:tgtEl>
                                          <p:spTgt spid="29700"/>
                                        </p:tgtEl>
                                        <p:attrNameLst>
                                          <p:attrName>fill.type</p:attrName>
                                        </p:attrNameLst>
                                      </p:cBhvr>
                                      <p:to>
                                        <p:strVal val="solid"/>
                                      </p:to>
                                    </p:set>
                                    <p:set>
                                      <p:cBhvr>
                                        <p:cTn id="23" dur="2000" fill="hold"/>
                                        <p:tgtEl>
                                          <p:spTgt spid="29700"/>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iterate type="wd">
                                    <p:tmPct val="50000"/>
                                  </p:iterate>
                                  <p:childTnLst>
                                    <p:set>
                                      <p:cBhvr>
                                        <p:cTn id="27" dur="1" fill="hold">
                                          <p:stCondLst>
                                            <p:cond delay="0"/>
                                          </p:stCondLst>
                                        </p:cTn>
                                        <p:tgtEl>
                                          <p:spTgt spid="29701"/>
                                        </p:tgtEl>
                                        <p:attrNameLst>
                                          <p:attrName>style.visibility</p:attrName>
                                        </p:attrNameLst>
                                      </p:cBhvr>
                                      <p:to>
                                        <p:strVal val="visible"/>
                                      </p:to>
                                    </p:set>
                                    <p:animEffect transition="in" filter="dissolve">
                                      <p:cBhvr>
                                        <p:cTn id="28"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autoUpdateAnimBg="0"/>
      <p:bldP spid="29699" grpId="0" animBg="1" autoUpdateAnimBg="0"/>
      <p:bldP spid="29700" grpId="0" animBg="1" autoUpdateAnimBg="0"/>
      <p:bldP spid="2970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1" name="Picture 1029" descr="couple01"/>
          <p:cNvPicPr>
            <a:picLocks noChangeAspect="1" noChangeArrowheads="1"/>
          </p:cNvPicPr>
          <p:nvPr/>
        </p:nvPicPr>
        <p:blipFill>
          <a:blip r:embed="rId3"/>
          <a:srcRect/>
          <a:stretch>
            <a:fillRect/>
          </a:stretch>
        </p:blipFill>
        <p:spPr bwMode="auto">
          <a:xfrm>
            <a:off x="3535364" y="1219200"/>
            <a:ext cx="5119687" cy="5151438"/>
          </a:xfrm>
          <a:prstGeom prst="rect">
            <a:avLst/>
          </a:prstGeom>
          <a:noFill/>
          <a:ln>
            <a:noFill/>
          </a:ln>
          <a:effectLst>
            <a:outerShdw blurRad="50800" dist="38100" dir="2700000" algn="tl" rotWithShape="0">
              <a:prstClr val="black">
                <a:alpha val="40000"/>
              </a:prstClr>
            </a:outerShdw>
          </a:effectLst>
          <a:extLst/>
        </p:spPr>
      </p:pic>
      <p:sp>
        <p:nvSpPr>
          <p:cNvPr id="34818" name="AutoShape 1026"/>
          <p:cNvSpPr>
            <a:spLocks noGrp="1" noChangeArrowheads="1"/>
          </p:cNvSpPr>
          <p:nvPr>
            <p:ph type="ctrTitle"/>
          </p:nvPr>
        </p:nvSpPr>
        <p:spPr>
          <a:xfrm>
            <a:off x="1905000" y="609600"/>
            <a:ext cx="2895600" cy="1524000"/>
          </a:xfrm>
          <a:prstGeom prst="cloudCallout">
            <a:avLst>
              <a:gd name="adj1" fmla="val 37171"/>
              <a:gd name="adj2" fmla="val 64481"/>
            </a:avLst>
          </a:prstGeom>
          <a:solidFill>
            <a:schemeClr val="tx1"/>
          </a:solidFill>
          <a:effectLst>
            <a:outerShdw blurRad="50800" dist="38100" dir="2700000" algn="tl" rotWithShape="0">
              <a:prstClr val="black">
                <a:alpha val="40000"/>
              </a:prstClr>
            </a:outerShdw>
          </a:effectLst>
        </p:spPr>
        <p:txBody>
          <a:bodyPr/>
          <a:lstStyle/>
          <a:p>
            <a:pPr eaLnBrk="1" hangingPunct="1">
              <a:defRPr/>
            </a:pPr>
            <a:r>
              <a:rPr lang="en-US" sz="2400" dirty="0">
                <a:solidFill>
                  <a:srgbClr val="000000"/>
                </a:solidFill>
                <a:effectLst/>
                <a:latin typeface="Arial" pitchFamily="34" charset="0"/>
              </a:rPr>
              <a:t>Wow, what a </a:t>
            </a:r>
            <a:r>
              <a:rPr lang="en-US" sz="2400" i="1" dirty="0">
                <a:solidFill>
                  <a:srgbClr val="000000"/>
                </a:solidFill>
                <a:effectLst/>
              </a:rPr>
              <a:t>babe</a:t>
            </a:r>
            <a:r>
              <a:rPr lang="en-US" sz="2400" i="1" dirty="0">
                <a:solidFill>
                  <a:srgbClr val="000000"/>
                </a:solidFill>
                <a:effectLst/>
                <a:latin typeface="Arial" pitchFamily="34" charset="0"/>
              </a:rPr>
              <a:t>!</a:t>
            </a:r>
          </a:p>
        </p:txBody>
      </p:sp>
      <p:sp>
        <p:nvSpPr>
          <p:cNvPr id="34819" name="AutoShape 1027"/>
          <p:cNvSpPr>
            <a:spLocks noGrp="1" noChangeArrowheads="1"/>
          </p:cNvSpPr>
          <p:nvPr>
            <p:ph type="subTitle" idx="1"/>
          </p:nvPr>
        </p:nvSpPr>
        <p:spPr>
          <a:xfrm>
            <a:off x="8153400" y="1219200"/>
            <a:ext cx="2209800" cy="2514600"/>
          </a:xfrm>
          <a:prstGeom prst="cloudCallout">
            <a:avLst>
              <a:gd name="adj1" fmla="val -92833"/>
              <a:gd name="adj2" fmla="val -8079"/>
            </a:avLst>
          </a:prstGeom>
          <a:solidFill>
            <a:schemeClr val="tx1"/>
          </a:solidFill>
          <a:effectLst>
            <a:outerShdw blurRad="50800" dist="38100" dir="2700000" algn="tl" rotWithShape="0">
              <a:prstClr val="black">
                <a:alpha val="40000"/>
              </a:prstClr>
            </a:outerShdw>
          </a:effectLst>
        </p:spPr>
        <p:txBody>
          <a:bodyPr anchor="ctr" anchorCtr="1"/>
          <a:lstStyle/>
          <a:p>
            <a:pPr eaLnBrk="1" hangingPunct="1">
              <a:defRPr/>
            </a:pPr>
            <a:r>
              <a:rPr lang="en-US" sz="2400" dirty="0">
                <a:solidFill>
                  <a:srgbClr val="000000"/>
                </a:solidFill>
                <a:effectLst/>
              </a:rPr>
              <a:t>Wow, what a </a:t>
            </a:r>
            <a:r>
              <a:rPr lang="en-US" sz="2400" i="1" dirty="0">
                <a:solidFill>
                  <a:srgbClr val="000000"/>
                </a:solidFill>
                <a:effectLst/>
                <a:latin typeface="+mj-lt"/>
              </a:rPr>
              <a:t>fat </a:t>
            </a:r>
            <a:r>
              <a:rPr lang="en-US" sz="2400" dirty="0">
                <a:solidFill>
                  <a:srgbClr val="000000"/>
                </a:solidFill>
                <a:effectLst/>
              </a:rPr>
              <a:t>wallet!</a:t>
            </a:r>
          </a:p>
        </p:txBody>
      </p:sp>
    </p:spTree>
    <p:extLst>
      <p:ext uri="{BB962C8B-B14F-4D97-AF65-F5344CB8AC3E}">
        <p14:creationId xmlns:p14="http://schemas.microsoft.com/office/powerpoint/2010/main" val="290813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iterate type="wd">
                                    <p:tmPct val="100000"/>
                                  </p:iterate>
                                  <p:childTnLst>
                                    <p:set>
                                      <p:cBhvr>
                                        <p:cTn id="11" dur="1" fill="hold">
                                          <p:stCondLst>
                                            <p:cond delay="0"/>
                                          </p:stCondLst>
                                        </p:cTn>
                                        <p:tgtEl>
                                          <p:spTgt spid="34818"/>
                                        </p:tgtEl>
                                        <p:attrNameLst>
                                          <p:attrName>style.visibility</p:attrName>
                                        </p:attrNameLst>
                                      </p:cBhvr>
                                      <p:to>
                                        <p:strVal val="visible"/>
                                      </p:to>
                                    </p:set>
                                    <p:animEffect transition="in" filter="dissolve">
                                      <p:cBhvr>
                                        <p:cTn id="12" dur="300"/>
                                        <p:tgtEl>
                                          <p:spTgt spid="34818"/>
                                        </p:tgtEl>
                                      </p:cBhvr>
                                    </p:animEffect>
                                  </p:childTnLst>
                                </p:cTn>
                              </p:par>
                            </p:childTnLst>
                          </p:cTn>
                        </p:par>
                        <p:par>
                          <p:cTn id="13" fill="hold" nodeType="afterGroup">
                            <p:stCondLst>
                              <p:cond delay="2300"/>
                            </p:stCondLst>
                            <p:childTnLst>
                              <p:par>
                                <p:cTn id="14" presetID="9" presetClass="entr" presetSubtype="0" fill="hold" grpId="0" nodeType="afterEffect">
                                  <p:stCondLst>
                                    <p:cond delay="0"/>
                                  </p:stCondLst>
                                  <p:iterate type="wd">
                                    <p:tmPct val="100000"/>
                                  </p:iterate>
                                  <p:childTnLst>
                                    <p:set>
                                      <p:cBhvr>
                                        <p:cTn id="15" dur="1" fill="hold">
                                          <p:stCondLst>
                                            <p:cond delay="0"/>
                                          </p:stCondLst>
                                        </p:cTn>
                                        <p:tgtEl>
                                          <p:spTgt spid="34819"/>
                                        </p:tgtEl>
                                        <p:attrNameLst>
                                          <p:attrName>style.visibility</p:attrName>
                                        </p:attrNameLst>
                                      </p:cBhvr>
                                      <p:to>
                                        <p:strVal val="visible"/>
                                      </p:to>
                                    </p:set>
                                    <p:animEffect transition="in" filter="dissolve">
                                      <p:cBhvr>
                                        <p:cTn id="16" dur="3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autoUpdateAnimBg="0"/>
      <p:bldP spid="3481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0" name="Picture 1028" descr="headlights01"/>
          <p:cNvPicPr>
            <a:picLocks noChangeAspect="1" noChangeArrowheads="1"/>
          </p:cNvPicPr>
          <p:nvPr/>
        </p:nvPicPr>
        <p:blipFill>
          <a:blip r:embed="rId3"/>
          <a:srcRect/>
          <a:stretch>
            <a:fillRect/>
          </a:stretch>
        </p:blipFill>
        <p:spPr bwMode="auto">
          <a:xfrm>
            <a:off x="2571750" y="1295401"/>
            <a:ext cx="7048500" cy="5159375"/>
          </a:xfrm>
          <a:prstGeom prst="rect">
            <a:avLst/>
          </a:prstGeom>
          <a:noFill/>
          <a:ln>
            <a:noFill/>
          </a:ln>
          <a:effectLst>
            <a:outerShdw blurRad="50800" dist="38100" dir="2700000" algn="tl" rotWithShape="0">
              <a:prstClr val="black">
                <a:alpha val="40000"/>
              </a:prstClr>
            </a:outerShdw>
          </a:effectLst>
          <a:extLst/>
        </p:spPr>
      </p:pic>
      <p:sp>
        <p:nvSpPr>
          <p:cNvPr id="19458" name="Rectangle 1026"/>
          <p:cNvSpPr>
            <a:spLocks noGrp="1" noChangeArrowheads="1"/>
          </p:cNvSpPr>
          <p:nvPr>
            <p:ph type="title"/>
          </p:nvPr>
        </p:nvSpPr>
        <p:spPr>
          <a:xfrm>
            <a:off x="2057400" y="457200"/>
            <a:ext cx="8077200" cy="762000"/>
          </a:xfrm>
          <a:noFill/>
          <a:effectLst/>
        </p:spPr>
        <p:txBody>
          <a:bodyPr/>
          <a:lstStyle/>
          <a:p>
            <a:pPr eaLnBrk="1" hangingPunct="1">
              <a:defRPr/>
            </a:pPr>
            <a:r>
              <a:rPr lang="en-US" sz="2800" dirty="0">
                <a:effectLst>
                  <a:outerShdw blurRad="38100" dist="38100" dir="2700000" algn="tl">
                    <a:srgbClr val="000000">
                      <a:alpha val="43137"/>
                    </a:srgbClr>
                  </a:outerShdw>
                </a:effectLst>
              </a:rPr>
              <a:t>Now imagine a parked car like this one:</a:t>
            </a:r>
          </a:p>
        </p:txBody>
      </p:sp>
    </p:spTree>
    <p:extLst>
      <p:ext uri="{BB962C8B-B14F-4D97-AF65-F5344CB8AC3E}">
        <p14:creationId xmlns:p14="http://schemas.microsoft.com/office/powerpoint/2010/main" val="27116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dissolve">
                                      <p:cBhvr>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AutoShape 3"/>
          <p:cNvSpPr>
            <a:spLocks noGrp="1" noChangeArrowheads="1"/>
          </p:cNvSpPr>
          <p:nvPr>
            <p:ph type="body" idx="1"/>
          </p:nvPr>
        </p:nvSpPr>
        <p:spPr>
          <a:xfrm>
            <a:off x="2057400" y="3810000"/>
            <a:ext cx="8077200" cy="685800"/>
          </a:xfrm>
          <a:prstGeom prst="roundRect">
            <a:avLst>
              <a:gd name="adj" fmla="val 16667"/>
            </a:avLst>
          </a:prstGeom>
          <a:solidFill>
            <a:schemeClr val="accent2"/>
          </a:solidFill>
          <a:effectLst>
            <a:outerShdw blurRad="50800" dist="38100" dir="2700000" algn="tl" rotWithShape="0">
              <a:prstClr val="black">
                <a:alpha val="40000"/>
              </a:prstClr>
            </a:outerShdw>
          </a:effectLst>
        </p:spPr>
        <p:txBody>
          <a:bodyPr anchor="ctr"/>
          <a:lstStyle/>
          <a:p>
            <a:pPr marL="0" indent="0" algn="ctr" eaLnBrk="1" hangingPunct="1">
              <a:buNone/>
              <a:defRPr/>
            </a:pPr>
            <a:r>
              <a:rPr lang="en-US" sz="2400" b="1" dirty="0">
                <a:effectLst>
                  <a:outerShdw blurRad="38100" dist="38100" dir="2700000" algn="tl">
                    <a:srgbClr val="000000">
                      <a:alpha val="43137"/>
                    </a:srgbClr>
                  </a:outerShdw>
                </a:effectLst>
              </a:rPr>
              <a:t>The sentence below</a:t>
            </a:r>
            <a:r>
              <a:rPr lang="en-US" sz="2400" dirty="0">
                <a:effectLst>
                  <a:outerShdw blurRad="38100" dist="38100" dir="2700000" algn="tl">
                    <a:srgbClr val="000000">
                      <a:alpha val="43137"/>
                    </a:srgbClr>
                  </a:outerShdw>
                </a:effectLst>
              </a:rPr>
              <a:t> </a:t>
            </a:r>
            <a:r>
              <a:rPr lang="en-US" sz="2400" i="1" dirty="0">
                <a:solidFill>
                  <a:schemeClr val="hlink"/>
                </a:solidFill>
                <a:effectLst>
                  <a:outerShdw blurRad="38100" dist="38100" dir="2700000" algn="tl">
                    <a:srgbClr val="000000">
                      <a:alpha val="43137"/>
                    </a:srgbClr>
                  </a:outerShdw>
                </a:effectLst>
                <a:latin typeface="Arial Black" pitchFamily="34" charset="0"/>
              </a:rPr>
              <a:t>sounds</a:t>
            </a:r>
            <a:r>
              <a:rPr lang="en-US" sz="2400" dirty="0">
                <a:solidFill>
                  <a:schemeClr val="hlink"/>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natural but has an error.</a:t>
            </a:r>
          </a:p>
        </p:txBody>
      </p:sp>
      <p:sp>
        <p:nvSpPr>
          <p:cNvPr id="12290" name="AutoShape 2"/>
          <p:cNvSpPr>
            <a:spLocks noGrp="1" noChangeArrowheads="1"/>
          </p:cNvSpPr>
          <p:nvPr>
            <p:ph type="title"/>
          </p:nvPr>
        </p:nvSpPr>
        <p:spPr>
          <a:xfrm>
            <a:off x="2057400" y="457200"/>
            <a:ext cx="8077200" cy="3200400"/>
          </a:xfrm>
          <a:prstGeom prst="downArrowCallout">
            <a:avLst>
              <a:gd name="adj1" fmla="val 11021"/>
              <a:gd name="adj2" fmla="val 33306"/>
              <a:gd name="adj3" fmla="val 14486"/>
              <a:gd name="adj4" fmla="val 76389"/>
            </a:avLst>
          </a:prstGeom>
          <a:effectLst>
            <a:outerShdw blurRad="50800" dist="38100" dir="2700000" algn="tl" rotWithShape="0">
              <a:prstClr val="black">
                <a:alpha val="40000"/>
              </a:prstClr>
            </a:outerShdw>
          </a:effectLst>
        </p:spPr>
        <p:txBody>
          <a:bodyPr/>
          <a:lstStyle/>
          <a:p>
            <a:pPr marL="465138" algn="l" eaLnBrk="1" hangingPunct="1">
              <a:defRPr/>
            </a:pPr>
            <a:r>
              <a:rPr lang="en-US" u="sng" dirty="0">
                <a:effectLst>
                  <a:outerShdw blurRad="38100" dist="38100" dir="2700000" algn="tl">
                    <a:srgbClr val="000000">
                      <a:alpha val="43137"/>
                    </a:srgbClr>
                  </a:outerShdw>
                </a:effectLst>
              </a:rPr>
              <a:t>Rule 4, Part 2:</a:t>
            </a:r>
            <a:r>
              <a:rPr lang="en-US" dirty="0">
                <a:effectLst>
                  <a:outerShdw blurRad="38100" dist="38100" dir="2700000" algn="tl">
                    <a:srgbClr val="000000">
                      <a:alpha val="43137"/>
                    </a:srgbClr>
                  </a:outerShdw>
                </a:effectLst>
              </a:rPr>
              <a:t> When fixing an agreement error, try to avoid </a:t>
            </a:r>
            <a:r>
              <a:rPr lang="en-US" i="1" dirty="0">
                <a:solidFill>
                  <a:schemeClr val="accent2"/>
                </a:solidFill>
                <a:effectLst>
                  <a:outerShdw blurRad="38100" dist="38100" dir="2700000" algn="tl">
                    <a:srgbClr val="000000">
                      <a:alpha val="43137"/>
                    </a:srgbClr>
                  </a:outerShdw>
                </a:effectLst>
              </a:rPr>
              <a:t>sexist language</a:t>
            </a:r>
            <a:r>
              <a:rPr lang="en-US" dirty="0">
                <a:effectLst>
                  <a:outerShdw blurRad="38100" dist="38100" dir="2700000" algn="tl">
                    <a:srgbClr val="000000">
                      <a:alpha val="43137"/>
                    </a:srgbClr>
                  </a:outerShdw>
                </a:effectLst>
              </a:rPr>
              <a:t> that might </a:t>
            </a:r>
            <a:r>
              <a:rPr lang="en-US" i="1" dirty="0">
                <a:solidFill>
                  <a:schemeClr val="accent2"/>
                </a:solidFill>
                <a:effectLst>
                  <a:outerShdw blurRad="38100" dist="38100" dir="2700000" algn="tl">
                    <a:srgbClr val="000000">
                      <a:alpha val="43137"/>
                    </a:srgbClr>
                  </a:outerShdw>
                </a:effectLst>
              </a:rPr>
              <a:t>offend</a:t>
            </a:r>
            <a:r>
              <a:rPr lang="en-US" dirty="0">
                <a:effectLst>
                  <a:outerShdw blurRad="38100" dist="38100" dir="2700000" algn="tl">
                    <a:srgbClr val="000000">
                      <a:alpha val="43137"/>
                    </a:srgbClr>
                  </a:outerShdw>
                </a:effectLst>
              </a:rPr>
              <a:t> your readers.</a:t>
            </a:r>
          </a:p>
        </p:txBody>
      </p:sp>
      <p:sp>
        <p:nvSpPr>
          <p:cNvPr id="12292" name="Rectangle 4"/>
          <p:cNvSpPr>
            <a:spLocks noChangeArrowheads="1"/>
          </p:cNvSpPr>
          <p:nvPr/>
        </p:nvSpPr>
        <p:spPr bwMode="auto">
          <a:xfrm>
            <a:off x="2514600" y="4800600"/>
            <a:ext cx="7162800" cy="10668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lstStyle/>
          <a:p>
            <a:pPr marL="0" marR="0" lvl="0" indent="0" algn="ctr" defTabSz="914400" rtl="0" eaLnBrk="1" fontAlgn="base" latinLnBrk="0" hangingPunct="1">
              <a:lnSpc>
                <a:spcPct val="100000"/>
              </a:lnSpc>
              <a:spcBef>
                <a:spcPct val="20000"/>
              </a:spcBef>
              <a:spcAft>
                <a:spcPct val="0"/>
              </a:spcAft>
              <a:buClrTx/>
              <a:buSzPct val="120000"/>
              <a:buFontTx/>
              <a:buNone/>
              <a:tabLst/>
              <a:defRPr/>
            </a:pPr>
            <a:r>
              <a:rPr kumimoji="0" lang="en-US" sz="36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Someone left </a:t>
            </a:r>
            <a:r>
              <a:rPr kumimoji="0" lang="en-US" sz="36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their</a:t>
            </a:r>
            <a:r>
              <a:rPr kumimoji="0" lang="en-US" sz="36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36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lights on.</a:t>
            </a:r>
          </a:p>
        </p:txBody>
      </p:sp>
    </p:spTree>
    <p:extLst>
      <p:ext uri="{BB962C8B-B14F-4D97-AF65-F5344CB8AC3E}">
        <p14:creationId xmlns:p14="http://schemas.microsoft.com/office/powerpoint/2010/main" val="1996310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arn(outVertical)">
                                      <p:cBhvr>
                                        <p:cTn id="12" dur="500"/>
                                        <p:tgtEl>
                                          <p:spTgt spid="12291"/>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292">
                                            <p:bg/>
                                          </p:spTgt>
                                        </p:tgtEl>
                                        <p:attrNameLst>
                                          <p:attrName>style.visibility</p:attrName>
                                        </p:attrNameLst>
                                      </p:cBhvr>
                                      <p:to>
                                        <p:strVal val="visible"/>
                                      </p:to>
                                    </p:set>
                                    <p:animEffect transition="in" filter="dissolve">
                                      <p:cBhvr>
                                        <p:cTn id="16" dur="500"/>
                                        <p:tgtEl>
                                          <p:spTgt spid="12292">
                                            <p:bg/>
                                          </p:spTgt>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292">
                                            <p:txEl>
                                              <p:pRg st="0" end="0"/>
                                            </p:txEl>
                                          </p:spTgt>
                                        </p:tgtEl>
                                        <p:attrNameLst>
                                          <p:attrName>style.visibility</p:attrName>
                                        </p:attrNameLst>
                                      </p:cBhvr>
                                      <p:to>
                                        <p:strVal val="visible"/>
                                      </p:to>
                                    </p:set>
                                    <p:animEffect transition="in" filter="dissolve">
                                      <p:cBhvr>
                                        <p:cTn id="20"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0" grpId="0" animBg="1" autoUpdateAnimBg="0"/>
      <p:bldP spid="12292" grpId="0" build="p" animBg="1"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78910"/>
            <a:ext cx="9624291" cy="946326"/>
          </a:xfrm>
        </p:spPr>
        <p:txBody>
          <a:bodyPr>
            <a:normAutofit fontScale="90000"/>
          </a:bodyPr>
          <a:lstStyle/>
          <a:p>
            <a:r>
              <a:rPr lang="en-US" b="1" u="sng" dirty="0" smtClean="0">
                <a:solidFill>
                  <a:srgbClr val="FF0000"/>
                </a:solidFill>
                <a:effectLst>
                  <a:outerShdw blurRad="38100" dist="38100" dir="2700000" algn="tl">
                    <a:srgbClr val="000000">
                      <a:alpha val="43137"/>
                    </a:srgbClr>
                  </a:outerShdw>
                </a:effectLst>
              </a:rPr>
              <a:t>SUMMARIZE </a:t>
            </a:r>
            <a:r>
              <a:rPr lang="en-US" dirty="0" smtClean="0"/>
              <a:t>EACH DEFINITION BELOW… </a:t>
            </a:r>
            <a:br>
              <a:rPr lang="en-US" dirty="0" smtClean="0"/>
            </a:br>
            <a:r>
              <a:rPr lang="en-US" dirty="0" smtClean="0"/>
              <a:t>THEN </a:t>
            </a:r>
            <a:r>
              <a:rPr lang="en-US" b="1" u="sng" dirty="0" smtClean="0">
                <a:solidFill>
                  <a:srgbClr val="FF0000"/>
                </a:solidFill>
                <a:effectLst>
                  <a:outerShdw blurRad="38100" dist="38100" dir="2700000" algn="tl">
                    <a:srgbClr val="000000">
                      <a:alpha val="43137"/>
                    </a:srgbClr>
                  </a:outerShdw>
                </a:effectLst>
              </a:rPr>
              <a:t>COPY</a:t>
            </a:r>
            <a:r>
              <a:rPr lang="en-US" dirty="0" smtClean="0"/>
              <a:t> THE EXAMPLE…</a:t>
            </a:r>
            <a:endParaRPr lang="en-US" dirty="0"/>
          </a:p>
        </p:txBody>
      </p:sp>
      <p:sp>
        <p:nvSpPr>
          <p:cNvPr id="3" name="Content Placeholder 2"/>
          <p:cNvSpPr>
            <a:spLocks noGrp="1"/>
          </p:cNvSpPr>
          <p:nvPr>
            <p:ph idx="1"/>
          </p:nvPr>
        </p:nvSpPr>
        <p:spPr>
          <a:xfrm>
            <a:off x="794327" y="1293090"/>
            <a:ext cx="10510981" cy="5411739"/>
          </a:xfrm>
          <a:solidFill>
            <a:schemeClr val="accent6">
              <a:lumMod val="20000"/>
              <a:lumOff val="80000"/>
            </a:schemeClr>
          </a:solidFill>
        </p:spPr>
        <p:txBody>
          <a:bodyPr>
            <a:noAutofit/>
          </a:bodyPr>
          <a:lstStyle/>
          <a:p>
            <a:pPr marL="502920" indent="-457200">
              <a:buFont typeface="+mj-lt"/>
              <a:buAutoNum type="arabicPeriod"/>
            </a:pPr>
            <a:r>
              <a:rPr lang="en-US" sz="3200" b="1" u="sng" dirty="0">
                <a:solidFill>
                  <a:srgbClr val="FF0000"/>
                </a:solidFill>
                <a:effectLst>
                  <a:outerShdw blurRad="38100" dist="38100" dir="2700000" algn="tl">
                    <a:srgbClr val="000000">
                      <a:alpha val="43137"/>
                    </a:srgbClr>
                  </a:outerShdw>
                </a:effectLst>
              </a:rPr>
              <a:t>PRONOUN</a:t>
            </a:r>
            <a:r>
              <a:rPr lang="en-US" sz="3200" b="1" dirty="0"/>
              <a:t> – A pronoun is a word that you use to refer to someone or something when you do not need to use a noun, often because the person or thing has been mentioned earlier. </a:t>
            </a:r>
            <a:r>
              <a:rPr lang="en-US" sz="2400" b="1" i="1" dirty="0">
                <a:solidFill>
                  <a:srgbClr val="FF0000"/>
                </a:solidFill>
              </a:rPr>
              <a:t>Examples are 'it,' 'she,' 'something,' and 'myself.'</a:t>
            </a:r>
            <a:endParaRPr lang="en-US" sz="2400" b="1" i="1" dirty="0" smtClean="0">
              <a:solidFill>
                <a:srgbClr val="FF0000"/>
              </a:solidFill>
            </a:endParaRPr>
          </a:p>
          <a:p>
            <a:pPr marL="502920" indent="-457200">
              <a:buFont typeface="+mj-lt"/>
              <a:buAutoNum type="arabicPeriod"/>
            </a:pPr>
            <a:r>
              <a:rPr lang="en-US" sz="3200" b="1" u="sng" dirty="0">
                <a:solidFill>
                  <a:srgbClr val="FF0000"/>
                </a:solidFill>
                <a:effectLst>
                  <a:outerShdw blurRad="38100" dist="38100" dir="2700000" algn="tl">
                    <a:srgbClr val="000000">
                      <a:alpha val="43137"/>
                    </a:srgbClr>
                  </a:outerShdw>
                </a:effectLst>
              </a:rPr>
              <a:t>ANTECEDENT</a:t>
            </a:r>
            <a:r>
              <a:rPr lang="en-US" sz="3200" b="1" dirty="0"/>
              <a:t> – A</a:t>
            </a:r>
            <a:r>
              <a:rPr lang="en-US" sz="3200" b="1" dirty="0" smtClean="0"/>
              <a:t> word, phrase, or clause that is replaced by a pronoun </a:t>
            </a:r>
          </a:p>
          <a:p>
            <a:pPr marL="502920" indent="-457200">
              <a:buFont typeface="+mj-lt"/>
              <a:buAutoNum type="arabicPeriod"/>
            </a:pPr>
            <a:r>
              <a:rPr lang="en-US" sz="3200" b="1" u="sng" dirty="0" smtClean="0">
                <a:solidFill>
                  <a:srgbClr val="FF0000"/>
                </a:solidFill>
                <a:effectLst>
                  <a:outerShdw blurRad="38100" dist="38100" dir="2700000" algn="tl">
                    <a:srgbClr val="000000">
                      <a:alpha val="43137"/>
                    </a:srgbClr>
                  </a:outerShdw>
                </a:effectLst>
              </a:rPr>
              <a:t>EXAMPLE</a:t>
            </a:r>
            <a:r>
              <a:rPr lang="en-US" sz="3200" b="1" dirty="0" smtClean="0"/>
              <a:t> </a:t>
            </a:r>
            <a:r>
              <a:rPr lang="en-US" sz="3200" b="1" dirty="0"/>
              <a:t>- </a:t>
            </a:r>
            <a:r>
              <a:rPr lang="en-US" sz="3200" b="1" dirty="0" smtClean="0"/>
              <a:t>Jane </a:t>
            </a:r>
            <a:r>
              <a:rPr lang="en-US" sz="3200" b="1" dirty="0"/>
              <a:t>lost a glove and she can't find </a:t>
            </a:r>
            <a:r>
              <a:rPr lang="en-US" sz="3200" b="1" dirty="0" smtClean="0"/>
              <a:t>it.</a:t>
            </a:r>
          </a:p>
          <a:p>
            <a:pPr lvl="1"/>
            <a:r>
              <a:rPr lang="en-US" sz="2800" b="1" dirty="0" smtClean="0"/>
              <a:t> </a:t>
            </a:r>
            <a:r>
              <a:rPr lang="en-US" sz="2800" b="1" dirty="0"/>
              <a:t>Jane is the antecedent of she and glove is the antecedent of it.</a:t>
            </a:r>
          </a:p>
        </p:txBody>
      </p:sp>
      <p:sp>
        <p:nvSpPr>
          <p:cNvPr id="4" name="Down Arrow 3"/>
          <p:cNvSpPr/>
          <p:nvPr/>
        </p:nvSpPr>
        <p:spPr>
          <a:xfrm>
            <a:off x="8977746" y="193302"/>
            <a:ext cx="1450109" cy="717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60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981200" y="304800"/>
            <a:ext cx="8229600" cy="1981200"/>
          </a:xfrm>
          <a:effectLst>
            <a:outerShdw blurRad="50800" dist="38100" dir="2700000" algn="tl" rotWithShape="0">
              <a:prstClr val="black">
                <a:alpha val="40000"/>
              </a:prstClr>
            </a:outerShdw>
          </a:effectLst>
        </p:spPr>
        <p:txBody>
          <a:bodyPr/>
          <a:lstStyle/>
          <a:p>
            <a:pPr marL="342900" algn="l" eaLnBrk="1" hangingPunct="1">
              <a:defRPr/>
            </a:pPr>
            <a:r>
              <a:rPr lang="en-US" dirty="0">
                <a:solidFill>
                  <a:schemeClr val="tx1"/>
                </a:solidFill>
                <a:effectLst>
                  <a:outerShdw blurRad="38100" dist="38100" dir="2700000" algn="tl">
                    <a:srgbClr val="000000">
                      <a:alpha val="43137"/>
                    </a:srgbClr>
                  </a:outerShdw>
                </a:effectLst>
              </a:rPr>
              <a:t>In the 1950s, rule books would have recommended using the </a:t>
            </a:r>
            <a:r>
              <a:rPr lang="en-US" i="1" dirty="0">
                <a:solidFill>
                  <a:schemeClr val="accent2"/>
                </a:solidFill>
                <a:effectLst>
                  <a:outerShdw blurRad="38100" dist="38100" dir="2700000" algn="tl">
                    <a:srgbClr val="000000">
                      <a:alpha val="43137"/>
                    </a:srgbClr>
                  </a:outerShdw>
                </a:effectLst>
              </a:rPr>
              <a:t>masculine</a:t>
            </a:r>
            <a:r>
              <a:rPr lang="en-US" dirty="0">
                <a:solidFill>
                  <a:schemeClr val="tx1"/>
                </a:solidFill>
                <a:effectLst>
                  <a:outerShdw blurRad="38100" dist="38100" dir="2700000" algn="tl">
                    <a:srgbClr val="000000">
                      <a:alpha val="43137"/>
                    </a:srgbClr>
                  </a:outerShdw>
                </a:effectLst>
              </a:rPr>
              <a:t> pronoun exclusively.</a:t>
            </a:r>
          </a:p>
        </p:txBody>
      </p:sp>
      <p:pic>
        <p:nvPicPr>
          <p:cNvPr id="31751" name="Picture 7" descr="fiftieschick"/>
          <p:cNvPicPr>
            <a:picLocks noChangeAspect="1" noChangeArrowheads="1"/>
          </p:cNvPicPr>
          <p:nvPr/>
        </p:nvPicPr>
        <p:blipFill>
          <a:blip r:embed="rId3"/>
          <a:srcRect/>
          <a:stretch>
            <a:fillRect/>
          </a:stretch>
        </p:blipFill>
        <p:spPr bwMode="auto">
          <a:xfrm>
            <a:off x="5807076" y="2057400"/>
            <a:ext cx="2701925" cy="4267200"/>
          </a:xfrm>
          <a:prstGeom prst="rect">
            <a:avLst/>
          </a:prstGeom>
          <a:noFill/>
          <a:ln>
            <a:noFill/>
          </a:ln>
          <a:effectLst>
            <a:outerShdw blurRad="50800" dist="38100" dir="2700000" algn="tl" rotWithShape="0">
              <a:prstClr val="black">
                <a:alpha val="40000"/>
              </a:prstClr>
            </a:outerShdw>
          </a:effectLst>
          <a:extLst/>
        </p:spPr>
      </p:pic>
      <p:sp>
        <p:nvSpPr>
          <p:cNvPr id="31750" name="AutoShape 6"/>
          <p:cNvSpPr>
            <a:spLocks noGrp="1" noChangeArrowheads="1"/>
          </p:cNvSpPr>
          <p:nvPr>
            <p:ph type="subTitle" idx="1"/>
          </p:nvPr>
        </p:nvSpPr>
        <p:spPr>
          <a:xfrm>
            <a:off x="2895600" y="3200400"/>
            <a:ext cx="2743200" cy="1866900"/>
          </a:xfrm>
          <a:prstGeom prst="wedgeRoundRectCallout">
            <a:avLst>
              <a:gd name="adj1" fmla="val 108444"/>
              <a:gd name="adj2" fmla="val -65768"/>
              <a:gd name="adj3" fmla="val 16667"/>
            </a:avLst>
          </a:prstGeom>
          <a:solidFill>
            <a:schemeClr val="tx1"/>
          </a:solidFill>
          <a:effectLst>
            <a:outerShdw blurRad="50800" dist="38100" dir="2700000" algn="tl" rotWithShape="0">
              <a:prstClr val="black">
                <a:alpha val="40000"/>
              </a:prstClr>
            </a:outerShdw>
          </a:effectLst>
        </p:spPr>
        <p:txBody>
          <a:bodyPr anchor="ctr" anchorCtr="1"/>
          <a:lstStyle/>
          <a:p>
            <a:pPr eaLnBrk="1" hangingPunct="1">
              <a:lnSpc>
                <a:spcPct val="90000"/>
              </a:lnSpc>
              <a:defRPr/>
            </a:pPr>
            <a:r>
              <a:rPr lang="en-US" sz="2400" dirty="0">
                <a:solidFill>
                  <a:srgbClr val="000000"/>
                </a:solidFill>
                <a:effectLst/>
              </a:rPr>
              <a:t>Oh, my!  Someone left</a:t>
            </a:r>
            <a:br>
              <a:rPr lang="en-US" sz="2400" dirty="0">
                <a:solidFill>
                  <a:srgbClr val="000000"/>
                </a:solidFill>
                <a:effectLst/>
              </a:rPr>
            </a:br>
            <a:r>
              <a:rPr lang="en-US" sz="2400" i="1" dirty="0">
                <a:solidFill>
                  <a:schemeClr val="bg2"/>
                </a:solidFill>
                <a:effectLst/>
                <a:latin typeface="+mj-lt"/>
              </a:rPr>
              <a:t>his</a:t>
            </a:r>
            <a:r>
              <a:rPr lang="en-US" sz="2400" dirty="0">
                <a:solidFill>
                  <a:srgbClr val="000000"/>
                </a:solidFill>
                <a:effectLst/>
              </a:rPr>
              <a:t> lights on.</a:t>
            </a:r>
          </a:p>
        </p:txBody>
      </p:sp>
    </p:spTree>
    <p:extLst>
      <p:ext uri="{BB962C8B-B14F-4D97-AF65-F5344CB8AC3E}">
        <p14:creationId xmlns:p14="http://schemas.microsoft.com/office/powerpoint/2010/main" val="215747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outVertical)">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1751"/>
                                        </p:tgtEl>
                                        <p:attrNameLst>
                                          <p:attrName>style.visibility</p:attrName>
                                        </p:attrNameLst>
                                      </p:cBhvr>
                                      <p:to>
                                        <p:strVal val="visible"/>
                                      </p:to>
                                    </p:set>
                                    <p:anim calcmode="lin" valueType="num">
                                      <p:cBhvr additive="base">
                                        <p:cTn id="12" dur="500" fill="hold"/>
                                        <p:tgtEl>
                                          <p:spTgt spid="31751"/>
                                        </p:tgtEl>
                                        <p:attrNameLst>
                                          <p:attrName>ppt_x</p:attrName>
                                        </p:attrNameLst>
                                      </p:cBhvr>
                                      <p:tavLst>
                                        <p:tav tm="0">
                                          <p:val>
                                            <p:strVal val="1+#ppt_w/2"/>
                                          </p:val>
                                        </p:tav>
                                        <p:tav tm="100000">
                                          <p:val>
                                            <p:strVal val="#ppt_x"/>
                                          </p:val>
                                        </p:tav>
                                      </p:tavLst>
                                    </p:anim>
                                    <p:anim calcmode="lin" valueType="num">
                                      <p:cBhvr additive="base">
                                        <p:cTn id="13" dur="500" fill="hold"/>
                                        <p:tgtEl>
                                          <p:spTgt spid="3175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1" presetClass="entr" presetSubtype="0" fill="hold" grpId="0" nodeType="afterEffect">
                                  <p:stCondLst>
                                    <p:cond delay="500"/>
                                  </p:stCondLst>
                                  <p:iterate type="lt">
                                    <p:tmAbs val="100"/>
                                  </p:iterate>
                                  <p:childTnLst>
                                    <p:set>
                                      <p:cBhvr>
                                        <p:cTn id="16" dur="1" fill="hold">
                                          <p:stCondLst>
                                            <p:cond delay="299"/>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5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828800" y="304800"/>
            <a:ext cx="8458200" cy="2667000"/>
          </a:xfrm>
          <a:effectLst>
            <a:outerShdw blurRad="50800" dist="38100" dir="2700000" algn="tl" rotWithShape="0">
              <a:prstClr val="black">
                <a:alpha val="40000"/>
              </a:prstClr>
            </a:outerShdw>
          </a:effectLst>
        </p:spPr>
        <p:txBody>
          <a:bodyPr/>
          <a:lstStyle/>
          <a:p>
            <a:pPr marL="347663" algn="l" eaLnBrk="1" hangingPunct="1">
              <a:defRPr/>
            </a:pPr>
            <a:r>
              <a:rPr lang="en-US" sz="2800" dirty="0">
                <a:effectLst>
                  <a:outerShdw blurRad="38100" dist="38100" dir="2700000" algn="tl">
                    <a:srgbClr val="000000">
                      <a:alpha val="43137"/>
                    </a:srgbClr>
                  </a:outerShdw>
                </a:effectLst>
              </a:rPr>
              <a:t>In the 1970s, after criticism from feminists and civil rights activists, rule books next suggested using </a:t>
            </a:r>
            <a:r>
              <a:rPr lang="en-US" sz="2800" i="1" dirty="0">
                <a:solidFill>
                  <a:schemeClr val="accent2"/>
                </a:solidFill>
                <a:effectLst>
                  <a:outerShdw blurRad="38100" dist="38100" dir="2700000" algn="tl">
                    <a:srgbClr val="000000">
                      <a:alpha val="43137"/>
                    </a:srgbClr>
                  </a:outerShdw>
                </a:effectLst>
              </a:rPr>
              <a:t>both</a:t>
            </a:r>
            <a:r>
              <a:rPr lang="en-US" sz="2800" dirty="0">
                <a:effectLst>
                  <a:outerShdw blurRad="38100" dist="38100" dir="2700000" algn="tl">
                    <a:srgbClr val="000000">
                      <a:alpha val="43137"/>
                    </a:srgbClr>
                  </a:outerShdw>
                </a:effectLst>
              </a:rPr>
              <a:t> genders so that </a:t>
            </a:r>
            <a:r>
              <a:rPr lang="en-US" sz="2800" i="1" dirty="0">
                <a:solidFill>
                  <a:schemeClr val="accent2"/>
                </a:solidFill>
                <a:effectLst>
                  <a:outerShdw blurRad="38100" dist="38100" dir="2700000" algn="tl">
                    <a:srgbClr val="000000">
                      <a:alpha val="43137"/>
                    </a:srgbClr>
                  </a:outerShdw>
                </a:effectLst>
              </a:rPr>
              <a:t>males and females</a:t>
            </a:r>
            <a:r>
              <a:rPr lang="en-US" sz="2800" dirty="0">
                <a:effectLst>
                  <a:outerShdw blurRad="38100" dist="38100" dir="2700000" algn="tl">
                    <a:srgbClr val="000000">
                      <a:alpha val="43137"/>
                    </a:srgbClr>
                  </a:outerShdw>
                </a:effectLst>
              </a:rPr>
              <a:t> had </a:t>
            </a:r>
            <a:r>
              <a:rPr lang="en-US" sz="2800" i="1" dirty="0">
                <a:solidFill>
                  <a:schemeClr val="accent2"/>
                </a:solidFill>
                <a:effectLst>
                  <a:outerShdw blurRad="38100" dist="38100" dir="2700000" algn="tl">
                    <a:srgbClr val="000000">
                      <a:alpha val="43137"/>
                    </a:srgbClr>
                  </a:outerShdw>
                </a:effectLst>
              </a:rPr>
              <a:t>equal representation</a:t>
            </a:r>
            <a:r>
              <a:rPr lang="en-US" sz="2800" dirty="0">
                <a:effectLst>
                  <a:outerShdw blurRad="38100" dist="38100" dir="2700000" algn="tl">
                    <a:srgbClr val="000000">
                      <a:alpha val="43137"/>
                    </a:srgbClr>
                  </a:outerShdw>
                </a:effectLst>
              </a:rPr>
              <a:t> in the language. </a:t>
            </a:r>
          </a:p>
        </p:txBody>
      </p:sp>
      <p:pic>
        <p:nvPicPr>
          <p:cNvPr id="32774" name="Picture 6" descr="hippie01"/>
          <p:cNvPicPr>
            <a:picLocks noChangeAspect="1" noChangeArrowheads="1"/>
          </p:cNvPicPr>
          <p:nvPr/>
        </p:nvPicPr>
        <p:blipFill>
          <a:blip r:embed="rId3"/>
          <a:srcRect/>
          <a:stretch>
            <a:fillRect/>
          </a:stretch>
        </p:blipFill>
        <p:spPr bwMode="auto">
          <a:xfrm>
            <a:off x="4191001" y="2590800"/>
            <a:ext cx="3787775" cy="3810000"/>
          </a:xfrm>
          <a:prstGeom prst="rect">
            <a:avLst/>
          </a:prstGeom>
          <a:noFill/>
          <a:ln>
            <a:noFill/>
          </a:ln>
          <a:effectLst>
            <a:outerShdw blurRad="50800" dist="38100" dir="2700000" algn="tl" rotWithShape="0">
              <a:prstClr val="black">
                <a:alpha val="40000"/>
              </a:prstClr>
            </a:outerShdw>
          </a:effectLst>
          <a:extLst/>
        </p:spPr>
      </p:pic>
      <p:sp>
        <p:nvSpPr>
          <p:cNvPr id="32771" name="AutoShape 3"/>
          <p:cNvSpPr>
            <a:spLocks noGrp="1" noChangeArrowheads="1"/>
          </p:cNvSpPr>
          <p:nvPr>
            <p:ph type="subTitle" idx="1"/>
          </p:nvPr>
        </p:nvSpPr>
        <p:spPr>
          <a:xfrm>
            <a:off x="1905000" y="4038600"/>
            <a:ext cx="2514600" cy="1447800"/>
          </a:xfrm>
          <a:prstGeom prst="wedgeRoundRectCallout">
            <a:avLst>
              <a:gd name="adj1" fmla="val 111551"/>
              <a:gd name="adj2" fmla="val -59977"/>
              <a:gd name="adj3" fmla="val 16667"/>
            </a:avLst>
          </a:prstGeom>
          <a:solidFill>
            <a:schemeClr val="tx1"/>
          </a:solidFill>
          <a:effectLst>
            <a:outerShdw blurRad="50800" dist="38100" dir="2700000" algn="tl" rotWithShape="0">
              <a:prstClr val="black">
                <a:alpha val="40000"/>
              </a:prstClr>
            </a:outerShdw>
          </a:effectLst>
        </p:spPr>
        <p:txBody>
          <a:bodyPr anchor="ctr" anchorCtr="1"/>
          <a:lstStyle/>
          <a:p>
            <a:pPr eaLnBrk="1" hangingPunct="1">
              <a:defRPr/>
            </a:pPr>
            <a:r>
              <a:rPr lang="en-US" sz="2400" dirty="0">
                <a:solidFill>
                  <a:srgbClr val="000000"/>
                </a:solidFill>
                <a:effectLst/>
              </a:rPr>
              <a:t>Someone left </a:t>
            </a:r>
            <a:r>
              <a:rPr lang="en-US" sz="2400" i="1" dirty="0">
                <a:solidFill>
                  <a:schemeClr val="bg2"/>
                </a:solidFill>
                <a:effectLst/>
                <a:latin typeface="+mj-lt"/>
              </a:rPr>
              <a:t>his or her</a:t>
            </a:r>
            <a:r>
              <a:rPr lang="en-US" sz="2400" dirty="0">
                <a:solidFill>
                  <a:schemeClr val="bg2"/>
                </a:solidFill>
                <a:effectLst/>
                <a:latin typeface="+mj-lt"/>
              </a:rPr>
              <a:t> </a:t>
            </a:r>
            <a:r>
              <a:rPr lang="en-US" sz="2400" dirty="0">
                <a:solidFill>
                  <a:srgbClr val="000000"/>
                </a:solidFill>
                <a:effectLst/>
              </a:rPr>
              <a:t>lights on.</a:t>
            </a:r>
          </a:p>
        </p:txBody>
      </p:sp>
      <p:sp>
        <p:nvSpPr>
          <p:cNvPr id="32773" name="AutoShape 5"/>
          <p:cNvSpPr>
            <a:spLocks noChangeArrowheads="1"/>
          </p:cNvSpPr>
          <p:nvPr/>
        </p:nvSpPr>
        <p:spPr bwMode="auto">
          <a:xfrm>
            <a:off x="8237538" y="3656013"/>
            <a:ext cx="2201862" cy="1668462"/>
          </a:xfrm>
          <a:prstGeom prst="wedgeRoundRectCallout">
            <a:avLst>
              <a:gd name="adj1" fmla="val -138102"/>
              <a:gd name="adj2" fmla="val -37153"/>
              <a:gd name="adj3" fmla="val 16667"/>
            </a:avLst>
          </a:prstGeom>
          <a:solidFill>
            <a:schemeClr val="tx1"/>
          </a:solidFill>
          <a:ln w="9525">
            <a:noFill/>
            <a:miter lim="800000"/>
            <a:headEnd/>
            <a:tailEnd/>
          </a:ln>
          <a:effectLst>
            <a:outerShdw blurRad="50800" dist="38100" dir="2700000" algn="tl" rotWithShape="0">
              <a:prstClr val="black">
                <a:alpha val="40000"/>
              </a:prstClr>
            </a:outerShdw>
          </a:effectLst>
        </p:spPr>
        <p:txBody>
          <a:bodyPr anchor="ctr" anchorCtr="1"/>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I can see them along the </a:t>
            </a:r>
            <a:r>
              <a:rPr kumimoji="0" lang="en-US" sz="2400" b="0" i="1" u="none" strike="noStrike" kern="1200" cap="none" spc="0" normalizeH="0" baseline="0" noProof="0" dirty="0">
                <a:ln>
                  <a:noFill/>
                </a:ln>
                <a:solidFill>
                  <a:srgbClr val="000000"/>
                </a:solidFill>
                <a:effectLst/>
                <a:uLnTx/>
                <a:uFillTx/>
                <a:latin typeface="Arial Black"/>
                <a:ea typeface="+mn-ea"/>
                <a:cs typeface="Arial" panose="020B0604020202020204" pitchFamily="34" charset="0"/>
              </a:rPr>
              <a:t>watch tower</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a:t>
            </a:r>
            <a:r>
              <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a:t>
            </a:r>
          </a:p>
        </p:txBody>
      </p:sp>
    </p:spTree>
    <p:extLst>
      <p:ext uri="{BB962C8B-B14F-4D97-AF65-F5344CB8AC3E}">
        <p14:creationId xmlns:p14="http://schemas.microsoft.com/office/powerpoint/2010/main" val="1840875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outVertic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500" fill="hold"/>
                                        <p:tgtEl>
                                          <p:spTgt spid="32774"/>
                                        </p:tgtEl>
                                        <p:attrNameLst>
                                          <p:attrName>ppt_x</p:attrName>
                                        </p:attrNameLst>
                                      </p:cBhvr>
                                      <p:tavLst>
                                        <p:tav tm="0">
                                          <p:val>
                                            <p:strVal val="#ppt_x"/>
                                          </p:val>
                                        </p:tav>
                                        <p:tav tm="100000">
                                          <p:val>
                                            <p:strVal val="#ppt_x"/>
                                          </p:val>
                                        </p:tav>
                                      </p:tavLst>
                                    </p:anim>
                                    <p:anim calcmode="lin" valueType="num">
                                      <p:cBhvr additive="base">
                                        <p:cTn id="13" dur="500" fill="hold"/>
                                        <p:tgtEl>
                                          <p:spTgt spid="3277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 presetClass="entr" presetSubtype="0" fill="hold" grpId="0" nodeType="afterEffect">
                                  <p:stCondLst>
                                    <p:cond delay="500"/>
                                  </p:stCondLst>
                                  <p:iterate type="lt">
                                    <p:tmAbs val="100"/>
                                  </p:iterate>
                                  <p:childTnLst>
                                    <p:set>
                                      <p:cBhvr>
                                        <p:cTn id="16" dur="1" fill="hold">
                                          <p:stCondLst>
                                            <p:cond delay="299"/>
                                          </p:stCondLst>
                                        </p:cTn>
                                        <p:tgtEl>
                                          <p:spTgt spid="3277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grpId="0" nodeType="afterEffect">
                                  <p:stCondLst>
                                    <p:cond delay="500"/>
                                  </p:stCondLst>
                                  <p:iterate type="lt">
                                    <p:tmAbs val="100"/>
                                  </p:iterate>
                                  <p:childTnLst>
                                    <p:set>
                                      <p:cBhvr>
                                        <p:cTn id="19" dur="1" fill="hold">
                                          <p:stCondLst>
                                            <p:cond delay="299"/>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1" grpId="0" animBg="1" autoUpdateAnimBg="0"/>
      <p:bldP spid="3277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33600" y="1295400"/>
            <a:ext cx="7924800" cy="4191000"/>
          </a:xfrm>
          <a:effectLst>
            <a:outerShdw blurRad="50800" dist="38100" dir="2700000" algn="tl" rotWithShape="0">
              <a:prstClr val="black">
                <a:alpha val="40000"/>
              </a:prstClr>
            </a:outerShdw>
          </a:effectLst>
        </p:spPr>
        <p:txBody>
          <a:bodyPr vert="horz" wrap="square" lIns="365760" tIns="45720" rIns="365760" bIns="45720" numCol="1" anchor="ctr" anchorCtr="0" compatLnSpc="1">
            <a:prstTxWarp prst="textNoShape">
              <a:avLst/>
            </a:prstTxWarp>
          </a:bodyPr>
          <a:lstStyle/>
          <a:p>
            <a:pPr marL="347663" algn="l" eaLnBrk="1" hangingPunct="1">
              <a:defRPr/>
            </a:pPr>
            <a:r>
              <a:rPr lang="en-US" sz="4000" dirty="0">
                <a:effectLst>
                  <a:outerShdw blurRad="38100" dist="38100" dir="2700000" algn="tl">
                    <a:srgbClr val="000000">
                      <a:alpha val="43137"/>
                    </a:srgbClr>
                  </a:outerShdw>
                </a:effectLst>
              </a:rPr>
              <a:t>A writer who begins with </a:t>
            </a:r>
            <a:r>
              <a:rPr lang="en-US" sz="4000" i="1" dirty="0">
                <a:solidFill>
                  <a:schemeClr val="accent2"/>
                </a:solidFill>
                <a:effectLst>
                  <a:outerShdw blurRad="38100" dist="38100" dir="2700000" algn="tl">
                    <a:srgbClr val="000000">
                      <a:alpha val="43137"/>
                    </a:srgbClr>
                  </a:outerShdw>
                </a:effectLst>
              </a:rPr>
              <a:t>he or she</a:t>
            </a:r>
            <a:r>
              <a:rPr lang="en-US" sz="4000" dirty="0">
                <a:effectLst>
                  <a:outerShdw blurRad="38100" dist="38100" dir="2700000" algn="tl">
                    <a:srgbClr val="000000">
                      <a:alpha val="43137"/>
                    </a:srgbClr>
                  </a:outerShdw>
                </a:effectLst>
              </a:rPr>
              <a:t> or </a:t>
            </a:r>
            <a:r>
              <a:rPr lang="en-US" sz="4000" i="1" dirty="0">
                <a:solidFill>
                  <a:schemeClr val="accent2"/>
                </a:solidFill>
                <a:effectLst>
                  <a:outerShdw blurRad="38100" dist="38100" dir="2700000" algn="tl">
                    <a:srgbClr val="000000">
                      <a:alpha val="43137"/>
                    </a:srgbClr>
                  </a:outerShdw>
                </a:effectLst>
              </a:rPr>
              <a:t>him or her</a:t>
            </a:r>
            <a:r>
              <a:rPr lang="en-US" sz="4000" dirty="0">
                <a:effectLst>
                  <a:outerShdw blurRad="38100" dist="38100" dir="2700000" algn="tl">
                    <a:srgbClr val="000000">
                      <a:alpha val="43137"/>
                    </a:srgbClr>
                  </a:outerShdw>
                </a:effectLst>
              </a:rPr>
              <a:t> will need to be consistent. But look what happens .</a:t>
            </a:r>
            <a:r>
              <a:rPr lang="en-US" sz="800"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a:t>
            </a:r>
            <a:r>
              <a:rPr lang="en-US" sz="800"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37515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2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1027"/>
          <p:cNvSpPr>
            <a:spLocks noGrp="1" noChangeArrowheads="1"/>
          </p:cNvSpPr>
          <p:nvPr>
            <p:ph type="subTitle" idx="1"/>
          </p:nvPr>
        </p:nvSpPr>
        <p:spPr>
          <a:xfrm>
            <a:off x="1752600" y="228600"/>
            <a:ext cx="8686800" cy="6629400"/>
          </a:xfrm>
          <a:solidFill>
            <a:srgbClr val="FFFFCC"/>
          </a:solidFill>
          <a:effectLst>
            <a:outerShdw blurRad="50800" dist="38100" dir="2700000" algn="tl" rotWithShape="0">
              <a:prstClr val="black">
                <a:alpha val="40000"/>
              </a:prstClr>
            </a:outerShdw>
          </a:effectLst>
        </p:spPr>
        <p:txBody>
          <a:bodyPr vert="horz" wrap="square" lIns="91440" tIns="457200" rIns="91440" bIns="45720" numCol="1" anchor="t" anchorCtr="0" compatLnSpc="1">
            <a:prstTxWarp prst="textNoShape">
              <a:avLst/>
            </a:prstTxWarp>
          </a:bodyPr>
          <a:lstStyle/>
          <a:p>
            <a:pPr marL="228600" algn="l" eaLnBrk="1" hangingPunct="1">
              <a:spcBef>
                <a:spcPts val="0"/>
              </a:spcBef>
              <a:buSzTx/>
              <a:defRPr/>
            </a:pPr>
            <a:r>
              <a:rPr lang="en-US" sz="2400" dirty="0">
                <a:solidFill>
                  <a:srgbClr val="000000"/>
                </a:solidFill>
                <a:effectLst/>
                <a:latin typeface="Times New Roman" pitchFamily="18" charset="0"/>
              </a:rPr>
              <a:t>Wanda </a:t>
            </a:r>
            <a:r>
              <a:rPr lang="en-US" sz="2400" dirty="0" err="1">
                <a:solidFill>
                  <a:srgbClr val="000000"/>
                </a:solidFill>
                <a:effectLst/>
                <a:latin typeface="Times New Roman" pitchFamily="18" charset="0"/>
              </a:rPr>
              <a:t>Wrighter</a:t>
            </a:r>
            <a:endParaRPr lang="en-US" sz="2400" dirty="0">
              <a:solidFill>
                <a:srgbClr val="000000"/>
              </a:solidFill>
              <a:effectLst/>
              <a:latin typeface="Times New Roman" pitchFamily="18" charset="0"/>
            </a:endParaRPr>
          </a:p>
          <a:p>
            <a:pPr marL="228600" algn="l" eaLnBrk="1" hangingPunct="1">
              <a:spcBef>
                <a:spcPts val="0"/>
              </a:spcBef>
              <a:buSzTx/>
              <a:defRPr/>
            </a:pPr>
            <a:r>
              <a:rPr lang="en-US" sz="2400" dirty="0">
                <a:solidFill>
                  <a:srgbClr val="000000"/>
                </a:solidFill>
                <a:effectLst/>
                <a:latin typeface="Times New Roman" pitchFamily="18" charset="0"/>
              </a:rPr>
              <a:t>Professor Pennington</a:t>
            </a:r>
            <a:br>
              <a:rPr lang="en-US" sz="2400" dirty="0">
                <a:solidFill>
                  <a:srgbClr val="000000"/>
                </a:solidFill>
                <a:effectLst/>
                <a:latin typeface="Times New Roman" pitchFamily="18" charset="0"/>
              </a:rPr>
            </a:br>
            <a:r>
              <a:rPr lang="en-US" sz="2400" dirty="0">
                <a:solidFill>
                  <a:srgbClr val="000000"/>
                </a:solidFill>
                <a:effectLst/>
                <a:latin typeface="Times New Roman" pitchFamily="18" charset="0"/>
              </a:rPr>
              <a:t>ENC 1101</a:t>
            </a:r>
            <a:br>
              <a:rPr lang="en-US" sz="2400" dirty="0">
                <a:solidFill>
                  <a:srgbClr val="000000"/>
                </a:solidFill>
                <a:effectLst/>
                <a:latin typeface="Times New Roman" pitchFamily="18" charset="0"/>
              </a:rPr>
            </a:br>
            <a:r>
              <a:rPr lang="en-US" sz="2400" dirty="0">
                <a:solidFill>
                  <a:srgbClr val="000000"/>
                </a:solidFill>
                <a:effectLst/>
                <a:latin typeface="Times New Roman" pitchFamily="18" charset="0"/>
              </a:rPr>
              <a:t>May 17, 2011</a:t>
            </a:r>
          </a:p>
          <a:p>
            <a:pPr marL="228600" eaLnBrk="1" hangingPunct="1">
              <a:spcBef>
                <a:spcPct val="50000"/>
              </a:spcBef>
              <a:buSzTx/>
              <a:defRPr/>
            </a:pPr>
            <a:r>
              <a:rPr lang="en-US" sz="2400" dirty="0">
                <a:solidFill>
                  <a:srgbClr val="000000"/>
                </a:solidFill>
                <a:effectLst/>
                <a:latin typeface="Times New Roman" pitchFamily="18" charset="0"/>
              </a:rPr>
              <a:t>Student Success</a:t>
            </a:r>
          </a:p>
          <a:p>
            <a:pPr marL="228600" algn="l" eaLnBrk="1" hangingPunct="1">
              <a:spcBef>
                <a:spcPct val="50000"/>
              </a:spcBef>
              <a:buSzTx/>
              <a:defRPr/>
            </a:pPr>
            <a:r>
              <a:rPr lang="en-US" sz="2400" dirty="0">
                <a:solidFill>
                  <a:srgbClr val="000000"/>
                </a:solidFill>
                <a:effectLst/>
                <a:latin typeface="Times New Roman" pitchFamily="18" charset="0"/>
              </a:rPr>
              <a:t>	If a student wants to improve his or her grades, he or she should walk himself or herself over to the tutoring center.  There, he or she can request a tutor to help him or her with his or her homework.  This preparation for his or her class will ensure that   he or she is ready when taking his or her quizzes and exams.  In addition, the tutor might have old work to share.  This way, the student can find out himself/herself what to expect on the assignments for a specific instructor that might change his/her assignments rarely.  Thus, the one thing that will insure the success of a student is that he or she gets a tutor to help him or her.</a:t>
            </a:r>
            <a:endParaRPr lang="en-US" dirty="0"/>
          </a:p>
        </p:txBody>
      </p:sp>
      <p:sp>
        <p:nvSpPr>
          <p:cNvPr id="35847" name="Line 1031"/>
          <p:cNvSpPr>
            <a:spLocks noChangeShapeType="1"/>
          </p:cNvSpPr>
          <p:nvPr/>
        </p:nvSpPr>
        <p:spPr bwMode="auto">
          <a:xfrm>
            <a:off x="8534400" y="3276600"/>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0" name="Line 1034"/>
          <p:cNvSpPr>
            <a:spLocks noChangeShapeType="1"/>
          </p:cNvSpPr>
          <p:nvPr/>
        </p:nvSpPr>
        <p:spPr bwMode="auto">
          <a:xfrm>
            <a:off x="6400800" y="3276600"/>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1" name="Line 1035"/>
          <p:cNvSpPr>
            <a:spLocks noChangeShapeType="1"/>
          </p:cNvSpPr>
          <p:nvPr/>
        </p:nvSpPr>
        <p:spPr bwMode="auto">
          <a:xfrm>
            <a:off x="3657600" y="3657600"/>
            <a:ext cx="2209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2" name="Line 1036"/>
          <p:cNvSpPr>
            <a:spLocks noChangeShapeType="1"/>
          </p:cNvSpPr>
          <p:nvPr/>
        </p:nvSpPr>
        <p:spPr bwMode="auto">
          <a:xfrm>
            <a:off x="2057400" y="4038600"/>
            <a:ext cx="1066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3" name="Line 1037"/>
          <p:cNvSpPr>
            <a:spLocks noChangeShapeType="1"/>
          </p:cNvSpPr>
          <p:nvPr/>
        </p:nvSpPr>
        <p:spPr bwMode="auto">
          <a:xfrm>
            <a:off x="6477000" y="4038600"/>
            <a:ext cx="1219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4" name="Line 1038"/>
          <p:cNvSpPr>
            <a:spLocks noChangeShapeType="1"/>
          </p:cNvSpPr>
          <p:nvPr/>
        </p:nvSpPr>
        <p:spPr bwMode="auto">
          <a:xfrm>
            <a:off x="8458200" y="4038600"/>
            <a:ext cx="1066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5" name="Line 1039"/>
          <p:cNvSpPr>
            <a:spLocks noChangeShapeType="1"/>
          </p:cNvSpPr>
          <p:nvPr/>
        </p:nvSpPr>
        <p:spPr bwMode="auto">
          <a:xfrm>
            <a:off x="6096000" y="4419600"/>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6" name="Line 1040"/>
          <p:cNvSpPr>
            <a:spLocks noChangeShapeType="1"/>
          </p:cNvSpPr>
          <p:nvPr/>
        </p:nvSpPr>
        <p:spPr bwMode="auto">
          <a:xfrm>
            <a:off x="2057400" y="4724400"/>
            <a:ext cx="1066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7" name="Line 1041"/>
          <p:cNvSpPr>
            <a:spLocks noChangeShapeType="1"/>
          </p:cNvSpPr>
          <p:nvPr/>
        </p:nvSpPr>
        <p:spPr bwMode="auto">
          <a:xfrm>
            <a:off x="5867400" y="4724400"/>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8" name="Line 1042"/>
          <p:cNvSpPr>
            <a:spLocks noChangeShapeType="1"/>
          </p:cNvSpPr>
          <p:nvPr/>
        </p:nvSpPr>
        <p:spPr bwMode="auto">
          <a:xfrm>
            <a:off x="4572000" y="5486400"/>
            <a:ext cx="1828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59" name="Line 1043"/>
          <p:cNvSpPr>
            <a:spLocks noChangeShapeType="1"/>
          </p:cNvSpPr>
          <p:nvPr/>
        </p:nvSpPr>
        <p:spPr bwMode="auto">
          <a:xfrm>
            <a:off x="8839200" y="5791200"/>
            <a:ext cx="838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60" name="Line 1044"/>
          <p:cNvSpPr>
            <a:spLocks noChangeShapeType="1"/>
          </p:cNvSpPr>
          <p:nvPr/>
        </p:nvSpPr>
        <p:spPr bwMode="auto">
          <a:xfrm>
            <a:off x="4343400" y="6553200"/>
            <a:ext cx="1143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35861" name="Line 1045"/>
          <p:cNvSpPr>
            <a:spLocks noChangeShapeType="1"/>
          </p:cNvSpPr>
          <p:nvPr/>
        </p:nvSpPr>
        <p:spPr bwMode="auto">
          <a:xfrm>
            <a:off x="7924800" y="6553200"/>
            <a:ext cx="1219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35866" name="Picture 1050" descr="fear14"/>
          <p:cNvPicPr>
            <a:picLocks noChangeAspect="1" noChangeArrowheads="1"/>
          </p:cNvPicPr>
          <p:nvPr/>
        </p:nvPicPr>
        <p:blipFill>
          <a:blip r:embed="rId5"/>
          <a:srcRect/>
          <a:stretch>
            <a:fillRect/>
          </a:stretch>
        </p:blipFill>
        <p:spPr bwMode="auto">
          <a:xfrm>
            <a:off x="1974850" y="3194050"/>
            <a:ext cx="4114800" cy="4114800"/>
          </a:xfrm>
          <a:prstGeom prst="rect">
            <a:avLst/>
          </a:prstGeom>
          <a:noFill/>
          <a:ln>
            <a:noFill/>
          </a:ln>
          <a:effectLst>
            <a:outerShdw blurRad="50800" dist="38100" dir="2700000" algn="tl" rotWithShape="0">
              <a:prstClr val="black">
                <a:alpha val="40000"/>
              </a:prstClr>
            </a:outerShdw>
          </a:effectLst>
          <a:extLst/>
        </p:spPr>
      </p:pic>
      <p:sp>
        <p:nvSpPr>
          <p:cNvPr id="35865" name="AutoShape 1049"/>
          <p:cNvSpPr>
            <a:spLocks noGrp="1" noChangeArrowheads="1"/>
          </p:cNvSpPr>
          <p:nvPr>
            <p:ph type="ctrTitle"/>
          </p:nvPr>
        </p:nvSpPr>
        <p:spPr>
          <a:xfrm>
            <a:off x="5486400" y="3124200"/>
            <a:ext cx="2590800" cy="1447800"/>
          </a:xfrm>
          <a:prstGeom prst="wedgeRoundRectCallout">
            <a:avLst>
              <a:gd name="adj1" fmla="val -120037"/>
              <a:gd name="adj2" fmla="val 86185"/>
              <a:gd name="adj3" fmla="val 16667"/>
            </a:avLst>
          </a:prstGeom>
          <a:solidFill>
            <a:schemeClr val="tx1"/>
          </a:solidFill>
          <a:effectLst>
            <a:outerShdw blurRad="50800" dist="38100" dir="2700000" algn="tl" rotWithShape="0">
              <a:prstClr val="black">
                <a:alpha val="40000"/>
              </a:prstClr>
            </a:outerShdw>
          </a:effectLst>
        </p:spPr>
        <p:txBody>
          <a:bodyPr anchorCtr="1"/>
          <a:lstStyle/>
          <a:p>
            <a:pPr eaLnBrk="1" hangingPunct="1">
              <a:defRPr/>
            </a:pPr>
            <a:r>
              <a:rPr lang="en-US" sz="2800" dirty="0">
                <a:solidFill>
                  <a:srgbClr val="000000"/>
                </a:solidFill>
                <a:effectLst/>
                <a:latin typeface="Arial" pitchFamily="34" charset="0"/>
              </a:rPr>
              <a:t>Oh, the</a:t>
            </a:r>
            <a:r>
              <a:rPr lang="en-US" dirty="0">
                <a:solidFill>
                  <a:srgbClr val="000000"/>
                </a:solidFill>
                <a:effectLst/>
                <a:latin typeface="Arial" pitchFamily="34" charset="0"/>
              </a:rPr>
              <a:t> </a:t>
            </a:r>
            <a:r>
              <a:rPr lang="en-US" i="1" dirty="0">
                <a:solidFill>
                  <a:srgbClr val="000000"/>
                </a:solidFill>
                <a:effectLst/>
              </a:rPr>
              <a:t>horror</a:t>
            </a:r>
            <a:r>
              <a:rPr lang="en-US" sz="800" i="1" dirty="0">
                <a:solidFill>
                  <a:srgbClr val="000000"/>
                </a:solidFill>
                <a:effectLst/>
              </a:rPr>
              <a:t> </a:t>
            </a:r>
            <a:r>
              <a:rPr lang="en-US" i="1" dirty="0">
                <a:solidFill>
                  <a:srgbClr val="000000"/>
                </a:solidFill>
                <a:effectLst/>
              </a:rPr>
              <a:t>!</a:t>
            </a:r>
          </a:p>
        </p:txBody>
      </p:sp>
    </p:spTree>
    <p:extLst>
      <p:ext uri="{BB962C8B-B14F-4D97-AF65-F5344CB8AC3E}">
        <p14:creationId xmlns:p14="http://schemas.microsoft.com/office/powerpoint/2010/main" val="3025879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additive="base">
                                        <p:cTn id="13" dur="500" fill="hold"/>
                                        <p:tgtEl>
                                          <p:spTgt spid="35847"/>
                                        </p:tgtEl>
                                        <p:attrNameLst>
                                          <p:attrName>ppt_x</p:attrName>
                                        </p:attrNameLst>
                                      </p:cBhvr>
                                      <p:tavLst>
                                        <p:tav tm="0">
                                          <p:val>
                                            <p:strVal val="0-#ppt_w/2"/>
                                          </p:val>
                                        </p:tav>
                                        <p:tav tm="100000">
                                          <p:val>
                                            <p:strVal val="#ppt_x"/>
                                          </p:val>
                                        </p:tav>
                                      </p:tavLst>
                                    </p:anim>
                                    <p:anim calcmode="lin" valueType="num">
                                      <p:cBhvr additive="base">
                                        <p:cTn id="14" dur="500" fill="hold"/>
                                        <p:tgtEl>
                                          <p:spTgt spid="35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5850"/>
                                        </p:tgtEl>
                                        <p:attrNameLst>
                                          <p:attrName>style.visibility</p:attrName>
                                        </p:attrNameLst>
                                      </p:cBhvr>
                                      <p:to>
                                        <p:strVal val="visible"/>
                                      </p:to>
                                    </p:set>
                                    <p:anim calcmode="lin" valueType="num">
                                      <p:cBhvr additive="base">
                                        <p:cTn id="18" dur="500" fill="hold"/>
                                        <p:tgtEl>
                                          <p:spTgt spid="35850"/>
                                        </p:tgtEl>
                                        <p:attrNameLst>
                                          <p:attrName>ppt_x</p:attrName>
                                        </p:attrNameLst>
                                      </p:cBhvr>
                                      <p:tavLst>
                                        <p:tav tm="0">
                                          <p:val>
                                            <p:strVal val="0-#ppt_w/2"/>
                                          </p:val>
                                        </p:tav>
                                        <p:tav tm="100000">
                                          <p:val>
                                            <p:strVal val="#ppt_x"/>
                                          </p:val>
                                        </p:tav>
                                      </p:tavLst>
                                    </p:anim>
                                    <p:anim calcmode="lin" valueType="num">
                                      <p:cBhvr additive="base">
                                        <p:cTn id="19" dur="500" fill="hold"/>
                                        <p:tgtEl>
                                          <p:spTgt spid="358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par>
                          <p:cTn id="20" fill="hold" nodeType="afterGroup">
                            <p:stCondLst>
                              <p:cond delay="1000"/>
                            </p:stCondLst>
                            <p:childTnLst>
                              <p:par>
                                <p:cTn id="21" presetID="2" presetClass="entr" presetSubtype="8" fill="hold" nodeType="afterEffect">
                                  <p:stCondLst>
                                    <p:cond delay="0"/>
                                  </p:stCondLst>
                                  <p:childTnLst>
                                    <p:set>
                                      <p:cBhvr>
                                        <p:cTn id="22" dur="1" fill="hold">
                                          <p:stCondLst>
                                            <p:cond delay="0"/>
                                          </p:stCondLst>
                                        </p:cTn>
                                        <p:tgtEl>
                                          <p:spTgt spid="35851"/>
                                        </p:tgtEl>
                                        <p:attrNameLst>
                                          <p:attrName>style.visibility</p:attrName>
                                        </p:attrNameLst>
                                      </p:cBhvr>
                                      <p:to>
                                        <p:strVal val="visible"/>
                                      </p:to>
                                    </p:set>
                                    <p:anim calcmode="lin" valueType="num">
                                      <p:cBhvr additive="base">
                                        <p:cTn id="23" dur="500" fill="hold"/>
                                        <p:tgtEl>
                                          <p:spTgt spid="35851"/>
                                        </p:tgtEl>
                                        <p:attrNameLst>
                                          <p:attrName>ppt_x</p:attrName>
                                        </p:attrNameLst>
                                      </p:cBhvr>
                                      <p:tavLst>
                                        <p:tav tm="0">
                                          <p:val>
                                            <p:strVal val="0-#ppt_w/2"/>
                                          </p:val>
                                        </p:tav>
                                        <p:tav tm="100000">
                                          <p:val>
                                            <p:strVal val="#ppt_x"/>
                                          </p:val>
                                        </p:tav>
                                      </p:tavLst>
                                    </p:anim>
                                    <p:anim calcmode="lin" valueType="num">
                                      <p:cBhvr additive="base">
                                        <p:cTn id="24" dur="500" fill="hold"/>
                                        <p:tgtEl>
                                          <p:spTgt spid="358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par>
                          <p:cTn id="25" fill="hold" nodeType="afterGroup">
                            <p:stCondLst>
                              <p:cond delay="1500"/>
                            </p:stCondLst>
                            <p:childTnLst>
                              <p:par>
                                <p:cTn id="26" presetID="2" presetClass="entr" presetSubtype="8" fill="hold" nodeType="afterEffect">
                                  <p:stCondLst>
                                    <p:cond delay="0"/>
                                  </p:stCondLst>
                                  <p:childTnLst>
                                    <p:set>
                                      <p:cBhvr>
                                        <p:cTn id="27" dur="1" fill="hold">
                                          <p:stCondLst>
                                            <p:cond delay="0"/>
                                          </p:stCondLst>
                                        </p:cTn>
                                        <p:tgtEl>
                                          <p:spTgt spid="35852"/>
                                        </p:tgtEl>
                                        <p:attrNameLst>
                                          <p:attrName>style.visibility</p:attrName>
                                        </p:attrNameLst>
                                      </p:cBhvr>
                                      <p:to>
                                        <p:strVal val="visible"/>
                                      </p:to>
                                    </p:set>
                                    <p:anim calcmode="lin" valueType="num">
                                      <p:cBhvr additive="base">
                                        <p:cTn id="28" dur="500" fill="hold"/>
                                        <p:tgtEl>
                                          <p:spTgt spid="35852"/>
                                        </p:tgtEl>
                                        <p:attrNameLst>
                                          <p:attrName>ppt_x</p:attrName>
                                        </p:attrNameLst>
                                      </p:cBhvr>
                                      <p:tavLst>
                                        <p:tav tm="0">
                                          <p:val>
                                            <p:strVal val="0-#ppt_w/2"/>
                                          </p:val>
                                        </p:tav>
                                        <p:tav tm="100000">
                                          <p:val>
                                            <p:strVal val="#ppt_x"/>
                                          </p:val>
                                        </p:tav>
                                      </p:tavLst>
                                    </p:anim>
                                    <p:anim calcmode="lin" valueType="num">
                                      <p:cBhvr additive="base">
                                        <p:cTn id="29" dur="500" fill="hold"/>
                                        <p:tgtEl>
                                          <p:spTgt spid="358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par>
                          <p:cTn id="30" fill="hold" nodeType="afterGroup">
                            <p:stCondLst>
                              <p:cond delay="2000"/>
                            </p:stCondLst>
                            <p:childTnLst>
                              <p:par>
                                <p:cTn id="31" presetID="2" presetClass="entr" presetSubtype="8" fill="hold" nodeType="afterEffect">
                                  <p:stCondLst>
                                    <p:cond delay="0"/>
                                  </p:stCondLst>
                                  <p:childTnLst>
                                    <p:set>
                                      <p:cBhvr>
                                        <p:cTn id="32" dur="1" fill="hold">
                                          <p:stCondLst>
                                            <p:cond delay="0"/>
                                          </p:stCondLst>
                                        </p:cTn>
                                        <p:tgtEl>
                                          <p:spTgt spid="35853"/>
                                        </p:tgtEl>
                                        <p:attrNameLst>
                                          <p:attrName>style.visibility</p:attrName>
                                        </p:attrNameLst>
                                      </p:cBhvr>
                                      <p:to>
                                        <p:strVal val="visible"/>
                                      </p:to>
                                    </p:set>
                                    <p:anim calcmode="lin" valueType="num">
                                      <p:cBhvr additive="base">
                                        <p:cTn id="33" dur="500" fill="hold"/>
                                        <p:tgtEl>
                                          <p:spTgt spid="35853"/>
                                        </p:tgtEl>
                                        <p:attrNameLst>
                                          <p:attrName>ppt_x</p:attrName>
                                        </p:attrNameLst>
                                      </p:cBhvr>
                                      <p:tavLst>
                                        <p:tav tm="0">
                                          <p:val>
                                            <p:strVal val="0-#ppt_w/2"/>
                                          </p:val>
                                        </p:tav>
                                        <p:tav tm="100000">
                                          <p:val>
                                            <p:strVal val="#ppt_x"/>
                                          </p:val>
                                        </p:tav>
                                      </p:tavLst>
                                    </p:anim>
                                    <p:anim calcmode="lin" valueType="num">
                                      <p:cBhvr additive="base">
                                        <p:cTn id="34" dur="500" fill="hold"/>
                                        <p:tgtEl>
                                          <p:spTgt spid="358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par>
                          <p:cTn id="35" fill="hold" nodeType="afterGroup">
                            <p:stCondLst>
                              <p:cond delay="2500"/>
                            </p:stCondLst>
                            <p:childTnLst>
                              <p:par>
                                <p:cTn id="36" presetID="2" presetClass="entr" presetSubtype="8" fill="hold" nodeType="afterEffect">
                                  <p:stCondLst>
                                    <p:cond delay="0"/>
                                  </p:stCondLst>
                                  <p:childTnLst>
                                    <p:set>
                                      <p:cBhvr>
                                        <p:cTn id="37" dur="1" fill="hold">
                                          <p:stCondLst>
                                            <p:cond delay="0"/>
                                          </p:stCondLst>
                                        </p:cTn>
                                        <p:tgtEl>
                                          <p:spTgt spid="35854"/>
                                        </p:tgtEl>
                                        <p:attrNameLst>
                                          <p:attrName>style.visibility</p:attrName>
                                        </p:attrNameLst>
                                      </p:cBhvr>
                                      <p:to>
                                        <p:strVal val="visible"/>
                                      </p:to>
                                    </p:set>
                                    <p:anim calcmode="lin" valueType="num">
                                      <p:cBhvr additive="base">
                                        <p:cTn id="38" dur="500" fill="hold"/>
                                        <p:tgtEl>
                                          <p:spTgt spid="35854"/>
                                        </p:tgtEl>
                                        <p:attrNameLst>
                                          <p:attrName>ppt_x</p:attrName>
                                        </p:attrNameLst>
                                      </p:cBhvr>
                                      <p:tavLst>
                                        <p:tav tm="0">
                                          <p:val>
                                            <p:strVal val="0-#ppt_w/2"/>
                                          </p:val>
                                        </p:tav>
                                        <p:tav tm="100000">
                                          <p:val>
                                            <p:strVal val="#ppt_x"/>
                                          </p:val>
                                        </p:tav>
                                      </p:tavLst>
                                    </p:anim>
                                    <p:anim calcmode="lin" valueType="num">
                                      <p:cBhvr additive="base">
                                        <p:cTn id="39" dur="500" fill="hold"/>
                                        <p:tgtEl>
                                          <p:spTgt spid="358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wav"/>
                                        </p:tgtEl>
                                      </p:cMediaNode>
                                    </p:audio>
                                  </p:subTnLst>
                                </p:cTn>
                              </p:par>
                            </p:childTnLst>
                          </p:cTn>
                        </p:par>
                        <p:par>
                          <p:cTn id="40" fill="hold" nodeType="afterGroup">
                            <p:stCondLst>
                              <p:cond delay="3000"/>
                            </p:stCondLst>
                            <p:childTnLst>
                              <p:par>
                                <p:cTn id="41" presetID="2" presetClass="entr" presetSubtype="8" fill="hold" nodeType="afterEffect">
                                  <p:stCondLst>
                                    <p:cond delay="0"/>
                                  </p:stCondLst>
                                  <p:childTnLst>
                                    <p:set>
                                      <p:cBhvr>
                                        <p:cTn id="42" dur="1" fill="hold">
                                          <p:stCondLst>
                                            <p:cond delay="0"/>
                                          </p:stCondLst>
                                        </p:cTn>
                                        <p:tgtEl>
                                          <p:spTgt spid="35855"/>
                                        </p:tgtEl>
                                        <p:attrNameLst>
                                          <p:attrName>style.visibility</p:attrName>
                                        </p:attrNameLst>
                                      </p:cBhvr>
                                      <p:to>
                                        <p:strVal val="visible"/>
                                      </p:to>
                                    </p:set>
                                    <p:anim calcmode="lin" valueType="num">
                                      <p:cBhvr additive="base">
                                        <p:cTn id="43" dur="500" fill="hold"/>
                                        <p:tgtEl>
                                          <p:spTgt spid="35855"/>
                                        </p:tgtEl>
                                        <p:attrNameLst>
                                          <p:attrName>ppt_x</p:attrName>
                                        </p:attrNameLst>
                                      </p:cBhvr>
                                      <p:tavLst>
                                        <p:tav tm="0">
                                          <p:val>
                                            <p:strVal val="0-#ppt_w/2"/>
                                          </p:val>
                                        </p:tav>
                                        <p:tav tm="100000">
                                          <p:val>
                                            <p:strVal val="#ppt_x"/>
                                          </p:val>
                                        </p:tav>
                                      </p:tavLst>
                                    </p:anim>
                                    <p:anim calcmode="lin" valueType="num">
                                      <p:cBhvr additive="base">
                                        <p:cTn id="44" dur="500" fill="hold"/>
                                        <p:tgtEl>
                                          <p:spTgt spid="358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par>
                          <p:cTn id="45" fill="hold" nodeType="afterGroup">
                            <p:stCondLst>
                              <p:cond delay="3500"/>
                            </p:stCondLst>
                            <p:childTnLst>
                              <p:par>
                                <p:cTn id="46" presetID="2" presetClass="entr" presetSubtype="8" fill="hold" nodeType="afterEffect">
                                  <p:stCondLst>
                                    <p:cond delay="0"/>
                                  </p:stCondLst>
                                  <p:childTnLst>
                                    <p:set>
                                      <p:cBhvr>
                                        <p:cTn id="47" dur="1" fill="hold">
                                          <p:stCondLst>
                                            <p:cond delay="0"/>
                                          </p:stCondLst>
                                        </p:cTn>
                                        <p:tgtEl>
                                          <p:spTgt spid="35856"/>
                                        </p:tgtEl>
                                        <p:attrNameLst>
                                          <p:attrName>style.visibility</p:attrName>
                                        </p:attrNameLst>
                                      </p:cBhvr>
                                      <p:to>
                                        <p:strVal val="visible"/>
                                      </p:to>
                                    </p:set>
                                    <p:anim calcmode="lin" valueType="num">
                                      <p:cBhvr additive="base">
                                        <p:cTn id="48" dur="500" fill="hold"/>
                                        <p:tgtEl>
                                          <p:spTgt spid="35856"/>
                                        </p:tgtEl>
                                        <p:attrNameLst>
                                          <p:attrName>ppt_x</p:attrName>
                                        </p:attrNameLst>
                                      </p:cBhvr>
                                      <p:tavLst>
                                        <p:tav tm="0">
                                          <p:val>
                                            <p:strVal val="0-#ppt_w/2"/>
                                          </p:val>
                                        </p:tav>
                                        <p:tav tm="100000">
                                          <p:val>
                                            <p:strVal val="#ppt_x"/>
                                          </p:val>
                                        </p:tav>
                                      </p:tavLst>
                                    </p:anim>
                                    <p:anim calcmode="lin" valueType="num">
                                      <p:cBhvr additive="base">
                                        <p:cTn id="49" dur="500" fill="hold"/>
                                        <p:tgtEl>
                                          <p:spTgt spid="35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childTnLst>
                          </p:cTn>
                        </p:par>
                        <p:par>
                          <p:cTn id="50" fill="hold" nodeType="afterGroup">
                            <p:stCondLst>
                              <p:cond delay="4000"/>
                            </p:stCondLst>
                            <p:childTnLst>
                              <p:par>
                                <p:cTn id="51" presetID="2" presetClass="entr" presetSubtype="8" fill="hold" nodeType="afterEffect">
                                  <p:stCondLst>
                                    <p:cond delay="0"/>
                                  </p:stCondLst>
                                  <p:childTnLst>
                                    <p:set>
                                      <p:cBhvr>
                                        <p:cTn id="52" dur="1" fill="hold">
                                          <p:stCondLst>
                                            <p:cond delay="0"/>
                                          </p:stCondLst>
                                        </p:cTn>
                                        <p:tgtEl>
                                          <p:spTgt spid="35857"/>
                                        </p:tgtEl>
                                        <p:attrNameLst>
                                          <p:attrName>style.visibility</p:attrName>
                                        </p:attrNameLst>
                                      </p:cBhvr>
                                      <p:to>
                                        <p:strVal val="visible"/>
                                      </p:to>
                                    </p:set>
                                    <p:anim calcmode="lin" valueType="num">
                                      <p:cBhvr additive="base">
                                        <p:cTn id="53" dur="500" fill="hold"/>
                                        <p:tgtEl>
                                          <p:spTgt spid="35857"/>
                                        </p:tgtEl>
                                        <p:attrNameLst>
                                          <p:attrName>ppt_x</p:attrName>
                                        </p:attrNameLst>
                                      </p:cBhvr>
                                      <p:tavLst>
                                        <p:tav tm="0">
                                          <p:val>
                                            <p:strVal val="0-#ppt_w/2"/>
                                          </p:val>
                                        </p:tav>
                                        <p:tav tm="100000">
                                          <p:val>
                                            <p:strVal val="#ppt_x"/>
                                          </p:val>
                                        </p:tav>
                                      </p:tavLst>
                                    </p:anim>
                                    <p:anim calcmode="lin" valueType="num">
                                      <p:cBhvr additive="base">
                                        <p:cTn id="54" dur="500" fill="hold"/>
                                        <p:tgtEl>
                                          <p:spTgt spid="358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wav"/>
                                        </p:tgtEl>
                                      </p:cMediaNode>
                                    </p:audio>
                                  </p:subTnLst>
                                </p:cTn>
                              </p:par>
                            </p:childTnLst>
                          </p:cTn>
                        </p:par>
                        <p:par>
                          <p:cTn id="55" fill="hold" nodeType="afterGroup">
                            <p:stCondLst>
                              <p:cond delay="4500"/>
                            </p:stCondLst>
                            <p:childTnLst>
                              <p:par>
                                <p:cTn id="56" presetID="2" presetClass="entr" presetSubtype="8" fill="hold" nodeType="afterEffect">
                                  <p:stCondLst>
                                    <p:cond delay="0"/>
                                  </p:stCondLst>
                                  <p:childTnLst>
                                    <p:set>
                                      <p:cBhvr>
                                        <p:cTn id="57" dur="1" fill="hold">
                                          <p:stCondLst>
                                            <p:cond delay="0"/>
                                          </p:stCondLst>
                                        </p:cTn>
                                        <p:tgtEl>
                                          <p:spTgt spid="35858"/>
                                        </p:tgtEl>
                                        <p:attrNameLst>
                                          <p:attrName>style.visibility</p:attrName>
                                        </p:attrNameLst>
                                      </p:cBhvr>
                                      <p:to>
                                        <p:strVal val="visible"/>
                                      </p:to>
                                    </p:set>
                                    <p:anim calcmode="lin" valueType="num">
                                      <p:cBhvr additive="base">
                                        <p:cTn id="58" dur="500" fill="hold"/>
                                        <p:tgtEl>
                                          <p:spTgt spid="35858"/>
                                        </p:tgtEl>
                                        <p:attrNameLst>
                                          <p:attrName>ppt_x</p:attrName>
                                        </p:attrNameLst>
                                      </p:cBhvr>
                                      <p:tavLst>
                                        <p:tav tm="0">
                                          <p:val>
                                            <p:strVal val="0-#ppt_w/2"/>
                                          </p:val>
                                        </p:tav>
                                        <p:tav tm="100000">
                                          <p:val>
                                            <p:strVal val="#ppt_x"/>
                                          </p:val>
                                        </p:tav>
                                      </p:tavLst>
                                    </p:anim>
                                    <p:anim calcmode="lin" valueType="num">
                                      <p:cBhvr additive="base">
                                        <p:cTn id="59" dur="500" fill="hold"/>
                                        <p:tgtEl>
                                          <p:spTgt spid="358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par>
                          <p:cTn id="60" fill="hold" nodeType="afterGroup">
                            <p:stCondLst>
                              <p:cond delay="5000"/>
                            </p:stCondLst>
                            <p:childTnLst>
                              <p:par>
                                <p:cTn id="61" presetID="2" presetClass="entr" presetSubtype="8" fill="hold" nodeType="afterEffect">
                                  <p:stCondLst>
                                    <p:cond delay="0"/>
                                  </p:stCondLst>
                                  <p:childTnLst>
                                    <p:set>
                                      <p:cBhvr>
                                        <p:cTn id="62" dur="1" fill="hold">
                                          <p:stCondLst>
                                            <p:cond delay="0"/>
                                          </p:stCondLst>
                                        </p:cTn>
                                        <p:tgtEl>
                                          <p:spTgt spid="35859"/>
                                        </p:tgtEl>
                                        <p:attrNameLst>
                                          <p:attrName>style.visibility</p:attrName>
                                        </p:attrNameLst>
                                      </p:cBhvr>
                                      <p:to>
                                        <p:strVal val="visible"/>
                                      </p:to>
                                    </p:set>
                                    <p:anim calcmode="lin" valueType="num">
                                      <p:cBhvr additive="base">
                                        <p:cTn id="63" dur="500" fill="hold"/>
                                        <p:tgtEl>
                                          <p:spTgt spid="35859"/>
                                        </p:tgtEl>
                                        <p:attrNameLst>
                                          <p:attrName>ppt_x</p:attrName>
                                        </p:attrNameLst>
                                      </p:cBhvr>
                                      <p:tavLst>
                                        <p:tav tm="0">
                                          <p:val>
                                            <p:strVal val="0-#ppt_w/2"/>
                                          </p:val>
                                        </p:tav>
                                        <p:tav tm="100000">
                                          <p:val>
                                            <p:strVal val="#ppt_x"/>
                                          </p:val>
                                        </p:tav>
                                      </p:tavLst>
                                    </p:anim>
                                    <p:anim calcmode="lin" valueType="num">
                                      <p:cBhvr additive="base">
                                        <p:cTn id="64" dur="500" fill="hold"/>
                                        <p:tgtEl>
                                          <p:spTgt spid="358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wav"/>
                                        </p:tgtEl>
                                      </p:cMediaNode>
                                    </p:audio>
                                  </p:subTnLst>
                                </p:cTn>
                              </p:par>
                            </p:childTnLst>
                          </p:cTn>
                        </p:par>
                        <p:par>
                          <p:cTn id="65" fill="hold" nodeType="afterGroup">
                            <p:stCondLst>
                              <p:cond delay="5500"/>
                            </p:stCondLst>
                            <p:childTnLst>
                              <p:par>
                                <p:cTn id="66" presetID="2" presetClass="entr" presetSubtype="8" fill="hold" nodeType="afterEffect">
                                  <p:stCondLst>
                                    <p:cond delay="0"/>
                                  </p:stCondLst>
                                  <p:childTnLst>
                                    <p:set>
                                      <p:cBhvr>
                                        <p:cTn id="67" dur="1" fill="hold">
                                          <p:stCondLst>
                                            <p:cond delay="0"/>
                                          </p:stCondLst>
                                        </p:cTn>
                                        <p:tgtEl>
                                          <p:spTgt spid="35860"/>
                                        </p:tgtEl>
                                        <p:attrNameLst>
                                          <p:attrName>style.visibility</p:attrName>
                                        </p:attrNameLst>
                                      </p:cBhvr>
                                      <p:to>
                                        <p:strVal val="visible"/>
                                      </p:to>
                                    </p:set>
                                    <p:anim calcmode="lin" valueType="num">
                                      <p:cBhvr additive="base">
                                        <p:cTn id="68" dur="500" fill="hold"/>
                                        <p:tgtEl>
                                          <p:spTgt spid="35860"/>
                                        </p:tgtEl>
                                        <p:attrNameLst>
                                          <p:attrName>ppt_x</p:attrName>
                                        </p:attrNameLst>
                                      </p:cBhvr>
                                      <p:tavLst>
                                        <p:tav tm="0">
                                          <p:val>
                                            <p:strVal val="0-#ppt_w/2"/>
                                          </p:val>
                                        </p:tav>
                                        <p:tav tm="100000">
                                          <p:val>
                                            <p:strVal val="#ppt_x"/>
                                          </p:val>
                                        </p:tav>
                                      </p:tavLst>
                                    </p:anim>
                                    <p:anim calcmode="lin" valueType="num">
                                      <p:cBhvr additive="base">
                                        <p:cTn id="69" dur="500" fill="hold"/>
                                        <p:tgtEl>
                                          <p:spTgt spid="358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3" name="whoosh.wav"/>
                                        </p:tgtEl>
                                      </p:cMediaNode>
                                    </p:audio>
                                  </p:subTnLst>
                                </p:cTn>
                              </p:par>
                            </p:childTnLst>
                          </p:cTn>
                        </p:par>
                        <p:par>
                          <p:cTn id="70" fill="hold" nodeType="afterGroup">
                            <p:stCondLst>
                              <p:cond delay="6000"/>
                            </p:stCondLst>
                            <p:childTnLst>
                              <p:par>
                                <p:cTn id="71" presetID="2" presetClass="entr" presetSubtype="8" fill="hold" nodeType="afterEffect">
                                  <p:stCondLst>
                                    <p:cond delay="0"/>
                                  </p:stCondLst>
                                  <p:childTnLst>
                                    <p:set>
                                      <p:cBhvr>
                                        <p:cTn id="72" dur="1" fill="hold">
                                          <p:stCondLst>
                                            <p:cond delay="0"/>
                                          </p:stCondLst>
                                        </p:cTn>
                                        <p:tgtEl>
                                          <p:spTgt spid="35861"/>
                                        </p:tgtEl>
                                        <p:attrNameLst>
                                          <p:attrName>style.visibility</p:attrName>
                                        </p:attrNameLst>
                                      </p:cBhvr>
                                      <p:to>
                                        <p:strVal val="visible"/>
                                      </p:to>
                                    </p:set>
                                    <p:anim calcmode="lin" valueType="num">
                                      <p:cBhvr additive="base">
                                        <p:cTn id="73" dur="500" fill="hold"/>
                                        <p:tgtEl>
                                          <p:spTgt spid="35861"/>
                                        </p:tgtEl>
                                        <p:attrNameLst>
                                          <p:attrName>ppt_x</p:attrName>
                                        </p:attrNameLst>
                                      </p:cBhvr>
                                      <p:tavLst>
                                        <p:tav tm="0">
                                          <p:val>
                                            <p:strVal val="0-#ppt_w/2"/>
                                          </p:val>
                                        </p:tav>
                                        <p:tav tm="100000">
                                          <p:val>
                                            <p:strVal val="#ppt_x"/>
                                          </p:val>
                                        </p:tav>
                                      </p:tavLst>
                                    </p:anim>
                                    <p:anim calcmode="lin" valueType="num">
                                      <p:cBhvr additive="base">
                                        <p:cTn id="74" dur="500" fill="hold"/>
                                        <p:tgtEl>
                                          <p:spTgt spid="358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nodeType="clickEffect">
                                  <p:stCondLst>
                                    <p:cond delay="0"/>
                                  </p:stCondLst>
                                  <p:childTnLst>
                                    <p:set>
                                      <p:cBhvr>
                                        <p:cTn id="78" dur="1" fill="hold">
                                          <p:stCondLst>
                                            <p:cond delay="0"/>
                                          </p:stCondLst>
                                        </p:cTn>
                                        <p:tgtEl>
                                          <p:spTgt spid="35866"/>
                                        </p:tgtEl>
                                        <p:attrNameLst>
                                          <p:attrName>style.visibility</p:attrName>
                                        </p:attrNameLst>
                                      </p:cBhvr>
                                      <p:to>
                                        <p:strVal val="visible"/>
                                      </p:to>
                                    </p:set>
                                    <p:anim calcmode="lin" valueType="num">
                                      <p:cBhvr additive="base">
                                        <p:cTn id="79" dur="500" fill="hold"/>
                                        <p:tgtEl>
                                          <p:spTgt spid="35866"/>
                                        </p:tgtEl>
                                        <p:attrNameLst>
                                          <p:attrName>ppt_x</p:attrName>
                                        </p:attrNameLst>
                                      </p:cBhvr>
                                      <p:tavLst>
                                        <p:tav tm="0">
                                          <p:val>
                                            <p:strVal val="1+#ppt_w/2"/>
                                          </p:val>
                                        </p:tav>
                                        <p:tav tm="100000">
                                          <p:val>
                                            <p:strVal val="#ppt_x"/>
                                          </p:val>
                                        </p:tav>
                                      </p:tavLst>
                                    </p:anim>
                                    <p:anim calcmode="lin" valueType="num">
                                      <p:cBhvr additive="base">
                                        <p:cTn id="80" dur="500" fill="hold"/>
                                        <p:tgtEl>
                                          <p:spTgt spid="358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GROAN_2.WAV"/>
                                        </p:tgtEl>
                                      </p:cMediaNode>
                                    </p:audio>
                                  </p:subTnLst>
                                </p:cTn>
                              </p:par>
                            </p:childTnLst>
                          </p:cTn>
                        </p:par>
                        <p:par>
                          <p:cTn id="81" fill="hold" nodeType="afterGroup">
                            <p:stCondLst>
                              <p:cond delay="500"/>
                            </p:stCondLst>
                            <p:childTnLst>
                              <p:par>
                                <p:cTn id="82" presetID="1" presetClass="entr" presetSubtype="0" fill="hold" grpId="0" nodeType="afterEffect">
                                  <p:stCondLst>
                                    <p:cond delay="500"/>
                                  </p:stCondLst>
                                  <p:iterate type="lt">
                                    <p:tmAbs val="100"/>
                                  </p:iterate>
                                  <p:childTnLst>
                                    <p:set>
                                      <p:cBhvr>
                                        <p:cTn id="83" dur="1" fill="hold">
                                          <p:stCondLst>
                                            <p:cond delay="499"/>
                                          </p:stCondLst>
                                        </p:cTn>
                                        <p:tgtEl>
                                          <p:spTgt spid="35865"/>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4" name="GROAN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P spid="3586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905000" y="228600"/>
            <a:ext cx="8458200" cy="1676400"/>
          </a:xfrm>
          <a:effectLst>
            <a:outerShdw blurRad="50800" dist="38100" dir="2700000" algn="tl" rotWithShape="0">
              <a:prstClr val="black">
                <a:alpha val="40000"/>
              </a:prstClr>
            </a:outerShdw>
          </a:effectLst>
        </p:spPr>
        <p:txBody>
          <a:bodyPr/>
          <a:lstStyle/>
          <a:p>
            <a:pPr marL="342900" algn="l" eaLnBrk="1" hangingPunct="1">
              <a:defRPr/>
            </a:pPr>
            <a:r>
              <a:rPr lang="en-US" dirty="0">
                <a:effectLst>
                  <a:outerShdw blurRad="38100" dist="38100" dir="2700000" algn="tl">
                    <a:srgbClr val="000000">
                      <a:alpha val="43137"/>
                    </a:srgbClr>
                  </a:outerShdw>
                </a:effectLst>
              </a:rPr>
              <a:t>In the 21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century, fix the error </a:t>
            </a:r>
            <a:r>
              <a:rPr lang="en-US" i="1" dirty="0">
                <a:solidFill>
                  <a:schemeClr val="accent2"/>
                </a:solidFill>
                <a:effectLst>
                  <a:outerShdw blurRad="38100" dist="38100" dir="2700000" algn="tl">
                    <a:srgbClr val="000000">
                      <a:alpha val="43137"/>
                    </a:srgbClr>
                  </a:outerShdw>
                </a:effectLst>
              </a:rPr>
              <a:t>without</a:t>
            </a:r>
            <a:r>
              <a:rPr lang="en-US" dirty="0">
                <a:effectLst>
                  <a:outerShdw blurRad="38100" dist="38100" dir="2700000" algn="tl">
                    <a:srgbClr val="000000">
                      <a:alpha val="43137"/>
                    </a:srgbClr>
                  </a:outerShdw>
                </a:effectLst>
              </a:rPr>
              <a:t> the annoying repetition.</a:t>
            </a:r>
          </a:p>
        </p:txBody>
      </p:sp>
      <p:pic>
        <p:nvPicPr>
          <p:cNvPr id="33798" name="Picture 6" descr="skate05"/>
          <p:cNvPicPr>
            <a:picLocks noChangeAspect="1" noChangeArrowheads="1"/>
          </p:cNvPicPr>
          <p:nvPr/>
        </p:nvPicPr>
        <p:blipFill>
          <a:blip r:embed="rId3"/>
          <a:srcRect/>
          <a:stretch>
            <a:fillRect/>
          </a:stretch>
        </p:blipFill>
        <p:spPr bwMode="auto">
          <a:xfrm>
            <a:off x="4038600" y="1676400"/>
            <a:ext cx="4044950" cy="4572000"/>
          </a:xfrm>
          <a:prstGeom prst="rect">
            <a:avLst/>
          </a:prstGeom>
          <a:noFill/>
          <a:ln>
            <a:noFill/>
          </a:ln>
          <a:effectLst>
            <a:outerShdw blurRad="50800" dist="38100" dir="2700000" algn="tl" rotWithShape="0">
              <a:prstClr val="black">
                <a:alpha val="40000"/>
              </a:prstClr>
            </a:outerShdw>
          </a:effectLst>
          <a:extLst/>
        </p:spPr>
      </p:pic>
      <p:sp>
        <p:nvSpPr>
          <p:cNvPr id="33795" name="AutoShape 3"/>
          <p:cNvSpPr>
            <a:spLocks noGrp="1" noChangeArrowheads="1"/>
          </p:cNvSpPr>
          <p:nvPr>
            <p:ph type="subTitle" idx="1"/>
          </p:nvPr>
        </p:nvSpPr>
        <p:spPr>
          <a:xfrm>
            <a:off x="2667000" y="4038600"/>
            <a:ext cx="2209800" cy="1676400"/>
          </a:xfrm>
          <a:prstGeom prst="wedgeRoundRectCallout">
            <a:avLst>
              <a:gd name="adj1" fmla="val 124926"/>
              <a:gd name="adj2" fmla="val -138449"/>
              <a:gd name="adj3" fmla="val 16667"/>
            </a:avLst>
          </a:prstGeom>
          <a:solidFill>
            <a:schemeClr val="tx1"/>
          </a:solidFill>
          <a:effectLst>
            <a:outerShdw blurRad="50800" dist="38100" dir="2700000" algn="tl" rotWithShape="0">
              <a:prstClr val="black">
                <a:alpha val="40000"/>
              </a:prstClr>
            </a:outerShdw>
          </a:effectLst>
        </p:spPr>
        <p:txBody>
          <a:bodyPr anchor="ctr" anchorCtr="1"/>
          <a:lstStyle/>
          <a:p>
            <a:pPr eaLnBrk="1" hangingPunct="1">
              <a:defRPr/>
            </a:pPr>
            <a:r>
              <a:rPr lang="en-US" sz="2400" dirty="0">
                <a:solidFill>
                  <a:srgbClr val="000000"/>
                </a:solidFill>
                <a:effectLst/>
              </a:rPr>
              <a:t>There’s a car with</a:t>
            </a:r>
            <a:r>
              <a:rPr lang="en-US" sz="2400" dirty="0">
                <a:solidFill>
                  <a:schemeClr val="accent2"/>
                </a:solidFill>
                <a:effectLst/>
                <a:latin typeface="Arial Black" pitchFamily="34" charset="0"/>
              </a:rPr>
              <a:t> </a:t>
            </a:r>
            <a:r>
              <a:rPr lang="en-US" sz="2400" i="1" dirty="0">
                <a:solidFill>
                  <a:schemeClr val="bg2"/>
                </a:solidFill>
                <a:effectLst/>
                <a:latin typeface="Arial Black" pitchFamily="34" charset="0"/>
              </a:rPr>
              <a:t>its</a:t>
            </a:r>
            <a:r>
              <a:rPr lang="en-US" sz="2400" dirty="0">
                <a:solidFill>
                  <a:srgbClr val="000000"/>
                </a:solidFill>
                <a:effectLst/>
              </a:rPr>
              <a:t> lights on.</a:t>
            </a:r>
          </a:p>
        </p:txBody>
      </p:sp>
      <p:sp>
        <p:nvSpPr>
          <p:cNvPr id="33797" name="AutoShape 5"/>
          <p:cNvSpPr>
            <a:spLocks noChangeArrowheads="1"/>
          </p:cNvSpPr>
          <p:nvPr/>
        </p:nvSpPr>
        <p:spPr bwMode="auto">
          <a:xfrm>
            <a:off x="7924801" y="3962400"/>
            <a:ext cx="2130425" cy="2395538"/>
          </a:xfrm>
          <a:prstGeom prst="wedgeRoundRectCallout">
            <a:avLst>
              <a:gd name="adj1" fmla="val -104324"/>
              <a:gd name="adj2" fmla="val -109773"/>
              <a:gd name="adj3" fmla="val 16667"/>
            </a:avLst>
          </a:prstGeom>
          <a:solidFill>
            <a:schemeClr val="tx1"/>
          </a:solidFill>
          <a:ln w="9525">
            <a:noFill/>
            <a:miter lim="800000"/>
            <a:headEnd/>
            <a:tailEnd/>
          </a:ln>
          <a:effectLst>
            <a:outerShdw blurRad="50800" dist="38100" dir="2700000" algn="tl" rotWithShape="0">
              <a:prstClr val="black">
                <a:alpha val="40000"/>
              </a:prstClr>
            </a:outerShdw>
          </a:effectLst>
        </p:spPr>
        <p:txBody>
          <a:bodyPr anchor="ctr" anchorCtr="1"/>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Thankfully, </a:t>
            </a:r>
            <a:r>
              <a:rPr kumimoji="0" lang="en-US" sz="2400" b="0" i="1"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rPr>
              <a:t>my</a:t>
            </a:r>
            <a:r>
              <a:rPr kumimoji="0" lang="en-US" sz="2400" b="0" i="0" u="none" strike="noStrike" kern="1200" cap="none" spc="0" normalizeH="0" baseline="0" noProof="0" dirty="0">
                <a:ln>
                  <a:noFill/>
                </a:ln>
                <a:solidFill>
                  <a:srgbClr val="000000"/>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wheels don’t have </a:t>
            </a:r>
            <a:r>
              <a:rPr kumimoji="0" lang="en-US" sz="2400" b="0" i="1"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rPr>
              <a:t>that</a:t>
            </a: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anose="020B0604020202020204" pitchFamily="34" charset="0"/>
              </a:rPr>
              <a:t> problem.</a:t>
            </a:r>
          </a:p>
        </p:txBody>
      </p:sp>
    </p:spTree>
    <p:extLst>
      <p:ext uri="{BB962C8B-B14F-4D97-AF65-F5344CB8AC3E}">
        <p14:creationId xmlns:p14="http://schemas.microsoft.com/office/powerpoint/2010/main" val="1885612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outVertical)">
                                      <p:cBhvr>
                                        <p:cTn id="7" dur="500"/>
                                        <p:tgtEl>
                                          <p:spTgt spid="33794"/>
                                        </p:tgtEl>
                                      </p:cBhvr>
                                    </p:animEffect>
                                  </p:childTnLst>
                                </p:cTn>
                              </p:par>
                            </p:childTnLst>
                          </p:cTn>
                        </p:par>
                        <p:par>
                          <p:cTn id="8" fill="hold" nodeType="afterGroup">
                            <p:stCondLst>
                              <p:cond delay="500"/>
                            </p:stCondLst>
                            <p:childTnLst>
                              <p:par>
                                <p:cTn id="9" presetID="2" presetClass="entr" presetSubtype="12" fill="hold" nodeType="after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500" fill="hold"/>
                                        <p:tgtEl>
                                          <p:spTgt spid="33798"/>
                                        </p:tgtEl>
                                        <p:attrNameLst>
                                          <p:attrName>ppt_x</p:attrName>
                                        </p:attrNameLst>
                                      </p:cBhvr>
                                      <p:tavLst>
                                        <p:tav tm="0">
                                          <p:val>
                                            <p:strVal val="0-#ppt_w/2"/>
                                          </p:val>
                                        </p:tav>
                                        <p:tav tm="100000">
                                          <p:val>
                                            <p:strVal val="#ppt_x"/>
                                          </p:val>
                                        </p:tav>
                                      </p:tavLst>
                                    </p:anim>
                                    <p:anim calcmode="lin" valueType="num">
                                      <p:cBhvr additive="base">
                                        <p:cTn id="12" dur="500" fill="hold"/>
                                        <p:tgtEl>
                                          <p:spTgt spid="3379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299"/>
                                          </p:stCondLst>
                                        </p:cTn>
                                        <p:tgtEl>
                                          <p:spTgt spid="33795">
                                            <p:bg/>
                                          </p:spTgt>
                                        </p:tgtEl>
                                        <p:attrNameLst>
                                          <p:attrName>style.visibility</p:attrName>
                                        </p:attrNameLst>
                                      </p:cBhvr>
                                      <p:to>
                                        <p:strVal val="visible"/>
                                      </p:to>
                                    </p:set>
                                  </p:childTnLst>
                                </p:cTn>
                              </p:par>
                            </p:childTnLst>
                          </p:cTn>
                        </p:par>
                        <p:par>
                          <p:cTn id="16" fill="hold" nodeType="afterGroup">
                            <p:stCondLst>
                              <p:cond delay="1800"/>
                            </p:stCondLst>
                            <p:childTnLst>
                              <p:par>
                                <p:cTn id="17" presetID="1" presetClass="entr" presetSubtype="0" fill="hold" grpId="0" nodeType="afterEffect">
                                  <p:stCondLst>
                                    <p:cond delay="500"/>
                                  </p:stCondLst>
                                  <p:iterate type="lt">
                                    <p:tmAbs val="100"/>
                                  </p:iterate>
                                  <p:childTnLst>
                                    <p:set>
                                      <p:cBhvr>
                                        <p:cTn id="18" dur="1" fill="hold">
                                          <p:stCondLst>
                                            <p:cond delay="299"/>
                                          </p:stCondLst>
                                        </p:cTn>
                                        <p:tgtEl>
                                          <p:spTgt spid="33795">
                                            <p:txEl>
                                              <p:pRg st="0" end="0"/>
                                            </p:txEl>
                                          </p:spTgt>
                                        </p:tgtEl>
                                        <p:attrNameLst>
                                          <p:attrName>style.visibility</p:attrName>
                                        </p:attrNameLst>
                                      </p:cBhvr>
                                      <p:to>
                                        <p:strVal val="visible"/>
                                      </p:to>
                                    </p:set>
                                  </p:childTnLst>
                                </p:cTn>
                              </p:par>
                            </p:childTnLst>
                          </p:cTn>
                        </p:par>
                        <p:par>
                          <p:cTn id="19" fill="hold" nodeType="afterGroup">
                            <p:stCondLst>
                              <p:cond delay="5200"/>
                            </p:stCondLst>
                            <p:childTnLst>
                              <p:par>
                                <p:cTn id="20" presetID="1" presetClass="entr" presetSubtype="0" fill="hold" grpId="0" nodeType="afterEffect">
                                  <p:stCondLst>
                                    <p:cond delay="500"/>
                                  </p:stCondLst>
                                  <p:iterate type="lt">
                                    <p:tmAbs val="100"/>
                                  </p:iterate>
                                  <p:childTnLst>
                                    <p:set>
                                      <p:cBhvr>
                                        <p:cTn id="21" dur="1" fill="hold">
                                          <p:stCondLst>
                                            <p:cond delay="299"/>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nimBg="1" autoUpdateAnimBg="0" advAuto="0"/>
      <p:bldP spid="3379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381000"/>
            <a:ext cx="8305800" cy="1905000"/>
          </a:xfrm>
          <a:effectLst>
            <a:outerShdw blurRad="50800" dist="38100" dir="2700000" algn="tl" rotWithShape="0">
              <a:prstClr val="black">
                <a:alpha val="40000"/>
              </a:prstClr>
            </a:outerShdw>
          </a:effectLst>
        </p:spPr>
        <p:txBody>
          <a:bodyPr/>
          <a:lstStyle/>
          <a:p>
            <a:pPr marL="342900" algn="l" eaLnBrk="1" hangingPunct="1">
              <a:defRPr/>
            </a:pPr>
            <a:r>
              <a:rPr lang="en-US" u="sng" dirty="0">
                <a:effectLst>
                  <a:outerShdw blurRad="38100" dist="38100" dir="2700000" algn="tl">
                    <a:srgbClr val="000000">
                      <a:alpha val="43137"/>
                    </a:srgbClr>
                  </a:outerShdw>
                </a:effectLst>
              </a:rPr>
              <a:t>Rule 4, Part 3:</a:t>
            </a:r>
            <a:r>
              <a:rPr lang="en-US" dirty="0">
                <a:effectLst>
                  <a:outerShdw blurRad="38100" dist="38100" dir="2700000" algn="tl">
                    <a:srgbClr val="000000">
                      <a:alpha val="43137"/>
                    </a:srgbClr>
                  </a:outerShdw>
                </a:effectLst>
              </a:rPr>
              <a:t> Some indefinite pronouns are </a:t>
            </a:r>
            <a:r>
              <a:rPr lang="en-US" i="1" dirty="0">
                <a:solidFill>
                  <a:schemeClr val="accent2"/>
                </a:solidFill>
                <a:effectLst>
                  <a:outerShdw blurRad="38100" dist="38100" dir="2700000" algn="tl">
                    <a:srgbClr val="000000">
                      <a:alpha val="43137"/>
                    </a:srgbClr>
                  </a:outerShdw>
                </a:effectLst>
              </a:rPr>
              <a:t>singular or plural</a:t>
            </a:r>
            <a:r>
              <a:rPr lang="en-US" dirty="0">
                <a:effectLst>
                  <a:outerShdw blurRad="38100" dist="38100" dir="2700000" algn="tl">
                    <a:srgbClr val="000000">
                      <a:alpha val="43137"/>
                    </a:srgbClr>
                  </a:outerShdw>
                </a:effectLst>
              </a:rPr>
              <a:t>, depending on </a:t>
            </a:r>
            <a:r>
              <a:rPr lang="en-US" i="1" dirty="0">
                <a:solidFill>
                  <a:schemeClr val="accent2"/>
                </a:solidFill>
                <a:effectLst>
                  <a:outerShdw blurRad="38100" dist="38100" dir="2700000" algn="tl">
                    <a:srgbClr val="000000">
                      <a:alpha val="43137"/>
                    </a:srgbClr>
                  </a:outerShdw>
                </a:effectLst>
              </a:rPr>
              <a:t>context</a:t>
            </a:r>
            <a:r>
              <a:rPr lang="en-US" dirty="0">
                <a:effectLst>
                  <a:outerShdw blurRad="38100" dist="38100" dir="2700000" algn="tl">
                    <a:srgbClr val="000000">
                      <a:alpha val="43137"/>
                    </a:srgbClr>
                  </a:outerShdw>
                </a:effectLst>
              </a:rPr>
              <a:t>.</a:t>
            </a:r>
          </a:p>
        </p:txBody>
      </p:sp>
      <p:sp>
        <p:nvSpPr>
          <p:cNvPr id="13315" name="Rectangle 3"/>
          <p:cNvSpPr>
            <a:spLocks noGrp="1" noChangeArrowheads="1"/>
          </p:cNvSpPr>
          <p:nvPr>
            <p:ph type="body" sz="half" idx="1"/>
          </p:nvPr>
        </p:nvSpPr>
        <p:spPr>
          <a:xfrm>
            <a:off x="2133600" y="2743200"/>
            <a:ext cx="1676400" cy="3581400"/>
          </a:xfrm>
          <a:solidFill>
            <a:schemeClr val="hlink"/>
          </a:solidFill>
          <a:effectLst>
            <a:outerShdw blurRad="50800" dist="38100" dir="2700000" algn="tl" rotWithShape="0">
              <a:prstClr val="black">
                <a:alpha val="40000"/>
              </a:prstClr>
            </a:outerShdw>
          </a:effectLst>
        </p:spPr>
        <p:txBody>
          <a:bodyPr anchor="ctr" anchorCtr="1"/>
          <a:lstStyle/>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All</a:t>
            </a:r>
          </a:p>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Any</a:t>
            </a:r>
          </a:p>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None</a:t>
            </a:r>
            <a:r>
              <a:rPr lang="en-US" sz="2400" b="1" dirty="0">
                <a:solidFill>
                  <a:srgbClr val="FF0000"/>
                </a:solidFill>
              </a:rPr>
              <a:t>*</a:t>
            </a:r>
          </a:p>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More</a:t>
            </a:r>
          </a:p>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Most</a:t>
            </a:r>
          </a:p>
          <a:p>
            <a:pPr marL="228600" indent="-228600" eaLnBrk="1" hangingPunct="1">
              <a:buClr>
                <a:schemeClr val="accent2">
                  <a:lumMod val="60000"/>
                  <a:lumOff val="40000"/>
                </a:schemeClr>
              </a:buClr>
              <a:buSzPct val="150000"/>
              <a:buFont typeface="Arial" panose="020B0604020202020204" pitchFamily="34" charset="0"/>
              <a:buChar char="•"/>
              <a:defRPr/>
            </a:pPr>
            <a:r>
              <a:rPr lang="en-US" sz="2400" b="1" dirty="0"/>
              <a:t> Some</a:t>
            </a:r>
          </a:p>
        </p:txBody>
      </p:sp>
      <p:sp>
        <p:nvSpPr>
          <p:cNvPr id="13316" name="Rectangle 4"/>
          <p:cNvSpPr>
            <a:spLocks noGrp="1" noChangeArrowheads="1"/>
          </p:cNvSpPr>
          <p:nvPr>
            <p:ph type="body" sz="half" idx="2"/>
          </p:nvPr>
        </p:nvSpPr>
        <p:spPr>
          <a:xfrm>
            <a:off x="3733800" y="2514600"/>
            <a:ext cx="4114800" cy="3962400"/>
          </a:xfrm>
          <a:effectLst/>
        </p:spPr>
        <p:txBody>
          <a:bodyPr anchor="ctr" anchorCtr="1"/>
          <a:lstStyle/>
          <a:p>
            <a:pPr marL="223838" indent="0" eaLnBrk="1" hangingPunct="1">
              <a:lnSpc>
                <a:spcPct val="90000"/>
              </a:lnSpc>
              <a:buClr>
                <a:schemeClr val="tx2"/>
              </a:buClr>
              <a:buNone/>
              <a:defRPr/>
            </a:pPr>
            <a:r>
              <a:rPr lang="en-US" sz="3200" u="sng" dirty="0">
                <a:solidFill>
                  <a:schemeClr val="accent2"/>
                </a:solidFill>
                <a:effectLst>
                  <a:outerShdw blurRad="38100" dist="38100" dir="2700000" algn="tl">
                    <a:srgbClr val="000000">
                      <a:alpha val="43137"/>
                    </a:srgbClr>
                  </a:outerShdw>
                </a:effectLst>
                <a:latin typeface="Arial Black" pitchFamily="34" charset="0"/>
              </a:rPr>
              <a:t>All</a:t>
            </a:r>
            <a:r>
              <a:rPr lang="en-US" sz="3200" dirty="0">
                <a:effectLst>
                  <a:outerShdw blurRad="38100" dist="38100" dir="2700000" algn="tl">
                    <a:srgbClr val="000000">
                      <a:alpha val="43137"/>
                    </a:srgbClr>
                  </a:outerShdw>
                </a:effectLst>
              </a:rPr>
              <a:t> of Beverly’s hair gets </a:t>
            </a:r>
            <a:r>
              <a:rPr lang="en-US" sz="3200" i="1" dirty="0">
                <a:solidFill>
                  <a:schemeClr val="accent2"/>
                </a:solidFill>
                <a:effectLst>
                  <a:outerShdw blurRad="38100" dist="38100" dir="2700000" algn="tl">
                    <a:srgbClr val="000000">
                      <a:alpha val="43137"/>
                    </a:srgbClr>
                  </a:outerShdw>
                </a:effectLst>
                <a:latin typeface="Arial Black" pitchFamily="34" charset="0"/>
              </a:rPr>
              <a:t>its</a:t>
            </a:r>
            <a:r>
              <a:rPr lang="en-US" sz="3200" dirty="0">
                <a:effectLst>
                  <a:outerShdw blurRad="38100" dist="38100" dir="2700000" algn="tl">
                    <a:srgbClr val="000000">
                      <a:alpha val="43137"/>
                    </a:srgbClr>
                  </a:outerShdw>
                </a:effectLst>
              </a:rPr>
              <a:t> color from a bottle.</a:t>
            </a:r>
          </a:p>
          <a:p>
            <a:pPr marL="223838" indent="0" eaLnBrk="1" hangingPunct="1">
              <a:lnSpc>
                <a:spcPct val="90000"/>
              </a:lnSpc>
              <a:buClr>
                <a:schemeClr val="tx2"/>
              </a:buClr>
              <a:buNone/>
              <a:defRPr/>
            </a:pPr>
            <a:r>
              <a:rPr lang="en-US" sz="3200" u="sng" dirty="0">
                <a:solidFill>
                  <a:schemeClr val="accent2"/>
                </a:solidFill>
                <a:effectLst>
                  <a:outerShdw blurRad="38100" dist="38100" dir="2700000" algn="tl">
                    <a:srgbClr val="000000">
                      <a:alpha val="43137"/>
                    </a:srgbClr>
                  </a:outerShdw>
                </a:effectLst>
                <a:latin typeface="Arial Black" pitchFamily="34" charset="0"/>
              </a:rPr>
              <a:t>All</a:t>
            </a:r>
            <a:r>
              <a:rPr lang="en-US" sz="3200" dirty="0">
                <a:effectLst>
                  <a:outerShdw blurRad="38100" dist="38100" dir="2700000" algn="tl">
                    <a:srgbClr val="000000">
                      <a:alpha val="43137"/>
                    </a:srgbClr>
                  </a:outerShdw>
                </a:effectLst>
              </a:rPr>
              <a:t> of Beverly’s fingernails get </a:t>
            </a:r>
            <a:r>
              <a:rPr lang="en-US" sz="3200" i="1" dirty="0">
                <a:solidFill>
                  <a:schemeClr val="accent2"/>
                </a:solidFill>
                <a:effectLst>
                  <a:outerShdw blurRad="38100" dist="38100" dir="2700000" algn="tl">
                    <a:srgbClr val="000000">
                      <a:alpha val="43137"/>
                    </a:srgbClr>
                  </a:outerShdw>
                </a:effectLst>
                <a:latin typeface="Arial Black" pitchFamily="34" charset="0"/>
              </a:rPr>
              <a:t>their</a:t>
            </a:r>
            <a:r>
              <a:rPr lang="en-US" sz="3200" dirty="0">
                <a:effectLst>
                  <a:outerShdw blurRad="38100" dist="38100" dir="2700000" algn="tl">
                    <a:srgbClr val="000000">
                      <a:alpha val="43137"/>
                    </a:srgbClr>
                  </a:outerShdw>
                </a:effectLst>
              </a:rPr>
              <a:t> color from a bottle.</a:t>
            </a:r>
          </a:p>
        </p:txBody>
      </p:sp>
      <p:pic>
        <p:nvPicPr>
          <p:cNvPr id="13318" name="Picture 6" descr="hair01"/>
          <p:cNvPicPr>
            <a:picLocks noChangeAspect="1" noChangeArrowheads="1"/>
          </p:cNvPicPr>
          <p:nvPr/>
        </p:nvPicPr>
        <p:blipFill>
          <a:blip r:embed="rId4"/>
          <a:srcRect r="9143" b="16668"/>
          <a:stretch>
            <a:fillRect/>
          </a:stretch>
        </p:blipFill>
        <p:spPr bwMode="auto">
          <a:xfrm>
            <a:off x="7639050" y="2362200"/>
            <a:ext cx="3028950" cy="449580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033269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outVertic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315">
                                            <p:bg/>
                                          </p:spTgt>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13315">
                                            <p:txEl>
                                              <p:pRg st="0" end="0"/>
                                            </p:txEl>
                                          </p:spTgt>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13315">
                                            <p:txEl>
                                              <p:pRg st="1" end="1"/>
                                            </p:txEl>
                                          </p:spTgt>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grpId="0" nodeType="afterEffect">
                                  <p:stCondLst>
                                    <p:cond delay="0"/>
                                  </p:stCondLst>
                                  <p:childTnLst>
                                    <p:set>
                                      <p:cBhvr>
                                        <p:cTn id="20" dur="1" fill="hold">
                                          <p:stCondLst>
                                            <p:cond delay="499"/>
                                          </p:stCondLst>
                                        </p:cTn>
                                        <p:tgtEl>
                                          <p:spTgt spid="13315">
                                            <p:txEl>
                                              <p:pRg st="2" end="2"/>
                                            </p:txEl>
                                          </p:spTgt>
                                        </p:tgtEl>
                                        <p:attrNameLst>
                                          <p:attrName>style.visibility</p:attrName>
                                        </p:attrNameLst>
                                      </p:cBhvr>
                                      <p:to>
                                        <p:strVal val="visible"/>
                                      </p:to>
                                    </p:set>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499"/>
                                          </p:stCondLst>
                                        </p:cTn>
                                        <p:tgtEl>
                                          <p:spTgt spid="13315">
                                            <p:txEl>
                                              <p:pRg st="3" end="3"/>
                                            </p:txEl>
                                          </p:spTgt>
                                        </p:tgtEl>
                                        <p:attrNameLst>
                                          <p:attrName>style.visibility</p:attrName>
                                        </p:attrNameLst>
                                      </p:cBhvr>
                                      <p:to>
                                        <p:strVal val="visible"/>
                                      </p:to>
                                    </p:set>
                                  </p:childTnLst>
                                </p:cTn>
                              </p:par>
                            </p:childTnLst>
                          </p:cTn>
                        </p:par>
                        <p:par>
                          <p:cTn id="24" fill="hold" nodeType="afterGroup">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13315">
                                            <p:txEl>
                                              <p:pRg st="4" end="4"/>
                                            </p:txEl>
                                          </p:spTgt>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iterate type="lt">
                                    <p:tmPct val="10000"/>
                                  </p:iterate>
                                  <p:childTnLst>
                                    <p:set>
                                      <p:cBhvr>
                                        <p:cTn id="33" dur="1" fill="hold">
                                          <p:stCondLst>
                                            <p:cond delay="0"/>
                                          </p:stCondLst>
                                        </p:cTn>
                                        <p:tgtEl>
                                          <p:spTgt spid="13316">
                                            <p:txEl>
                                              <p:pRg st="0" end="0"/>
                                            </p:txEl>
                                          </p:spTgt>
                                        </p:tgtEl>
                                        <p:attrNameLst>
                                          <p:attrName>style.visibility</p:attrName>
                                        </p:attrNameLst>
                                      </p:cBhvr>
                                      <p:to>
                                        <p:strVal val="visible"/>
                                      </p:to>
                                    </p:set>
                                    <p:animEffect transition="in" filter="dissolve">
                                      <p:cBhvr>
                                        <p:cTn id="34" dur="500"/>
                                        <p:tgtEl>
                                          <p:spTgt spid="1331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iterate type="lt">
                                    <p:tmPct val="10000"/>
                                  </p:iterate>
                                  <p:childTnLst>
                                    <p:set>
                                      <p:cBhvr>
                                        <p:cTn id="38" dur="1" fill="hold">
                                          <p:stCondLst>
                                            <p:cond delay="0"/>
                                          </p:stCondLst>
                                        </p:cTn>
                                        <p:tgtEl>
                                          <p:spTgt spid="13316">
                                            <p:txEl>
                                              <p:pRg st="1" end="1"/>
                                            </p:txEl>
                                          </p:spTgt>
                                        </p:tgtEl>
                                        <p:attrNameLst>
                                          <p:attrName>style.visibility</p:attrName>
                                        </p:attrNameLst>
                                      </p:cBhvr>
                                      <p:to>
                                        <p:strVal val="visible"/>
                                      </p:to>
                                    </p:set>
                                    <p:animEffect transition="in" filter="dissolve">
                                      <p:cBhvr>
                                        <p:cTn id="39" dur="500"/>
                                        <p:tgtEl>
                                          <p:spTgt spid="13316">
                                            <p:txEl>
                                              <p:pRg st="1" end="1"/>
                                            </p:txEl>
                                          </p:spTgt>
                                        </p:tgtEl>
                                      </p:cBhvr>
                                    </p:animEffect>
                                  </p:childTnLst>
                                </p:cTn>
                              </p:par>
                            </p:childTnLst>
                          </p:cTn>
                        </p:par>
                        <p:par>
                          <p:cTn id="40" fill="hold" nodeType="afterGroup">
                            <p:stCondLst>
                              <p:cond delay="2950"/>
                            </p:stCondLst>
                            <p:childTnLst>
                              <p:par>
                                <p:cTn id="41" presetID="2" presetClass="entr" presetSubtype="6" fill="hold" nodeType="afterEffect">
                                  <p:stCondLst>
                                    <p:cond delay="0"/>
                                  </p:stCondLst>
                                  <p:childTnLst>
                                    <p:set>
                                      <p:cBhvr>
                                        <p:cTn id="42" dur="1" fill="hold">
                                          <p:stCondLst>
                                            <p:cond delay="0"/>
                                          </p:stCondLst>
                                        </p:cTn>
                                        <p:tgtEl>
                                          <p:spTgt spid="13318"/>
                                        </p:tgtEl>
                                        <p:attrNameLst>
                                          <p:attrName>style.visibility</p:attrName>
                                        </p:attrNameLst>
                                      </p:cBhvr>
                                      <p:to>
                                        <p:strVal val="visible"/>
                                      </p:to>
                                    </p:set>
                                    <p:anim calcmode="lin" valueType="num">
                                      <p:cBhvr additive="base">
                                        <p:cTn id="43" dur="500" fill="hold"/>
                                        <p:tgtEl>
                                          <p:spTgt spid="13318"/>
                                        </p:tgtEl>
                                        <p:attrNameLst>
                                          <p:attrName>ppt_x</p:attrName>
                                        </p:attrNameLst>
                                      </p:cBhvr>
                                      <p:tavLst>
                                        <p:tav tm="0">
                                          <p:val>
                                            <p:strVal val="1+#ppt_w/2"/>
                                          </p:val>
                                        </p:tav>
                                        <p:tav tm="100000">
                                          <p:val>
                                            <p:strVal val="#ppt_x"/>
                                          </p:val>
                                        </p:tav>
                                      </p:tavLst>
                                    </p:anim>
                                    <p:anim calcmode="lin" valueType="num">
                                      <p:cBhvr additive="base">
                                        <p:cTn id="44" dur="500" fill="hold"/>
                                        <p:tgtEl>
                                          <p:spTgt spid="133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OW__M1_.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build="p" animBg="1" autoUpdateAnimBg="0" advAuto="0"/>
      <p:bldP spid="1331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1981200" y="381000"/>
            <a:ext cx="8229600" cy="914400"/>
          </a:xfrm>
          <a:noFill/>
          <a:effectLst/>
        </p:spPr>
        <p:txBody>
          <a:bodyPr/>
          <a:lstStyle/>
          <a:p>
            <a:pPr eaLnBrk="1" hangingPunct="1">
              <a:defRPr/>
            </a:pPr>
            <a:r>
              <a:rPr lang="en-US" sz="2800" dirty="0">
                <a:effectLst>
                  <a:outerShdw blurRad="38100" dist="38100" dir="2700000" algn="tl">
                    <a:srgbClr val="000000">
                      <a:alpha val="43137"/>
                    </a:srgbClr>
                  </a:outerShdw>
                </a:effectLst>
              </a:rPr>
              <a:t>Some </a:t>
            </a:r>
            <a:r>
              <a:rPr lang="en-US" sz="2800" i="1" dirty="0">
                <a:solidFill>
                  <a:schemeClr val="accent2"/>
                </a:solidFill>
                <a:effectLst>
                  <a:outerShdw blurRad="38100" dist="38100" dir="2700000" algn="tl">
                    <a:srgbClr val="000000">
                      <a:alpha val="43137"/>
                    </a:srgbClr>
                  </a:outerShdw>
                </a:effectLst>
              </a:rPr>
              <a:t>groups</a:t>
            </a:r>
            <a:r>
              <a:rPr lang="en-US" sz="2800" dirty="0">
                <a:effectLst>
                  <a:outerShdw blurRad="38100" dist="38100" dir="2700000" algn="tl">
                    <a:srgbClr val="000000">
                      <a:alpha val="43137"/>
                    </a:srgbClr>
                  </a:outerShdw>
                </a:effectLst>
              </a:rPr>
              <a:t> of people, like a </a:t>
            </a:r>
            <a:r>
              <a:rPr lang="en-US" sz="2800" i="1" dirty="0">
                <a:solidFill>
                  <a:schemeClr val="accent2"/>
                </a:solidFill>
                <a:effectLst>
                  <a:outerShdw blurRad="38100" dist="38100" dir="2700000" algn="tl">
                    <a:srgbClr val="000000">
                      <a:alpha val="43137"/>
                    </a:srgbClr>
                  </a:outerShdw>
                </a:effectLst>
              </a:rPr>
              <a:t>jury</a:t>
            </a:r>
            <a:r>
              <a:rPr lang="en-US" sz="2800" dirty="0">
                <a:effectLst>
                  <a:outerShdw blurRad="38100" dist="38100" dir="2700000" algn="tl">
                    <a:srgbClr val="000000">
                      <a:alpha val="43137"/>
                    </a:srgbClr>
                  </a:outerShdw>
                </a:effectLst>
              </a:rPr>
              <a:t>, also cause pronoun agreement </a:t>
            </a:r>
            <a:r>
              <a:rPr lang="en-US" sz="2800" i="1" dirty="0">
                <a:solidFill>
                  <a:schemeClr val="accent2"/>
                </a:solidFill>
                <a:effectLst>
                  <a:outerShdw blurRad="38100" dist="38100" dir="2700000" algn="tl">
                    <a:srgbClr val="000000">
                      <a:alpha val="43137"/>
                    </a:srgbClr>
                  </a:outerShdw>
                </a:effectLst>
              </a:rPr>
              <a:t>problems</a:t>
            </a:r>
            <a:r>
              <a:rPr lang="en-US" sz="2800" dirty="0">
                <a:effectLst>
                  <a:outerShdw blurRad="38100" dist="38100" dir="2700000" algn="tl">
                    <a:srgbClr val="000000">
                      <a:alpha val="43137"/>
                    </a:srgbClr>
                  </a:outerShdw>
                </a:effectLst>
              </a:rPr>
              <a:t>.</a:t>
            </a:r>
          </a:p>
        </p:txBody>
      </p:sp>
      <p:pic>
        <p:nvPicPr>
          <p:cNvPr id="20484" name="Picture 1028" descr="jury01"/>
          <p:cNvPicPr>
            <a:picLocks noChangeAspect="1" noChangeArrowheads="1"/>
          </p:cNvPicPr>
          <p:nvPr/>
        </p:nvPicPr>
        <p:blipFill>
          <a:blip r:embed="rId3"/>
          <a:srcRect/>
          <a:stretch>
            <a:fillRect/>
          </a:stretch>
        </p:blipFill>
        <p:spPr bwMode="auto">
          <a:xfrm>
            <a:off x="2857500" y="1447800"/>
            <a:ext cx="6477000" cy="5145088"/>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021413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par>
                          <p:cTn id="8" fill="hold" nodeType="afterGroup">
                            <p:stCondLst>
                              <p:cond delay="3600"/>
                            </p:stCondLst>
                            <p:childTnLst>
                              <p:par>
                                <p:cTn id="9" presetID="9" presetClass="entr" presetSubtype="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dissolve">
                                      <p:cBhvr>
                                        <p:cTn id="11"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2057400" y="152400"/>
            <a:ext cx="8077200" cy="2743200"/>
          </a:xfrm>
          <a:prstGeom prst="downArrowCallout">
            <a:avLst>
              <a:gd name="adj1" fmla="val 13624"/>
              <a:gd name="adj2" fmla="val 45351"/>
              <a:gd name="adj3" fmla="val 16997"/>
              <a:gd name="adj4" fmla="val 68591"/>
            </a:avLst>
          </a:prstGeom>
          <a:effectLst>
            <a:outerShdw blurRad="50800" dist="38100" dir="2700000" algn="tl" rotWithShape="0">
              <a:prstClr val="black">
                <a:alpha val="40000"/>
              </a:prstClr>
            </a:outerShdw>
          </a:effectLst>
        </p:spPr>
        <p:txBody>
          <a:bodyPr/>
          <a:lstStyle/>
          <a:p>
            <a:pPr marL="338138" algn="l" eaLnBrk="1" hangingPunct="1">
              <a:defRPr/>
            </a:pPr>
            <a:r>
              <a:rPr lang="en-US" u="sng" dirty="0">
                <a:solidFill>
                  <a:schemeClr val="tx1"/>
                </a:solidFill>
                <a:effectLst>
                  <a:outerShdw blurRad="38100" dist="38100" dir="2700000" algn="tl">
                    <a:srgbClr val="000000">
                      <a:alpha val="43137"/>
                    </a:srgbClr>
                  </a:outerShdw>
                </a:effectLst>
              </a:rPr>
              <a:t>Rule 5:</a:t>
            </a:r>
            <a:r>
              <a:rPr lang="en-US" i="1" dirty="0">
                <a:solidFill>
                  <a:schemeClr val="accent2"/>
                </a:solidFill>
                <a:effectLst>
                  <a:outerShdw blurRad="38100" dist="38100" dir="2700000" algn="tl">
                    <a:srgbClr val="000000">
                      <a:alpha val="43137"/>
                    </a:srgbClr>
                  </a:outerShdw>
                </a:effectLst>
              </a:rPr>
              <a:t> Collective nouns</a:t>
            </a:r>
            <a:r>
              <a:rPr lang="en-US" dirty="0">
                <a:effectLst>
                  <a:outerShdw blurRad="38100" dist="38100" dir="2700000" algn="tl">
                    <a:srgbClr val="000000">
                      <a:alpha val="43137"/>
                    </a:srgbClr>
                  </a:outerShdw>
                </a:effectLst>
              </a:rPr>
              <a:t> are singular or plural, depending on </a:t>
            </a:r>
            <a:r>
              <a:rPr lang="en-US" i="1" dirty="0">
                <a:solidFill>
                  <a:schemeClr val="accent2"/>
                </a:solidFill>
                <a:effectLst>
                  <a:outerShdw blurRad="38100" dist="38100" dir="2700000" algn="tl">
                    <a:srgbClr val="000000">
                      <a:alpha val="43137"/>
                    </a:srgbClr>
                  </a:outerShdw>
                </a:effectLst>
              </a:rPr>
              <a:t>context</a:t>
            </a:r>
            <a:r>
              <a:rPr lang="en-US" dirty="0">
                <a:effectLst>
                  <a:outerShdw blurRad="38100" dist="38100" dir="2700000" algn="tl">
                    <a:srgbClr val="000000">
                      <a:alpha val="43137"/>
                    </a:srgbClr>
                  </a:outerShdw>
                </a:effectLst>
              </a:rPr>
              <a:t>.</a:t>
            </a:r>
          </a:p>
        </p:txBody>
      </p:sp>
      <p:sp>
        <p:nvSpPr>
          <p:cNvPr id="15363" name="Rectangle 3"/>
          <p:cNvSpPr>
            <a:spLocks noGrp="1" noChangeArrowheads="1"/>
          </p:cNvSpPr>
          <p:nvPr>
            <p:ph type="body" idx="1"/>
          </p:nvPr>
        </p:nvSpPr>
        <p:spPr>
          <a:xfrm>
            <a:off x="2438400" y="2971800"/>
            <a:ext cx="7391400" cy="3657600"/>
          </a:xfrm>
          <a:effectLst/>
        </p:spPr>
        <p:txBody>
          <a:bodyPr/>
          <a:lstStyle/>
          <a:p>
            <a:pPr marL="288925" indent="-288925" eaLnBrk="1" hangingPunct="1">
              <a:lnSpc>
                <a:spcPct val="90000"/>
              </a:lnSpc>
              <a:buClr>
                <a:schemeClr val="accent2">
                  <a:lumMod val="60000"/>
                  <a:lumOff val="40000"/>
                </a:schemeClr>
              </a:buClr>
              <a:buSzPct val="150000"/>
              <a:buFont typeface="Arial" panose="020B0604020202020204" pitchFamily="34" charset="0"/>
              <a:buChar char="•"/>
              <a:defRPr/>
            </a:pPr>
            <a:r>
              <a:rPr lang="en-US" sz="2700" dirty="0">
                <a:effectLst>
                  <a:outerShdw blurRad="38100" dist="38100" dir="2700000" algn="tl">
                    <a:srgbClr val="000000">
                      <a:alpha val="43137"/>
                    </a:srgbClr>
                  </a:outerShdw>
                </a:effectLst>
              </a:rPr>
              <a:t>Collective nouns are groups of people: </a:t>
            </a:r>
            <a:r>
              <a:rPr lang="en-US" sz="2700" i="1" dirty="0">
                <a:solidFill>
                  <a:schemeClr val="accent2"/>
                </a:solidFill>
                <a:effectLst>
                  <a:outerShdw blurRad="38100" dist="38100" dir="2700000" algn="tl">
                    <a:srgbClr val="000000">
                      <a:alpha val="43137"/>
                    </a:srgbClr>
                  </a:outerShdw>
                </a:effectLst>
                <a:latin typeface="Arial Black" pitchFamily="34" charset="0"/>
              </a:rPr>
              <a:t>team</a:t>
            </a:r>
            <a:r>
              <a:rPr lang="en-US" sz="2700" dirty="0">
                <a:effectLst>
                  <a:outerShdw blurRad="38100" dist="38100" dir="2700000" algn="tl">
                    <a:srgbClr val="000000">
                      <a:alpha val="43137"/>
                    </a:srgbClr>
                  </a:outerShdw>
                </a:effectLst>
              </a:rPr>
              <a:t>, </a:t>
            </a:r>
            <a:r>
              <a:rPr lang="en-US" sz="2700" i="1" dirty="0">
                <a:solidFill>
                  <a:schemeClr val="accent2"/>
                </a:solidFill>
                <a:effectLst>
                  <a:outerShdw blurRad="38100" dist="38100" dir="2700000" algn="tl">
                    <a:srgbClr val="000000">
                      <a:alpha val="43137"/>
                    </a:srgbClr>
                  </a:outerShdw>
                </a:effectLst>
                <a:latin typeface="Arial Black" pitchFamily="34" charset="0"/>
              </a:rPr>
              <a:t>jury</a:t>
            </a:r>
            <a:r>
              <a:rPr lang="en-US" sz="2700" dirty="0">
                <a:effectLst>
                  <a:outerShdw blurRad="38100" dist="38100" dir="2700000" algn="tl">
                    <a:srgbClr val="000000">
                      <a:alpha val="43137"/>
                    </a:srgbClr>
                  </a:outerShdw>
                </a:effectLst>
              </a:rPr>
              <a:t>, </a:t>
            </a:r>
            <a:r>
              <a:rPr lang="en-US" sz="2700" i="1" dirty="0">
                <a:solidFill>
                  <a:schemeClr val="accent2"/>
                </a:solidFill>
                <a:effectLst>
                  <a:outerShdw blurRad="38100" dist="38100" dir="2700000" algn="tl">
                    <a:srgbClr val="000000">
                      <a:alpha val="43137"/>
                    </a:srgbClr>
                  </a:outerShdw>
                </a:effectLst>
                <a:latin typeface="Arial Black" pitchFamily="34" charset="0"/>
              </a:rPr>
              <a:t>class</a:t>
            </a:r>
            <a:r>
              <a:rPr lang="en-US" sz="2700" dirty="0">
                <a:effectLst>
                  <a:outerShdw blurRad="38100" dist="38100" dir="2700000" algn="tl">
                    <a:srgbClr val="000000">
                      <a:alpha val="43137"/>
                    </a:srgbClr>
                  </a:outerShdw>
                </a:effectLst>
              </a:rPr>
              <a:t>, </a:t>
            </a:r>
            <a:r>
              <a:rPr lang="en-US" sz="2700" i="1" dirty="0">
                <a:solidFill>
                  <a:schemeClr val="accent2"/>
                </a:solidFill>
                <a:effectLst>
                  <a:outerShdw blurRad="38100" dist="38100" dir="2700000" algn="tl">
                    <a:srgbClr val="000000">
                      <a:alpha val="43137"/>
                    </a:srgbClr>
                  </a:outerShdw>
                </a:effectLst>
                <a:latin typeface="Arial Black" pitchFamily="34" charset="0"/>
              </a:rPr>
              <a:t>committee</a:t>
            </a:r>
            <a:r>
              <a:rPr lang="en-US" sz="2700" dirty="0">
                <a:effectLst>
                  <a:outerShdw blurRad="38100" dist="38100" dir="2700000" algn="tl">
                    <a:srgbClr val="000000">
                      <a:alpha val="43137"/>
                    </a:srgbClr>
                  </a:outerShdw>
                </a:effectLst>
              </a:rPr>
              <a:t>, </a:t>
            </a:r>
            <a:r>
              <a:rPr lang="en-US" sz="2700" i="1" dirty="0">
                <a:solidFill>
                  <a:schemeClr val="accent2"/>
                </a:solidFill>
                <a:effectLst>
                  <a:outerShdw blurRad="38100" dist="38100" dir="2700000" algn="tl">
                    <a:srgbClr val="000000">
                      <a:alpha val="43137"/>
                    </a:srgbClr>
                  </a:outerShdw>
                </a:effectLst>
                <a:latin typeface="Arial Black" pitchFamily="34" charset="0"/>
              </a:rPr>
              <a:t>army</a:t>
            </a:r>
            <a:r>
              <a:rPr lang="en-US" sz="2700" dirty="0">
                <a:effectLst>
                  <a:outerShdw blurRad="38100" dist="38100" dir="2700000" algn="tl">
                    <a:srgbClr val="000000">
                      <a:alpha val="43137"/>
                    </a:srgbClr>
                  </a:outerShdw>
                </a:effectLst>
              </a:rPr>
              <a:t>, </a:t>
            </a:r>
            <a:r>
              <a:rPr lang="en-US" sz="2700" i="1" dirty="0">
                <a:solidFill>
                  <a:schemeClr val="accent2"/>
                </a:solidFill>
                <a:effectLst>
                  <a:outerShdw blurRad="38100" dist="38100" dir="2700000" algn="tl">
                    <a:srgbClr val="000000">
                      <a:alpha val="43137"/>
                    </a:srgbClr>
                  </a:outerShdw>
                </a:effectLst>
                <a:latin typeface="Arial Black" pitchFamily="34" charset="0"/>
              </a:rPr>
              <a:t>family</a:t>
            </a:r>
            <a:r>
              <a:rPr lang="en-US" sz="2700" dirty="0">
                <a:effectLst>
                  <a:outerShdw blurRad="38100" dist="38100" dir="2700000" algn="tl">
                    <a:srgbClr val="000000">
                      <a:alpha val="43137"/>
                    </a:srgbClr>
                  </a:outerShdw>
                </a:effectLst>
              </a:rPr>
              <a:t>, etc.</a:t>
            </a:r>
          </a:p>
          <a:p>
            <a:pPr marL="288925" indent="-288925" eaLnBrk="1" hangingPunct="1">
              <a:lnSpc>
                <a:spcPct val="90000"/>
              </a:lnSpc>
              <a:buClr>
                <a:schemeClr val="accent2">
                  <a:lumMod val="60000"/>
                  <a:lumOff val="40000"/>
                </a:schemeClr>
              </a:buClr>
              <a:buSzPct val="150000"/>
              <a:buFont typeface="Arial" panose="020B0604020202020204" pitchFamily="34" charset="0"/>
              <a:buChar char="•"/>
              <a:defRPr/>
            </a:pPr>
            <a:r>
              <a:rPr lang="en-US" sz="2700" dirty="0">
                <a:effectLst>
                  <a:outerShdw blurRad="38100" dist="38100" dir="2700000" algn="tl">
                    <a:srgbClr val="000000">
                      <a:alpha val="43137"/>
                    </a:srgbClr>
                  </a:outerShdw>
                </a:effectLst>
              </a:rPr>
              <a:t>If all members are acting </a:t>
            </a:r>
            <a:r>
              <a:rPr lang="en-US" sz="2700" i="1" dirty="0">
                <a:solidFill>
                  <a:schemeClr val="accent2"/>
                </a:solidFill>
                <a:effectLst>
                  <a:outerShdw blurRad="38100" dist="38100" dir="2700000" algn="tl">
                    <a:srgbClr val="000000">
                      <a:alpha val="43137"/>
                    </a:srgbClr>
                  </a:outerShdw>
                </a:effectLst>
                <a:latin typeface="Arial Black" pitchFamily="34" charset="0"/>
              </a:rPr>
              <a:t>in unison</a:t>
            </a:r>
            <a:r>
              <a:rPr lang="en-US" sz="2700" dirty="0">
                <a:effectLst>
                  <a:outerShdw blurRad="38100" dist="38100" dir="2700000" algn="tl">
                    <a:srgbClr val="000000">
                      <a:alpha val="43137"/>
                    </a:srgbClr>
                  </a:outerShdw>
                </a:effectLst>
              </a:rPr>
              <a:t>, treat the collective noun as </a:t>
            </a:r>
            <a:r>
              <a:rPr lang="en-US" sz="2700" i="1" dirty="0">
                <a:solidFill>
                  <a:schemeClr val="accent2"/>
                </a:solidFill>
                <a:effectLst>
                  <a:outerShdw blurRad="38100" dist="38100" dir="2700000" algn="tl">
                    <a:srgbClr val="000000">
                      <a:alpha val="43137"/>
                    </a:srgbClr>
                  </a:outerShdw>
                </a:effectLst>
                <a:latin typeface="Arial Black" pitchFamily="34" charset="0"/>
              </a:rPr>
              <a:t>singular</a:t>
            </a:r>
            <a:r>
              <a:rPr lang="en-US" sz="2700" dirty="0">
                <a:effectLst>
                  <a:outerShdw blurRad="38100" dist="38100" dir="2700000" algn="tl">
                    <a:srgbClr val="000000">
                      <a:alpha val="43137"/>
                    </a:srgbClr>
                  </a:outerShdw>
                </a:effectLst>
              </a:rPr>
              <a:t> and use a </a:t>
            </a:r>
            <a:r>
              <a:rPr lang="en-US" sz="2700" i="1" dirty="0">
                <a:solidFill>
                  <a:schemeClr val="accent2"/>
                </a:solidFill>
                <a:effectLst>
                  <a:outerShdw blurRad="38100" dist="38100" dir="2700000" algn="tl">
                    <a:srgbClr val="000000">
                      <a:alpha val="43137"/>
                    </a:srgbClr>
                  </a:outerShdw>
                </a:effectLst>
                <a:latin typeface="Arial Black" pitchFamily="34" charset="0"/>
              </a:rPr>
              <a:t>singular pronoun</a:t>
            </a:r>
            <a:r>
              <a:rPr lang="en-US" sz="2700" dirty="0">
                <a:effectLst>
                  <a:outerShdw blurRad="38100" dist="38100" dir="2700000" algn="tl">
                    <a:srgbClr val="000000">
                      <a:alpha val="43137"/>
                    </a:srgbClr>
                  </a:outerShdw>
                </a:effectLst>
              </a:rPr>
              <a:t>.</a:t>
            </a:r>
          </a:p>
          <a:p>
            <a:pPr marL="288925" indent="-288925" eaLnBrk="1" hangingPunct="1">
              <a:lnSpc>
                <a:spcPct val="90000"/>
              </a:lnSpc>
              <a:buClr>
                <a:schemeClr val="accent2">
                  <a:lumMod val="60000"/>
                  <a:lumOff val="40000"/>
                </a:schemeClr>
              </a:buClr>
              <a:buSzPct val="150000"/>
              <a:buFont typeface="Arial" panose="020B0604020202020204" pitchFamily="34" charset="0"/>
              <a:buChar char="•"/>
              <a:defRPr/>
            </a:pPr>
            <a:r>
              <a:rPr lang="en-US" sz="2700" dirty="0">
                <a:effectLst>
                  <a:outerShdw blurRad="38100" dist="38100" dir="2700000" algn="tl">
                    <a:srgbClr val="000000">
                      <a:alpha val="43137"/>
                    </a:srgbClr>
                  </a:outerShdw>
                </a:effectLst>
              </a:rPr>
              <a:t>If, however, all members are acting </a:t>
            </a:r>
            <a:r>
              <a:rPr lang="en-US" sz="2700" i="1" dirty="0">
                <a:solidFill>
                  <a:schemeClr val="accent2"/>
                </a:solidFill>
                <a:effectLst>
                  <a:outerShdw blurRad="38100" dist="38100" dir="2700000" algn="tl">
                    <a:srgbClr val="000000">
                      <a:alpha val="43137"/>
                    </a:srgbClr>
                  </a:outerShdw>
                </a:effectLst>
                <a:latin typeface="Arial Black" pitchFamily="34" charset="0"/>
              </a:rPr>
              <a:t>individually</a:t>
            </a:r>
            <a:r>
              <a:rPr lang="en-US" sz="2700" dirty="0">
                <a:effectLst>
                  <a:outerShdw blurRad="38100" dist="38100" dir="2700000" algn="tl">
                    <a:srgbClr val="000000">
                      <a:alpha val="43137"/>
                    </a:srgbClr>
                  </a:outerShdw>
                </a:effectLst>
              </a:rPr>
              <a:t>, treat the noun as </a:t>
            </a:r>
            <a:r>
              <a:rPr lang="en-US" sz="2700" i="1" dirty="0">
                <a:solidFill>
                  <a:schemeClr val="accent2"/>
                </a:solidFill>
                <a:effectLst>
                  <a:outerShdw blurRad="38100" dist="38100" dir="2700000" algn="tl">
                    <a:srgbClr val="000000">
                      <a:alpha val="43137"/>
                    </a:srgbClr>
                  </a:outerShdw>
                </a:effectLst>
                <a:latin typeface="Arial Black" pitchFamily="34" charset="0"/>
              </a:rPr>
              <a:t>plural</a:t>
            </a:r>
            <a:r>
              <a:rPr lang="en-US" sz="2700" dirty="0">
                <a:effectLst>
                  <a:outerShdw blurRad="38100" dist="38100" dir="2700000" algn="tl">
                    <a:srgbClr val="000000">
                      <a:alpha val="43137"/>
                    </a:srgbClr>
                  </a:outerShdw>
                </a:effectLst>
              </a:rPr>
              <a:t> and use a </a:t>
            </a:r>
            <a:r>
              <a:rPr lang="en-US" sz="2700" i="1" dirty="0">
                <a:solidFill>
                  <a:schemeClr val="accent2"/>
                </a:solidFill>
                <a:effectLst>
                  <a:outerShdw blurRad="38100" dist="38100" dir="2700000" algn="tl">
                    <a:srgbClr val="000000">
                      <a:alpha val="43137"/>
                    </a:srgbClr>
                  </a:outerShdw>
                </a:effectLst>
                <a:latin typeface="Arial Black" pitchFamily="34" charset="0"/>
              </a:rPr>
              <a:t>plural pronoun</a:t>
            </a:r>
            <a:r>
              <a:rPr lang="en-US" sz="27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26446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81200" y="152400"/>
            <a:ext cx="8229600" cy="1295400"/>
          </a:xfrm>
          <a:effectLst>
            <a:outerShdw blurRad="50800" dist="38100" dir="2700000" algn="tl" rotWithShape="0">
              <a:prstClr val="black">
                <a:alpha val="40000"/>
              </a:prstClr>
            </a:outerShdw>
          </a:effectLst>
        </p:spPr>
        <p:txBody>
          <a:bodyPr/>
          <a:lstStyle/>
          <a:p>
            <a:pPr eaLnBrk="1" hangingPunct="1">
              <a:defRPr/>
            </a:pPr>
            <a:r>
              <a:rPr lang="en-US" sz="4000" dirty="0">
                <a:effectLst>
                  <a:outerShdw blurRad="38100" dist="38100" dir="2700000" algn="tl">
                    <a:srgbClr val="000000">
                      <a:alpha val="43137"/>
                    </a:srgbClr>
                  </a:outerShdw>
                </a:effectLst>
              </a:rPr>
              <a:t>Read these examples:</a:t>
            </a:r>
          </a:p>
        </p:txBody>
      </p:sp>
      <p:sp>
        <p:nvSpPr>
          <p:cNvPr id="92164" name="AutoShape 4"/>
          <p:cNvSpPr>
            <a:spLocks noChangeArrowheads="1"/>
          </p:cNvSpPr>
          <p:nvPr/>
        </p:nvSpPr>
        <p:spPr bwMode="auto">
          <a:xfrm>
            <a:off x="2209800" y="1676400"/>
            <a:ext cx="5181600" cy="1219200"/>
          </a:xfrm>
          <a:prstGeom prst="rightArrowCallout">
            <a:avLst>
              <a:gd name="adj1" fmla="val 17444"/>
              <a:gd name="adj2" fmla="val 42449"/>
              <a:gd name="adj3" fmla="val 59500"/>
              <a:gd name="adj4" fmla="val 79810"/>
            </a:avLst>
          </a:prstGeom>
          <a:solidFill>
            <a:schemeClr val="bg2"/>
          </a:solidFill>
          <a:ln w="9525">
            <a:noFill/>
            <a:miter lim="800000"/>
            <a:headEnd/>
            <a:tailEnd/>
          </a:ln>
          <a:effectLst>
            <a:outerShdw blurRad="50800" dist="38100" dir="2700000" algn="tl" rotWithShape="0">
              <a:prstClr val="black">
                <a:alpha val="40000"/>
              </a:prstClr>
            </a:outerShdw>
          </a:effectLst>
        </p:spPr>
        <p:txBody>
          <a:bodyPr anchor="ctr"/>
          <a:lstStyle/>
          <a:p>
            <a:pPr marL="22860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The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team</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celebrated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its</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victory.</a:t>
            </a:r>
          </a:p>
        </p:txBody>
      </p:sp>
      <p:sp>
        <p:nvSpPr>
          <p:cNvPr id="92165" name="AutoShape 5"/>
          <p:cNvSpPr>
            <a:spLocks noChangeArrowheads="1"/>
          </p:cNvSpPr>
          <p:nvPr/>
        </p:nvSpPr>
        <p:spPr bwMode="auto">
          <a:xfrm>
            <a:off x="5029200" y="4343400"/>
            <a:ext cx="5105400" cy="1754188"/>
          </a:xfrm>
          <a:prstGeom prst="leftArrowCallout">
            <a:avLst>
              <a:gd name="adj1" fmla="val 11130"/>
              <a:gd name="adj2" fmla="val 31088"/>
              <a:gd name="adj3" fmla="val 28686"/>
              <a:gd name="adj4" fmla="val 83741"/>
            </a:avLst>
          </a:prstGeom>
          <a:solidFill>
            <a:schemeClr val="bg2"/>
          </a:solidFill>
          <a:ln w="9525">
            <a:noFill/>
            <a:miter lim="800000"/>
            <a:headEnd/>
            <a:tailEnd/>
          </a:ln>
          <a:effectLst>
            <a:outerShdw blurRad="50800" dist="38100" dir="2700000" algn="tl" rotWithShape="0">
              <a:prstClr val="black">
                <a:alpha val="40000"/>
              </a:prstClr>
            </a:outerShdw>
          </a:effectLst>
        </p:spPr>
        <p:txBody>
          <a:bodyPr anchor="ctr"/>
          <a:lstStyle/>
          <a:p>
            <a:pPr marL="347663"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The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team</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changed into</a:t>
            </a:r>
            <a:r>
              <a:rPr kumimoji="0" lang="en-US" sz="2400" b="0" i="1" u="none" strike="noStrike" kern="1200" cap="none" spc="0" normalizeH="0" baseline="0" noProof="0" dirty="0">
                <a:ln>
                  <a:noFill/>
                </a:ln>
                <a:solidFill>
                  <a:srgbClr val="FF6666"/>
                </a:solidFill>
                <a:effectLst/>
                <a:uLnTx/>
                <a:uFillTx/>
                <a:latin typeface="Arial"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their</a:t>
            </a:r>
            <a:r>
              <a:rPr kumimoji="0" lang="en-US" sz="24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street clothes and went home happy.</a:t>
            </a:r>
          </a:p>
        </p:txBody>
      </p:sp>
      <p:pic>
        <p:nvPicPr>
          <p:cNvPr id="92167" name="Picture 7" descr="team04"/>
          <p:cNvPicPr>
            <a:picLocks noChangeAspect="1" noChangeArrowheads="1"/>
          </p:cNvPicPr>
          <p:nvPr/>
        </p:nvPicPr>
        <p:blipFill>
          <a:blip r:embed="rId2"/>
          <a:srcRect/>
          <a:stretch>
            <a:fillRect/>
          </a:stretch>
        </p:blipFill>
        <p:spPr bwMode="auto">
          <a:xfrm>
            <a:off x="7696200" y="609600"/>
            <a:ext cx="2490788" cy="3657600"/>
          </a:xfrm>
          <a:prstGeom prst="rect">
            <a:avLst/>
          </a:prstGeom>
          <a:noFill/>
          <a:ln>
            <a:noFill/>
          </a:ln>
          <a:effectLst>
            <a:outerShdw blurRad="50800" dist="38100" dir="2700000" algn="tl" rotWithShape="0">
              <a:prstClr val="black">
                <a:alpha val="40000"/>
              </a:prstClr>
            </a:outerShdw>
          </a:effectLst>
          <a:extLst/>
        </p:spPr>
      </p:pic>
      <p:pic>
        <p:nvPicPr>
          <p:cNvPr id="92172" name="Picture 12" descr="team05"/>
          <p:cNvPicPr>
            <a:picLocks noChangeAspect="1" noChangeArrowheads="1"/>
          </p:cNvPicPr>
          <p:nvPr/>
        </p:nvPicPr>
        <p:blipFill>
          <a:blip r:embed="rId3"/>
          <a:srcRect/>
          <a:stretch>
            <a:fillRect/>
          </a:stretch>
        </p:blipFill>
        <p:spPr bwMode="auto">
          <a:xfrm>
            <a:off x="1828800" y="3429000"/>
            <a:ext cx="3429000" cy="333375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86485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arn(outVertical)">
                                      <p:cBhvr>
                                        <p:cTn id="7" dur="5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500" fill="hold"/>
                                        <p:tgtEl>
                                          <p:spTgt spid="92164"/>
                                        </p:tgtEl>
                                        <p:attrNameLst>
                                          <p:attrName>ppt_x</p:attrName>
                                        </p:attrNameLst>
                                      </p:cBhvr>
                                      <p:tavLst>
                                        <p:tav tm="0">
                                          <p:val>
                                            <p:strVal val="0-#ppt_w/2"/>
                                          </p:val>
                                        </p:tav>
                                        <p:tav tm="100000">
                                          <p:val>
                                            <p:strVal val="#ppt_x"/>
                                          </p:val>
                                        </p:tav>
                                      </p:tavLst>
                                    </p:anim>
                                    <p:anim calcmode="lin" valueType="num">
                                      <p:cBhvr additive="base">
                                        <p:cTn id="13" dur="500" fill="hold"/>
                                        <p:tgtEl>
                                          <p:spTgt spid="921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92167"/>
                                        </p:tgtEl>
                                        <p:attrNameLst>
                                          <p:attrName>style.visibility</p:attrName>
                                        </p:attrNameLst>
                                      </p:cBhvr>
                                      <p:to>
                                        <p:strVal val="visible"/>
                                      </p:to>
                                    </p:set>
                                    <p:animEffect transition="in" filter="dissolve">
                                      <p:cBhvr>
                                        <p:cTn id="17" dur="500"/>
                                        <p:tgtEl>
                                          <p:spTgt spid="92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2165"/>
                                        </p:tgtEl>
                                        <p:attrNameLst>
                                          <p:attrName>style.visibility</p:attrName>
                                        </p:attrNameLst>
                                      </p:cBhvr>
                                      <p:to>
                                        <p:strVal val="visible"/>
                                      </p:to>
                                    </p:set>
                                    <p:anim calcmode="lin" valueType="num">
                                      <p:cBhvr additive="base">
                                        <p:cTn id="22" dur="500" fill="hold"/>
                                        <p:tgtEl>
                                          <p:spTgt spid="92165"/>
                                        </p:tgtEl>
                                        <p:attrNameLst>
                                          <p:attrName>ppt_x</p:attrName>
                                        </p:attrNameLst>
                                      </p:cBhvr>
                                      <p:tavLst>
                                        <p:tav tm="0">
                                          <p:val>
                                            <p:strVal val="1+#ppt_w/2"/>
                                          </p:val>
                                        </p:tav>
                                        <p:tav tm="100000">
                                          <p:val>
                                            <p:strVal val="#ppt_x"/>
                                          </p:val>
                                        </p:tav>
                                      </p:tavLst>
                                    </p:anim>
                                    <p:anim calcmode="lin" valueType="num">
                                      <p:cBhvr additive="base">
                                        <p:cTn id="23" dur="500" fill="hold"/>
                                        <p:tgtEl>
                                          <p:spTgt spid="9216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9" presetClass="entr" presetSubtype="0" fill="hold" nodeType="afterEffect">
                                  <p:stCondLst>
                                    <p:cond delay="0"/>
                                  </p:stCondLst>
                                  <p:childTnLst>
                                    <p:set>
                                      <p:cBhvr>
                                        <p:cTn id="26" dur="1" fill="hold">
                                          <p:stCondLst>
                                            <p:cond delay="0"/>
                                          </p:stCondLst>
                                        </p:cTn>
                                        <p:tgtEl>
                                          <p:spTgt spid="92172"/>
                                        </p:tgtEl>
                                        <p:attrNameLst>
                                          <p:attrName>style.visibility</p:attrName>
                                        </p:attrNameLst>
                                      </p:cBhvr>
                                      <p:to>
                                        <p:strVal val="visible"/>
                                      </p:to>
                                    </p:set>
                                    <p:animEffect transition="in" filter="dissolve">
                                      <p:cBhvr>
                                        <p:cTn id="27"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4" grpId="0" animBg="1"/>
      <p:bldP spid="921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2209800" y="457200"/>
            <a:ext cx="7772400" cy="2971800"/>
          </a:xfrm>
          <a:prstGeom prst="downArrowCallout">
            <a:avLst>
              <a:gd name="adj1" fmla="val 10978"/>
              <a:gd name="adj2" fmla="val 42510"/>
              <a:gd name="adj3" fmla="val 12819"/>
              <a:gd name="adj4" fmla="val 80556"/>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anchor="ctr"/>
          <a:lstStyle/>
          <a:p>
            <a:pPr marL="347663" marR="0" lvl="1" indent="0" algn="l" defTabSz="914400" rtl="0" eaLnBrk="1" fontAlgn="base" latinLnBrk="0" hangingPunct="1">
              <a:lnSpc>
                <a:spcPct val="100000"/>
              </a:lnSpc>
              <a:spcBef>
                <a:spcPct val="50000"/>
              </a:spcBef>
              <a:spcAft>
                <a:spcPct val="5000"/>
              </a:spcAft>
              <a:buClrTx/>
              <a:buSzPct val="120000"/>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When you cannot </a:t>
            </a:r>
            <a:r>
              <a:rPr kumimoji="0" lang="en-US" sz="28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decide</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 if the collective noun is singular or plural, insert a </a:t>
            </a:r>
            <a:r>
              <a:rPr kumimoji="0" lang="en-US" sz="28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plural noun</a:t>
            </a: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 after the collective noun, like this:</a:t>
            </a:r>
          </a:p>
        </p:txBody>
      </p:sp>
      <p:sp>
        <p:nvSpPr>
          <p:cNvPr id="93189" name="Text Box 5"/>
          <p:cNvSpPr txBox="1">
            <a:spLocks noChangeArrowheads="1"/>
          </p:cNvSpPr>
          <p:nvPr/>
        </p:nvSpPr>
        <p:spPr bwMode="auto">
          <a:xfrm>
            <a:off x="2438400" y="3657600"/>
            <a:ext cx="7315200" cy="1447800"/>
          </a:xfrm>
          <a:prstGeom prst="rect">
            <a:avLst/>
          </a:prstGeom>
          <a:solidFill>
            <a:schemeClr val="bg2"/>
          </a:solidFill>
          <a:ln w="9525">
            <a:noFill/>
            <a:miter lim="800000"/>
            <a:headEnd/>
            <a:tailEnd/>
          </a:ln>
          <a:effectLst>
            <a:outerShdw blurRad="50800" dist="38100" dir="2700000" algn="tl" rotWithShape="0">
              <a:prstClr val="black">
                <a:alpha val="40000"/>
              </a:prstClr>
            </a:outerShdw>
          </a:effectLst>
        </p:spPr>
        <p:txBody>
          <a:bodyPr anchor="ctr"/>
          <a:lstStyle/>
          <a:p>
            <a:pPr marL="228600" marR="0" lvl="1" indent="0" algn="l" defTabSz="914400" rtl="0" eaLnBrk="1" fontAlgn="base" latinLnBrk="0" hangingPunct="1">
              <a:lnSpc>
                <a:spcPts val="3900"/>
              </a:lnSpc>
              <a:spcBef>
                <a:spcPct val="20000"/>
              </a:spcBef>
              <a:spcAft>
                <a:spcPct val="0"/>
              </a:spcAft>
              <a:buClrTx/>
              <a:buSzPct val="120000"/>
              <a:buFontTx/>
              <a:buNone/>
              <a:tabLst/>
              <a:defRPr/>
            </a:pP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The </a:t>
            </a:r>
            <a:r>
              <a:rPr kumimoji="0" lang="en-US" sz="28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team </a:t>
            </a:r>
            <a:r>
              <a:rPr kumimoji="0" lang="en-US" sz="2800" b="0" i="1" u="sng"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members</a:t>
            </a: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ran out onto the field to meet </a:t>
            </a:r>
            <a:r>
              <a:rPr kumimoji="0" lang="en-US" sz="28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their</a:t>
            </a: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opponent.</a:t>
            </a:r>
          </a:p>
        </p:txBody>
      </p:sp>
      <p:pic>
        <p:nvPicPr>
          <p:cNvPr id="93190" name="Picture 6" descr="team02"/>
          <p:cNvPicPr>
            <a:picLocks noChangeAspect="1" noChangeArrowheads="1"/>
          </p:cNvPicPr>
          <p:nvPr/>
        </p:nvPicPr>
        <p:blipFill>
          <a:blip r:embed="rId3"/>
          <a:srcRect/>
          <a:stretch>
            <a:fillRect/>
          </a:stretch>
        </p:blipFill>
        <p:spPr bwMode="auto">
          <a:xfrm>
            <a:off x="8077201" y="3200400"/>
            <a:ext cx="2030413" cy="312420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94405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up)">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lt">
                                    <p:tmPct val="15000"/>
                                  </p:iterate>
                                  <p:childTnLst>
                                    <p:set>
                                      <p:cBhvr>
                                        <p:cTn id="11" dur="1" fill="hold">
                                          <p:stCondLst>
                                            <p:cond delay="0"/>
                                          </p:stCondLst>
                                        </p:cTn>
                                        <p:tgtEl>
                                          <p:spTgt spid="93189"/>
                                        </p:tgtEl>
                                        <p:attrNameLst>
                                          <p:attrName>style.visibility</p:attrName>
                                        </p:attrNameLst>
                                      </p:cBhvr>
                                      <p:to>
                                        <p:strVal val="visible"/>
                                      </p:to>
                                    </p:set>
                                    <p:animEffect transition="in" filter="dissolve">
                                      <p:cBhvr>
                                        <p:cTn id="12" dur="500"/>
                                        <p:tgtEl>
                                          <p:spTgt spid="931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nodeType="clickEffect">
                                  <p:stCondLst>
                                    <p:cond delay="0"/>
                                  </p:stCondLst>
                                  <p:childTnLst>
                                    <p:set>
                                      <p:cBhvr>
                                        <p:cTn id="16" dur="1" fill="hold">
                                          <p:stCondLst>
                                            <p:cond delay="0"/>
                                          </p:stCondLst>
                                        </p:cTn>
                                        <p:tgtEl>
                                          <p:spTgt spid="93190"/>
                                        </p:tgtEl>
                                        <p:attrNameLst>
                                          <p:attrName>style.visibility</p:attrName>
                                        </p:attrNameLst>
                                      </p:cBhvr>
                                      <p:to>
                                        <p:strVal val="visible"/>
                                      </p:to>
                                    </p:set>
                                    <p:anim calcmode="lin" valueType="num">
                                      <p:cBhvr additive="base">
                                        <p:cTn id="17" dur="500" fill="hold"/>
                                        <p:tgtEl>
                                          <p:spTgt spid="93190"/>
                                        </p:tgtEl>
                                        <p:attrNameLst>
                                          <p:attrName>ppt_x</p:attrName>
                                        </p:attrNameLst>
                                      </p:cBhvr>
                                      <p:tavLst>
                                        <p:tav tm="0">
                                          <p:val>
                                            <p:strVal val="1+#ppt_w/2"/>
                                          </p:val>
                                        </p:tav>
                                        <p:tav tm="100000">
                                          <p:val>
                                            <p:strVal val="#ppt_x"/>
                                          </p:val>
                                        </p:tav>
                                      </p:tavLst>
                                    </p:anim>
                                    <p:anim calcmode="lin" valueType="num">
                                      <p:cBhvr additive="base">
                                        <p:cTn id="18" dur="500" fill="hold"/>
                                        <p:tgtEl>
                                          <p:spTgt spid="9319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6" presetClass="emph" presetSubtype="0" fill="hold" nodeType="afterEffect">
                                  <p:stCondLst>
                                    <p:cond delay="0"/>
                                  </p:stCondLst>
                                  <p:childTnLst>
                                    <p:animScale>
                                      <p:cBhvr>
                                        <p:cTn id="21" dur="500" fill="hold"/>
                                        <p:tgtEl>
                                          <p:spTgt spid="93190"/>
                                        </p:tgtEl>
                                      </p:cBhvr>
                                      <p:by x="150000" y="150000"/>
                                    </p:animScale>
                                  </p:childTnLst>
                                </p:cTn>
                              </p:par>
                            </p:childTnLst>
                          </p:cTn>
                        </p:par>
                        <p:par>
                          <p:cTn id="22" fill="hold" nodeType="afterGroup">
                            <p:stCondLst>
                              <p:cond delay="1000"/>
                            </p:stCondLst>
                            <p:childTnLst>
                              <p:par>
                                <p:cTn id="23" presetID="2" presetClass="exit" presetSubtype="8" fill="hold" nodeType="afterEffect">
                                  <p:stCondLst>
                                    <p:cond delay="0"/>
                                  </p:stCondLst>
                                  <p:childTnLst>
                                    <p:anim calcmode="lin" valueType="num">
                                      <p:cBhvr additive="base">
                                        <p:cTn id="24" dur="2000"/>
                                        <p:tgtEl>
                                          <p:spTgt spid="93190"/>
                                        </p:tgtEl>
                                        <p:attrNameLst>
                                          <p:attrName>ppt_x</p:attrName>
                                        </p:attrNameLst>
                                      </p:cBhvr>
                                      <p:tavLst>
                                        <p:tav tm="0">
                                          <p:val>
                                            <p:strVal val="ppt_x"/>
                                          </p:val>
                                        </p:tav>
                                        <p:tav tm="100000">
                                          <p:val>
                                            <p:strVal val="0-ppt_w/2"/>
                                          </p:val>
                                        </p:tav>
                                      </p:tavLst>
                                    </p:anim>
                                    <p:anim calcmode="lin" valueType="num">
                                      <p:cBhvr additive="base">
                                        <p:cTn id="25" dur="2000"/>
                                        <p:tgtEl>
                                          <p:spTgt spid="93190"/>
                                        </p:tgtEl>
                                        <p:attrNameLst>
                                          <p:attrName>ppt_y</p:attrName>
                                        </p:attrNameLst>
                                      </p:cBhvr>
                                      <p:tavLst>
                                        <p:tav tm="0">
                                          <p:val>
                                            <p:strVal val="ppt_y"/>
                                          </p:val>
                                        </p:tav>
                                        <p:tav tm="100000">
                                          <p:val>
                                            <p:strVal val="ppt_y"/>
                                          </p:val>
                                        </p:tav>
                                      </p:tavLst>
                                    </p:anim>
                                    <p:set>
                                      <p:cBhvr>
                                        <p:cTn id="26" dur="1" fill="hold">
                                          <p:stCondLst>
                                            <p:cond delay="1999"/>
                                          </p:stCondLst>
                                        </p:cTn>
                                        <p:tgtEl>
                                          <p:spTgt spid="93190"/>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ee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1600200" y="228600"/>
            <a:ext cx="8991600" cy="3810000"/>
          </a:xfrm>
          <a:effectLst/>
        </p:spPr>
        <p:txBody>
          <a:bodyPr/>
          <a:lstStyle/>
          <a:p>
            <a:pPr marL="0" indent="0" algn="ctr" eaLnBrk="1" hangingPunct="1">
              <a:buNone/>
              <a:defRPr/>
            </a:pPr>
            <a:r>
              <a:rPr lang="en-US" sz="8000" dirty="0">
                <a:effectLst>
                  <a:outerShdw blurRad="38100" dist="38100" dir="2700000" algn="tl">
                    <a:srgbClr val="000000">
                      <a:alpha val="43137"/>
                    </a:srgbClr>
                  </a:outerShdw>
                </a:effectLst>
                <a:latin typeface="Arial Black" pitchFamily="34" charset="0"/>
              </a:rPr>
              <a:t>Pronoun Agreement</a:t>
            </a:r>
            <a:br>
              <a:rPr lang="en-US" sz="8000" dirty="0">
                <a:effectLst>
                  <a:outerShdw blurRad="38100" dist="38100" dir="2700000" algn="tl">
                    <a:srgbClr val="000000">
                      <a:alpha val="43137"/>
                    </a:srgbClr>
                  </a:outerShdw>
                </a:effectLst>
                <a:latin typeface="Arial Black" pitchFamily="34" charset="0"/>
              </a:rPr>
            </a:br>
            <a:endParaRPr lang="en-US" sz="200" dirty="0">
              <a:effectLst>
                <a:outerShdw blurRad="38100" dist="38100" dir="2700000" algn="tl">
                  <a:srgbClr val="000000">
                    <a:alpha val="43137"/>
                  </a:srgbClr>
                </a:outerShdw>
              </a:effectLst>
              <a:latin typeface="Arial Black" pitchFamily="34" charset="0"/>
            </a:endParaRPr>
          </a:p>
          <a:p>
            <a:pPr marL="0" indent="0" algn="ctr" eaLnBrk="1" hangingPunct="1">
              <a:buNone/>
              <a:defRPr/>
            </a:pPr>
            <a:r>
              <a:rPr lang="en-US" sz="4000" dirty="0">
                <a:effectLst>
                  <a:outerShdw blurRad="38100" dist="38100" dir="2700000" algn="tl">
                    <a:srgbClr val="000000">
                      <a:alpha val="43137"/>
                    </a:srgbClr>
                  </a:outerShdw>
                </a:effectLst>
                <a:latin typeface="Arial Black" pitchFamily="34" charset="0"/>
              </a:rPr>
              <a:t>Until You Pass Out</a:t>
            </a:r>
            <a:r>
              <a:rPr lang="en-US" sz="1000" dirty="0">
                <a:effectLst>
                  <a:outerShdw blurRad="38100" dist="38100" dir="2700000" algn="tl">
                    <a:srgbClr val="000000">
                      <a:alpha val="43137"/>
                    </a:srgbClr>
                  </a:outerShdw>
                </a:effectLst>
                <a:latin typeface="Arial Black" pitchFamily="34" charset="0"/>
              </a:rPr>
              <a:t> </a:t>
            </a:r>
            <a:r>
              <a:rPr lang="en-US" sz="4000" dirty="0">
                <a:effectLst>
                  <a:outerShdw blurRad="38100" dist="38100" dir="2700000" algn="tl">
                    <a:srgbClr val="000000">
                      <a:alpha val="43137"/>
                    </a:srgbClr>
                  </a:outerShdw>
                </a:effectLst>
                <a:latin typeface="Arial Black" pitchFamily="34" charset="0"/>
              </a:rPr>
              <a:t>!</a:t>
            </a:r>
          </a:p>
        </p:txBody>
      </p:sp>
      <p:pic>
        <p:nvPicPr>
          <p:cNvPr id="2054" name="Picture 6">
            <a:hlinkClick r:id="rId4"/>
          </p:cNvPr>
          <p:cNvPicPr>
            <a:picLocks noChangeAspect="1" noChangeArrowheads="1"/>
          </p:cNvPicPr>
          <p:nvPr/>
        </p:nvPicPr>
        <p:blipFill>
          <a:blip r:embed="rId5"/>
          <a:stretch>
            <a:fillRect/>
          </a:stretch>
        </p:blipFill>
        <p:spPr bwMode="auto">
          <a:xfrm>
            <a:off x="3810000" y="3657600"/>
            <a:ext cx="4535488" cy="3048000"/>
          </a:xfrm>
          <a:prstGeom prst="rect">
            <a:avLst/>
          </a:prstGeom>
          <a:noFill/>
          <a:ln>
            <a:noFill/>
          </a:ln>
          <a:effectLst>
            <a:outerShdw blurRad="50800" dist="38100" dir="2700000" algn="tl" rotWithShape="0">
              <a:prstClr val="black">
                <a:alpha val="40000"/>
              </a:prstClr>
            </a:outerShdw>
          </a:effectLst>
          <a:extLst/>
        </p:spPr>
      </p:pic>
      <p:sp>
        <p:nvSpPr>
          <p:cNvPr id="2" name="TextBox 1"/>
          <p:cNvSpPr txBox="1"/>
          <p:nvPr/>
        </p:nvSpPr>
        <p:spPr>
          <a:xfrm>
            <a:off x="7659757" y="6382434"/>
            <a:ext cx="46250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4"/>
              </a:rPr>
              <a:t>https://www.flocabulary.com/unit/pronouns</a:t>
            </a:r>
            <a:r>
              <a:rPr kumimoji="0" lang="en-US" sz="1800" b="0" i="0" u="none" strike="noStrike" kern="1200" cap="none" spc="0" normalizeH="0" baseline="0" noProof="0" dirty="0" smtClean="0">
                <a:ln>
                  <a:noFill/>
                </a:ln>
                <a:solidFill>
                  <a:srgbClr val="FFFFFF"/>
                </a:solidFill>
                <a:effectLst/>
                <a:uLnTx/>
                <a:uFillTx/>
                <a:latin typeface="Arial"/>
                <a:ea typeface="+mn-ea"/>
                <a:cs typeface="+mn-cs"/>
                <a:hlinkClick r:id="rId4"/>
              </a:rPr>
              <a:t>/</a:t>
            </a: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02058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500"/>
                                        <p:tgtEl>
                                          <p:spTgt spid="2051">
                                            <p:txEl>
                                              <p:pRg st="1" end="1"/>
                                            </p:txEl>
                                          </p:spTgt>
                                        </p:tgtEl>
                                      </p:cBhvr>
                                    </p:animEffect>
                                  </p:childTnLst>
                                </p:cTn>
                              </p:par>
                            </p:childTnLst>
                          </p:cTn>
                        </p:par>
                        <p:par>
                          <p:cTn id="13" fill="hold" nodeType="afterGroup">
                            <p:stCondLst>
                              <p:cond delay="1250"/>
                            </p:stCondLst>
                            <p:childTnLst>
                              <p:par>
                                <p:cTn id="14" presetID="15"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p:cTn id="16" dur="1000" fill="hold"/>
                                        <p:tgtEl>
                                          <p:spTgt spid="2054"/>
                                        </p:tgtEl>
                                        <p:attrNameLst>
                                          <p:attrName>ppt_w</p:attrName>
                                        </p:attrNameLst>
                                      </p:cBhvr>
                                      <p:tavLst>
                                        <p:tav tm="0">
                                          <p:val>
                                            <p:fltVal val="0"/>
                                          </p:val>
                                        </p:tav>
                                        <p:tav tm="100000">
                                          <p:val>
                                            <p:strVal val="#ppt_w"/>
                                          </p:val>
                                        </p:tav>
                                      </p:tavLst>
                                    </p:anim>
                                    <p:anim calcmode="lin" valueType="num">
                                      <p:cBhvr>
                                        <p:cTn id="17" dur="1000" fill="hold"/>
                                        <p:tgtEl>
                                          <p:spTgt spid="2054"/>
                                        </p:tgtEl>
                                        <p:attrNameLst>
                                          <p:attrName>ppt_h</p:attrName>
                                        </p:attrNameLst>
                                      </p:cBhvr>
                                      <p:tavLst>
                                        <p:tav tm="0">
                                          <p:val>
                                            <p:fltVal val="0"/>
                                          </p:val>
                                        </p:tav>
                                        <p:tav tm="100000">
                                          <p:val>
                                            <p:strVal val="#ppt_h"/>
                                          </p:val>
                                        </p:tav>
                                      </p:tavLst>
                                    </p:anim>
                                    <p:anim calcmode="lin" valueType="num">
                                      <p:cBhvr>
                                        <p:cTn id="18"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5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4"/>
                                            </p:cond>
                                          </p:stCondLst>
                                          <p:endCondLst>
                                            <p:cond evt="onStopAudio" delay="0">
                                              <p:tgtEl>
                                                <p:sldTgt/>
                                              </p:tgtEl>
                                            </p:cond>
                                          </p:endCondLst>
                                        </p:cTn>
                                        <p:tgtEl>
                                          <p:sndTgt r:embed="rId3" name="TH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019300" y="152400"/>
            <a:ext cx="8153400" cy="2362200"/>
          </a:xfrm>
          <a:prstGeom prst="downArrowCallout">
            <a:avLst>
              <a:gd name="adj1" fmla="val 15532"/>
              <a:gd name="adj2" fmla="val 46695"/>
              <a:gd name="adj3" fmla="val 15213"/>
              <a:gd name="adj4" fmla="val 71838"/>
            </a:avLst>
          </a:prstGeom>
          <a:effectLst>
            <a:outerShdw blurRad="50800" dist="38100" dir="2700000" algn="tl" rotWithShape="0">
              <a:prstClr val="black">
                <a:alpha val="40000"/>
              </a:prstClr>
            </a:outerShdw>
          </a:effectLst>
        </p:spPr>
        <p:txBody>
          <a:bodyPr/>
          <a:lstStyle/>
          <a:p>
            <a:pPr marL="342900" algn="l" eaLnBrk="1" hangingPunct="1">
              <a:defRPr/>
            </a:pPr>
            <a:r>
              <a:rPr lang="en-US" sz="2800" u="sng" dirty="0">
                <a:effectLst>
                  <a:outerShdw blurRad="38100" dist="38100" dir="2700000" algn="tl">
                    <a:srgbClr val="000000">
                      <a:alpha val="43137"/>
                    </a:srgbClr>
                  </a:outerShdw>
                </a:effectLst>
              </a:rPr>
              <a:t>Rule 6:</a:t>
            </a:r>
            <a:r>
              <a:rPr lang="en-US" sz="2800" dirty="0">
                <a:effectLst>
                  <a:outerShdw blurRad="38100" dist="38100" dir="2700000" algn="tl">
                    <a:srgbClr val="000000">
                      <a:alpha val="43137"/>
                    </a:srgbClr>
                  </a:outerShdw>
                </a:effectLst>
              </a:rPr>
              <a:t> </a:t>
            </a:r>
            <a:r>
              <a:rPr lang="en-US" sz="2800" i="1" dirty="0">
                <a:solidFill>
                  <a:schemeClr val="accent2"/>
                </a:solidFill>
                <a:effectLst>
                  <a:outerShdw blurRad="38100" dist="38100" dir="2700000" algn="tl">
                    <a:srgbClr val="000000">
                      <a:alpha val="43137"/>
                    </a:srgbClr>
                  </a:outerShdw>
                </a:effectLst>
              </a:rPr>
              <a:t>Companies</a:t>
            </a:r>
            <a:r>
              <a:rPr lang="en-US" sz="2800" dirty="0">
                <a:effectLst>
                  <a:outerShdw blurRad="38100" dist="38100" dir="2700000" algn="tl">
                    <a:srgbClr val="000000">
                      <a:alpha val="43137"/>
                    </a:srgbClr>
                  </a:outerShdw>
                </a:effectLst>
              </a:rPr>
              <a:t>, </a:t>
            </a:r>
            <a:r>
              <a:rPr lang="en-US" sz="2800" i="1" dirty="0">
                <a:solidFill>
                  <a:schemeClr val="accent2"/>
                </a:solidFill>
                <a:effectLst>
                  <a:outerShdw blurRad="38100" dist="38100" dir="2700000" algn="tl">
                    <a:srgbClr val="000000">
                      <a:alpha val="43137"/>
                    </a:srgbClr>
                  </a:outerShdw>
                </a:effectLst>
              </a:rPr>
              <a:t>organizations</a:t>
            </a:r>
            <a:r>
              <a:rPr lang="en-US" sz="2800" dirty="0">
                <a:effectLst>
                  <a:outerShdw blurRad="38100" dist="38100" dir="2700000" algn="tl">
                    <a:srgbClr val="000000">
                      <a:alpha val="43137"/>
                    </a:srgbClr>
                  </a:outerShdw>
                </a:effectLst>
              </a:rPr>
              <a:t>, and </a:t>
            </a:r>
            <a:r>
              <a:rPr lang="en-US" sz="2800" i="1" dirty="0">
                <a:solidFill>
                  <a:schemeClr val="accent2"/>
                </a:solidFill>
                <a:effectLst>
                  <a:outerShdw blurRad="38100" dist="38100" dir="2700000" algn="tl">
                    <a:srgbClr val="000000">
                      <a:alpha val="43137"/>
                    </a:srgbClr>
                  </a:outerShdw>
                </a:effectLst>
              </a:rPr>
              <a:t>schools</a:t>
            </a:r>
            <a:r>
              <a:rPr lang="en-US" sz="2800" dirty="0">
                <a:effectLst>
                  <a:outerShdw blurRad="38100" dist="38100" dir="2700000" algn="tl">
                    <a:srgbClr val="000000">
                      <a:alpha val="43137"/>
                    </a:srgbClr>
                  </a:outerShdw>
                </a:effectLst>
              </a:rPr>
              <a:t> are </a:t>
            </a:r>
            <a:r>
              <a:rPr lang="en-US" sz="2800" i="1" dirty="0">
                <a:solidFill>
                  <a:schemeClr val="accent2"/>
                </a:solidFill>
                <a:effectLst>
                  <a:outerShdw blurRad="38100" dist="38100" dir="2700000" algn="tl">
                    <a:srgbClr val="000000">
                      <a:alpha val="43137"/>
                    </a:srgbClr>
                  </a:outerShdw>
                </a:effectLst>
              </a:rPr>
              <a:t>singular</a:t>
            </a:r>
            <a:r>
              <a:rPr lang="en-US" sz="2800" dirty="0">
                <a:effectLst>
                  <a:outerShdw blurRad="38100" dist="38100" dir="2700000" algn="tl">
                    <a:srgbClr val="000000">
                      <a:alpha val="43137"/>
                    </a:srgbClr>
                  </a:outerShdw>
                </a:effectLst>
              </a:rPr>
              <a:t> and thus require </a:t>
            </a:r>
            <a:r>
              <a:rPr lang="en-US" sz="2800" i="1" dirty="0">
                <a:solidFill>
                  <a:schemeClr val="accent2"/>
                </a:solidFill>
                <a:effectLst>
                  <a:outerShdw blurRad="38100" dist="38100" dir="2700000" algn="tl">
                    <a:srgbClr val="000000">
                      <a:alpha val="43137"/>
                    </a:srgbClr>
                  </a:outerShdw>
                </a:effectLst>
              </a:rPr>
              <a:t>singular</a:t>
            </a:r>
            <a:r>
              <a:rPr lang="en-US" sz="2800" dirty="0">
                <a:effectLst>
                  <a:outerShdw blurRad="38100" dist="38100" dir="2700000" algn="tl">
                    <a:srgbClr val="000000">
                      <a:alpha val="43137"/>
                    </a:srgbClr>
                  </a:outerShdw>
                </a:effectLst>
              </a:rPr>
              <a:t> pronouns.</a:t>
            </a:r>
          </a:p>
        </p:txBody>
      </p:sp>
      <p:sp>
        <p:nvSpPr>
          <p:cNvPr id="16387" name="Rectangle 3"/>
          <p:cNvSpPr>
            <a:spLocks noGrp="1" noChangeArrowheads="1"/>
          </p:cNvSpPr>
          <p:nvPr>
            <p:ph type="body" idx="1"/>
          </p:nvPr>
        </p:nvSpPr>
        <p:spPr>
          <a:xfrm>
            <a:off x="2133600" y="4800600"/>
            <a:ext cx="7924800" cy="1752600"/>
          </a:xfrm>
          <a:effectLst/>
        </p:spPr>
        <p:txBody>
          <a:bodyPr/>
          <a:lstStyle/>
          <a:p>
            <a:pPr eaLnBrk="1" hangingPunct="1">
              <a:defRPr/>
            </a:pPr>
            <a:endParaRPr lang="en-US"/>
          </a:p>
          <a:p>
            <a:pPr eaLnBrk="1" hangingPunct="1">
              <a:defRPr/>
            </a:pPr>
            <a:endParaRPr lang="en-US">
              <a:solidFill>
                <a:schemeClr val="tx2"/>
              </a:solidFill>
            </a:endParaRPr>
          </a:p>
        </p:txBody>
      </p:sp>
      <p:sp>
        <p:nvSpPr>
          <p:cNvPr id="16388" name="Rectangle 4"/>
          <p:cNvSpPr>
            <a:spLocks noChangeArrowheads="1"/>
          </p:cNvSpPr>
          <p:nvPr/>
        </p:nvSpPr>
        <p:spPr bwMode="auto">
          <a:xfrm>
            <a:off x="2438400" y="2590800"/>
            <a:ext cx="7315200" cy="11430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nchor="ctr"/>
          <a:lstStyle/>
          <a:p>
            <a:pPr marL="350838" marR="0" lvl="0" indent="0" algn="l" defTabSz="914400" rtl="0" eaLnBrk="1" fontAlgn="base" latinLnBrk="0" hangingPunct="1">
              <a:lnSpc>
                <a:spcPct val="90000"/>
              </a:lnSpc>
              <a:spcBef>
                <a:spcPct val="20000"/>
              </a:spcBef>
              <a:spcAft>
                <a:spcPct val="0"/>
              </a:spcAft>
              <a:buClrTx/>
              <a:buSzPct val="120000"/>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One urban legend is that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Tito’s Taco Palace</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makes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its</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burritos with kangaroo meat.</a:t>
            </a:r>
          </a:p>
        </p:txBody>
      </p:sp>
      <p:sp>
        <p:nvSpPr>
          <p:cNvPr id="16389" name="Rectangle 5"/>
          <p:cNvSpPr>
            <a:spLocks noChangeArrowheads="1"/>
          </p:cNvSpPr>
          <p:nvPr/>
        </p:nvSpPr>
        <p:spPr bwMode="auto">
          <a:xfrm>
            <a:off x="2438400" y="3886200"/>
            <a:ext cx="7315200" cy="12954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nchor="ctr"/>
          <a:lstStyle/>
          <a:p>
            <a:pPr marL="350838" marR="0" lvl="0" indent="0" algn="l" defTabSz="914400" rtl="0" eaLnBrk="1" fontAlgn="base" latinLnBrk="0" hangingPunct="1">
              <a:lnSpc>
                <a:spcPct val="90000"/>
              </a:lnSpc>
              <a:spcBef>
                <a:spcPct val="20000"/>
              </a:spcBef>
              <a:spcAft>
                <a:spcPct val="0"/>
              </a:spcAft>
              <a:buClrTx/>
              <a:buSzPct val="120000"/>
              <a:buFontTx/>
              <a:buNone/>
              <a:tabLst/>
              <a:defRPr/>
            </a:pP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The Pencil Enthusiast Society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uses the donations</a:t>
            </a:r>
            <a:r>
              <a:rPr kumimoji="0" lang="en-US" sz="240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it</a:t>
            </a:r>
            <a:r>
              <a:rPr kumimoji="0" lang="en-US" sz="240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receives to insure all writing instruments have sharp points.</a:t>
            </a:r>
          </a:p>
        </p:txBody>
      </p:sp>
      <p:sp>
        <p:nvSpPr>
          <p:cNvPr id="16390" name="Rectangle 6"/>
          <p:cNvSpPr>
            <a:spLocks noChangeArrowheads="1"/>
          </p:cNvSpPr>
          <p:nvPr/>
        </p:nvSpPr>
        <p:spPr bwMode="auto">
          <a:xfrm>
            <a:off x="2438400" y="5334000"/>
            <a:ext cx="7315200" cy="1295400"/>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tIns="228600" bIns="228600" anchor="ctr"/>
          <a:lstStyle/>
          <a:p>
            <a:pPr marL="350838" marR="0" lvl="0" indent="0" algn="l" defTabSz="914400" rtl="0" eaLnBrk="1" fontAlgn="base" latinLnBrk="0" hangingPunct="1">
              <a:lnSpc>
                <a:spcPct val="90000"/>
              </a:lnSpc>
              <a:spcBef>
                <a:spcPct val="20000"/>
              </a:spcBef>
              <a:spcAft>
                <a:spcPct val="0"/>
              </a:spcAft>
              <a:buClrTx/>
              <a:buSzPct val="120000"/>
              <a:buFontTx/>
              <a:buNone/>
              <a:tabLst/>
              <a:defRPr/>
            </a:pP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Next year,</a:t>
            </a:r>
            <a:r>
              <a:rPr kumimoji="0" lang="en-US" sz="2400" b="1" i="1" u="none" strike="noStrike" kern="1200" cap="none" spc="0" normalizeH="0" baseline="0" noProof="0" dirty="0">
                <a:ln>
                  <a:noFill/>
                </a:ln>
                <a:solidFill>
                  <a:srgbClr val="CC99FF"/>
                </a:solidFill>
                <a:effectLst/>
                <a:uLnTx/>
                <a:uFillTx/>
                <a:latin typeface="Arial"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Weaver College</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will try to solve </a:t>
            </a:r>
            <a:r>
              <a:rPr kumimoji="0" lang="en-US" sz="24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its</a:t>
            </a:r>
            <a:r>
              <a:rPr kumimoji="0" lang="en-US" sz="24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4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parking woes by requiring students to buy a $75 parking decal.</a:t>
            </a:r>
          </a:p>
        </p:txBody>
      </p:sp>
    </p:spTree>
    <p:extLst>
      <p:ext uri="{BB962C8B-B14F-4D97-AF65-F5344CB8AC3E}">
        <p14:creationId xmlns:p14="http://schemas.microsoft.com/office/powerpoint/2010/main" val="1315200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lt">
                                    <p:tmPct val="15000"/>
                                  </p:iterate>
                                  <p:childTnLst>
                                    <p:set>
                                      <p:cBhvr>
                                        <p:cTn id="11" dur="1" fill="hold">
                                          <p:stCondLst>
                                            <p:cond delay="0"/>
                                          </p:stCondLst>
                                        </p:cTn>
                                        <p:tgtEl>
                                          <p:spTgt spid="16388"/>
                                        </p:tgtEl>
                                        <p:attrNameLst>
                                          <p:attrName>style.visibility</p:attrName>
                                        </p:attrNameLst>
                                      </p:cBhvr>
                                      <p:to>
                                        <p:strVal val="visible"/>
                                      </p:to>
                                    </p:set>
                                    <p:animEffect transition="in" filter="dissolve">
                                      <p:cBhvr>
                                        <p:cTn id="12" dur="5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lt">
                                    <p:tmPct val="15000"/>
                                  </p:iterate>
                                  <p:childTnLst>
                                    <p:set>
                                      <p:cBhvr>
                                        <p:cTn id="16" dur="1" fill="hold">
                                          <p:stCondLst>
                                            <p:cond delay="0"/>
                                          </p:stCondLst>
                                        </p:cTn>
                                        <p:tgtEl>
                                          <p:spTgt spid="16389"/>
                                        </p:tgtEl>
                                        <p:attrNameLst>
                                          <p:attrName>style.visibility</p:attrName>
                                        </p:attrNameLst>
                                      </p:cBhvr>
                                      <p:to>
                                        <p:strVal val="visible"/>
                                      </p:to>
                                    </p:set>
                                    <p:animEffect transition="in" filter="dissolve">
                                      <p:cBhvr>
                                        <p:cTn id="17" dur="500"/>
                                        <p:tgtEl>
                                          <p:spTgt spid="16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lt">
                                    <p:tmPct val="15000"/>
                                  </p:iterate>
                                  <p:childTnLst>
                                    <p:set>
                                      <p:cBhvr>
                                        <p:cTn id="21" dur="1" fill="hold">
                                          <p:stCondLst>
                                            <p:cond delay="0"/>
                                          </p:stCondLst>
                                        </p:cTn>
                                        <p:tgtEl>
                                          <p:spTgt spid="16390"/>
                                        </p:tgtEl>
                                        <p:attrNameLst>
                                          <p:attrName>style.visibility</p:attrName>
                                        </p:attrNameLst>
                                      </p:cBhvr>
                                      <p:to>
                                        <p:strVal val="visible"/>
                                      </p:to>
                                    </p:set>
                                    <p:animEffect transition="in" filter="dissolve">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8" grpId="0" animBg="1" autoUpdateAnimBg="0"/>
      <p:bldP spid="16389" grpId="0" animBg="1" autoUpdateAnimBg="0"/>
      <p:bldP spid="1639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8695" y="0"/>
            <a:ext cx="9684993" cy="923330"/>
          </a:xfrm>
          <a:prstGeom prst="rect">
            <a:avLst/>
          </a:prstGeom>
          <a:noFill/>
        </p:spPr>
        <p:txBody>
          <a:bodyPr wrap="square" lIns="91440" tIns="45720" rIns="91440" bIns="45720">
            <a:spAutoFit/>
          </a:bodyPr>
          <a:lstStyle/>
          <a:p>
            <a:r>
              <a:rPr lang="en-US" sz="5400" b="1" dirty="0"/>
              <a:t>Learning </a:t>
            </a:r>
            <a:r>
              <a:rPr lang="en-US" sz="5400" b="1" dirty="0" smtClean="0"/>
              <a:t>Targets – Page 61</a:t>
            </a:r>
            <a:endParaRPr lang="en-US" sz="5400" b="1" dirty="0"/>
          </a:p>
        </p:txBody>
      </p:sp>
      <p:sp>
        <p:nvSpPr>
          <p:cNvPr id="2" name="TextBox 1"/>
          <p:cNvSpPr txBox="1"/>
          <p:nvPr/>
        </p:nvSpPr>
        <p:spPr>
          <a:xfrm>
            <a:off x="1478070" y="1044539"/>
            <a:ext cx="7945061"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t>Compare and contrast character traits that lead to self-destruction in a myth.</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Analyze the relationship between character and plot and between conflict and resolution</a:t>
            </a:r>
            <a:r>
              <a:rPr lang="en-US" sz="2800" b="1" dirty="0" smtClean="0"/>
              <a:t>.</a:t>
            </a:r>
            <a:endParaRPr lang="en-US" sz="2800" b="1" dirty="0"/>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5613" y="0"/>
            <a:ext cx="10308076" cy="1200329"/>
          </a:xfrm>
          <a:prstGeom prst="rect">
            <a:avLst/>
          </a:prstGeom>
          <a:noFill/>
        </p:spPr>
        <p:txBody>
          <a:bodyPr wrap="square" lIns="91440" tIns="45720" rIns="91440" bIns="45720">
            <a:spAutoFit/>
          </a:bodyPr>
          <a:lstStyle/>
          <a:p>
            <a:r>
              <a:rPr lang="en-US" sz="7200" b="1" u="sng" dirty="0" smtClean="0">
                <a:solidFill>
                  <a:srgbClr val="C00000"/>
                </a:solidFill>
              </a:rPr>
              <a:t>Preview</a:t>
            </a:r>
            <a:endParaRPr lang="en-US" sz="6600" b="1" u="sng" dirty="0">
              <a:solidFill>
                <a:srgbClr val="C00000"/>
              </a:solidFill>
            </a:endParaRPr>
          </a:p>
        </p:txBody>
      </p:sp>
      <p:sp>
        <p:nvSpPr>
          <p:cNvPr id="2" name="TextBox 1"/>
          <p:cNvSpPr txBox="1"/>
          <p:nvPr/>
        </p:nvSpPr>
        <p:spPr>
          <a:xfrm>
            <a:off x="1308377" y="1107996"/>
            <a:ext cx="8424347" cy="3416320"/>
          </a:xfrm>
          <a:prstGeom prst="rect">
            <a:avLst/>
          </a:prstGeom>
          <a:solidFill>
            <a:schemeClr val="accent6">
              <a:lumMod val="20000"/>
              <a:lumOff val="80000"/>
            </a:schemeClr>
          </a:solidFill>
        </p:spPr>
        <p:txBody>
          <a:bodyPr wrap="square" rtlCol="0">
            <a:spAutoFit/>
          </a:bodyPr>
          <a:lstStyle/>
          <a:p>
            <a:r>
              <a:rPr lang="en-US" sz="5400" b="1" dirty="0"/>
              <a:t>In this activity, you will read a myth whose main character’s traits lead to self-destruction</a:t>
            </a:r>
            <a:r>
              <a:rPr lang="en-US" sz="5400" b="1" dirty="0" smtClean="0"/>
              <a:t>.</a:t>
            </a:r>
            <a:endParaRPr lang="en-US" sz="2800" b="1" dirty="0"/>
          </a:p>
        </p:txBody>
      </p:sp>
    </p:spTree>
    <p:extLst>
      <p:ext uri="{BB962C8B-B14F-4D97-AF65-F5344CB8AC3E}">
        <p14:creationId xmlns:p14="http://schemas.microsoft.com/office/powerpoint/2010/main" val="330168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5613" y="0"/>
            <a:ext cx="10308076" cy="769441"/>
          </a:xfrm>
          <a:prstGeom prst="rect">
            <a:avLst/>
          </a:prstGeom>
          <a:noFill/>
        </p:spPr>
        <p:txBody>
          <a:bodyPr wrap="square" lIns="91440" tIns="45720" rIns="91440" bIns="45720">
            <a:spAutoFit/>
          </a:bodyPr>
          <a:lstStyle/>
          <a:p>
            <a:r>
              <a:rPr lang="en-US" sz="4400" b="1" dirty="0" smtClean="0"/>
              <a:t>Introducing the strategy </a:t>
            </a:r>
            <a:r>
              <a:rPr lang="en-US" sz="4400" b="1" i="1" u="sng" dirty="0" smtClean="0">
                <a:solidFill>
                  <a:srgbClr val="C00000"/>
                </a:solidFill>
              </a:rPr>
              <a:t>DIFFUSING</a:t>
            </a:r>
            <a:endParaRPr lang="en-US" sz="4400" b="1" i="1" u="sng" dirty="0">
              <a:solidFill>
                <a:srgbClr val="C00000"/>
              </a:solidFill>
            </a:endParaRPr>
          </a:p>
        </p:txBody>
      </p:sp>
      <p:sp>
        <p:nvSpPr>
          <p:cNvPr id="2" name="TextBox 1"/>
          <p:cNvSpPr txBox="1"/>
          <p:nvPr/>
        </p:nvSpPr>
        <p:spPr>
          <a:xfrm>
            <a:off x="1393607" y="944331"/>
            <a:ext cx="8301537" cy="4031873"/>
          </a:xfrm>
          <a:prstGeom prst="rect">
            <a:avLst/>
          </a:prstGeom>
          <a:solidFill>
            <a:schemeClr val="bg1"/>
          </a:solidFill>
        </p:spPr>
        <p:txBody>
          <a:bodyPr wrap="square" rtlCol="0">
            <a:spAutoFit/>
          </a:bodyPr>
          <a:lstStyle/>
          <a:p>
            <a:r>
              <a:rPr lang="en-US" sz="3200" b="1" dirty="0" smtClean="0">
                <a:solidFill>
                  <a:srgbClr val="C00000"/>
                </a:solidFill>
              </a:rPr>
              <a:t>	With </a:t>
            </a:r>
            <a:r>
              <a:rPr lang="en-US" sz="3200" b="1" dirty="0">
                <a:solidFill>
                  <a:srgbClr val="C00000"/>
                </a:solidFill>
              </a:rPr>
              <a:t>this strategy, you use context clues to help find the meaning of unknown words. When diffusing, circle words that are unfamiliar. Think of two possible substitutions (synonyms), and confirm your definition. You can confirm your definition by checking reference sources such as a dictionary or a thesaurus</a:t>
            </a:r>
            <a:r>
              <a:rPr lang="en-US" sz="3200" b="1" dirty="0" smtClean="0">
                <a:solidFill>
                  <a:srgbClr val="C00000"/>
                </a:solidFill>
              </a:rPr>
              <a:t>.</a:t>
            </a:r>
            <a:endParaRPr lang="en-US" sz="3200" b="1" dirty="0">
              <a:solidFill>
                <a:srgbClr val="C00000"/>
              </a:solidFill>
            </a:endParaRPr>
          </a:p>
        </p:txBody>
      </p:sp>
    </p:spTree>
    <p:extLst>
      <p:ext uri="{BB962C8B-B14F-4D97-AF65-F5344CB8AC3E}">
        <p14:creationId xmlns:p14="http://schemas.microsoft.com/office/powerpoint/2010/main" val="36072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5613" y="0"/>
            <a:ext cx="10308076" cy="923330"/>
          </a:xfrm>
          <a:prstGeom prst="rect">
            <a:avLst/>
          </a:prstGeom>
          <a:noFill/>
        </p:spPr>
        <p:txBody>
          <a:bodyPr wrap="square" lIns="91440" tIns="45720" rIns="91440" bIns="45720">
            <a:spAutoFit/>
          </a:bodyPr>
          <a:lstStyle/>
          <a:p>
            <a:r>
              <a:rPr lang="en-US" sz="5400" b="1" dirty="0" smtClean="0">
                <a:solidFill>
                  <a:srgbClr val="C00000"/>
                </a:solidFill>
              </a:rPr>
              <a:t>Setting a Purpose for Reading</a:t>
            </a:r>
            <a:endParaRPr lang="en-US" sz="5400" b="1" dirty="0">
              <a:solidFill>
                <a:srgbClr val="C00000"/>
              </a:solidFill>
            </a:endParaRPr>
          </a:p>
        </p:txBody>
      </p:sp>
      <p:sp>
        <p:nvSpPr>
          <p:cNvPr id="2" name="TextBox 1"/>
          <p:cNvSpPr txBox="1"/>
          <p:nvPr/>
        </p:nvSpPr>
        <p:spPr>
          <a:xfrm>
            <a:off x="1155613" y="969383"/>
            <a:ext cx="8402854" cy="3539430"/>
          </a:xfrm>
          <a:prstGeom prst="rect">
            <a:avLst/>
          </a:prstGeom>
          <a:solidFill>
            <a:schemeClr val="accent6">
              <a:lumMod val="20000"/>
              <a:lumOff val="80000"/>
            </a:schemeClr>
          </a:solidFill>
        </p:spPr>
        <p:txBody>
          <a:bodyPr wrap="square" rtlCol="0">
            <a:spAutoFit/>
          </a:bodyPr>
          <a:lstStyle/>
          <a:p>
            <a:pPr marL="457200" indent="-457200">
              <a:buFont typeface="Arial" panose="020B0604020202020204" pitchFamily="34" charset="0"/>
              <a:buChar char="•"/>
            </a:pPr>
            <a:r>
              <a:rPr lang="en-US" sz="2800" b="1" dirty="0"/>
              <a:t>As you read the myth, underline details you learn about Arachne’s character.</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Circle unknown words and phrases. Use the diffusing strategy to try to determine substitution words based on context clues. Confirm your definition by checking a dictionary or thesaurus</a:t>
            </a:r>
            <a:r>
              <a:rPr lang="en-US" sz="2800" b="1" dirty="0" smtClean="0"/>
              <a:t>.</a:t>
            </a:r>
            <a:endParaRPr lang="en-US" sz="2800" b="1" dirty="0"/>
          </a:p>
        </p:txBody>
      </p:sp>
    </p:spTree>
    <p:extLst>
      <p:ext uri="{BB962C8B-B14F-4D97-AF65-F5344CB8AC3E}">
        <p14:creationId xmlns:p14="http://schemas.microsoft.com/office/powerpoint/2010/main" val="3514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5613" y="0"/>
            <a:ext cx="10308076" cy="1015663"/>
          </a:xfrm>
          <a:prstGeom prst="rect">
            <a:avLst/>
          </a:prstGeom>
          <a:noFill/>
        </p:spPr>
        <p:txBody>
          <a:bodyPr wrap="square" lIns="91440" tIns="45720" rIns="91440" bIns="45720">
            <a:spAutoFit/>
          </a:bodyPr>
          <a:lstStyle/>
          <a:p>
            <a:r>
              <a:rPr lang="en-US" sz="6000" b="1" dirty="0" smtClean="0">
                <a:solidFill>
                  <a:srgbClr val="C00000"/>
                </a:solidFill>
              </a:rPr>
              <a:t>About the Author</a:t>
            </a:r>
            <a:endParaRPr lang="en-US" sz="6000" b="1" dirty="0">
              <a:solidFill>
                <a:srgbClr val="C00000"/>
              </a:solidFill>
            </a:endParaRPr>
          </a:p>
        </p:txBody>
      </p:sp>
      <p:sp>
        <p:nvSpPr>
          <p:cNvPr id="2" name="TextBox 1"/>
          <p:cNvSpPr txBox="1"/>
          <p:nvPr/>
        </p:nvSpPr>
        <p:spPr>
          <a:xfrm>
            <a:off x="1519042" y="924466"/>
            <a:ext cx="8402854" cy="3539430"/>
          </a:xfrm>
          <a:prstGeom prst="rect">
            <a:avLst/>
          </a:prstGeom>
          <a:solidFill>
            <a:schemeClr val="accent6">
              <a:lumMod val="20000"/>
              <a:lumOff val="80000"/>
            </a:schemeClr>
          </a:solidFill>
        </p:spPr>
        <p:txBody>
          <a:bodyPr wrap="square" rtlCol="0">
            <a:spAutoFit/>
          </a:bodyPr>
          <a:lstStyle/>
          <a:p>
            <a:r>
              <a:rPr lang="en-US" sz="2800" b="1" dirty="0"/>
              <a:t>Olivia Coolidge grew up in England in the early 1900s. She became a teacher of Latin, Greek, and mythology, while also developing her skills as a writer. She wrote numerous histories and biographies for children and young adults. Her work is noted for high interest and vivid descriptions. Coolidge won the 1963 Newbery Award for contributions to children’s literature</a:t>
            </a:r>
            <a:r>
              <a:rPr lang="en-US" sz="2800" b="1" dirty="0" smtClean="0"/>
              <a:t>.</a:t>
            </a:r>
            <a:endParaRPr lang="en-US" sz="2800" b="1" dirty="0"/>
          </a:p>
        </p:txBody>
      </p:sp>
    </p:spTree>
    <p:extLst>
      <p:ext uri="{BB962C8B-B14F-4D97-AF65-F5344CB8AC3E}">
        <p14:creationId xmlns:p14="http://schemas.microsoft.com/office/powerpoint/2010/main" val="15931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464" y="0"/>
            <a:ext cx="7566296" cy="1853364"/>
          </a:xfrm>
        </p:spPr>
        <p:txBody>
          <a:bodyPr>
            <a:normAutofit/>
          </a:bodyPr>
          <a:lstStyle/>
          <a:p>
            <a:r>
              <a:rPr lang="en-US" sz="11500" b="1" dirty="0" smtClean="0"/>
              <a:t>“Arachne”</a:t>
            </a:r>
            <a:endParaRPr lang="en-US" sz="11500" b="1" dirty="0"/>
          </a:p>
        </p:txBody>
      </p:sp>
      <p:pic>
        <p:nvPicPr>
          <p:cNvPr id="3" name="Picture 2"/>
          <p:cNvPicPr>
            <a:picLocks noChangeAspect="1"/>
          </p:cNvPicPr>
          <p:nvPr/>
        </p:nvPicPr>
        <p:blipFill rotWithShape="1">
          <a:blip r:embed="rId2"/>
          <a:srcRect l="36050" t="55023" r="41758" b="16971"/>
          <a:stretch/>
        </p:blipFill>
        <p:spPr>
          <a:xfrm>
            <a:off x="2252391" y="2225040"/>
            <a:ext cx="5623577" cy="3992045"/>
          </a:xfrm>
          <a:prstGeom prst="rect">
            <a:avLst/>
          </a:prstGeom>
        </p:spPr>
      </p:pic>
    </p:spTree>
    <p:extLst>
      <p:ext uri="{BB962C8B-B14F-4D97-AF65-F5344CB8AC3E}">
        <p14:creationId xmlns:p14="http://schemas.microsoft.com/office/powerpoint/2010/main" val="170093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050" t="55023" r="41758" b="16971"/>
          <a:stretch/>
        </p:blipFill>
        <p:spPr>
          <a:xfrm>
            <a:off x="3368726" y="4106714"/>
            <a:ext cx="3735049" cy="2651423"/>
          </a:xfrm>
          <a:prstGeom prst="rect">
            <a:avLst/>
          </a:prstGeom>
        </p:spPr>
      </p:pic>
      <p:sp>
        <p:nvSpPr>
          <p:cNvPr id="2" name="Title 1"/>
          <p:cNvSpPr>
            <a:spLocks noGrp="1"/>
          </p:cNvSpPr>
          <p:nvPr>
            <p:ph type="title"/>
          </p:nvPr>
        </p:nvSpPr>
        <p:spPr>
          <a:xfrm>
            <a:off x="1818203" y="112734"/>
            <a:ext cx="8916601" cy="1853364"/>
          </a:xfrm>
        </p:spPr>
        <p:txBody>
          <a:bodyPr>
            <a:normAutofit/>
          </a:bodyPr>
          <a:lstStyle/>
          <a:p>
            <a:r>
              <a:rPr lang="en-US" sz="11500" b="1" dirty="0" smtClean="0"/>
              <a:t>Work Period</a:t>
            </a:r>
            <a:endParaRPr lang="en-US" sz="11500" b="1" dirty="0"/>
          </a:p>
        </p:txBody>
      </p:sp>
      <p:sp>
        <p:nvSpPr>
          <p:cNvPr id="4" name="TextBox 3"/>
          <p:cNvSpPr txBox="1"/>
          <p:nvPr/>
        </p:nvSpPr>
        <p:spPr>
          <a:xfrm>
            <a:off x="2194713" y="1809521"/>
            <a:ext cx="5175906" cy="2123658"/>
          </a:xfrm>
          <a:prstGeom prst="rect">
            <a:avLst/>
          </a:prstGeom>
          <a:noFill/>
        </p:spPr>
        <p:txBody>
          <a:bodyPr wrap="square" rtlCol="0">
            <a:spAutoFit/>
          </a:bodyPr>
          <a:lstStyle/>
          <a:p>
            <a:pPr algn="ctr"/>
            <a:r>
              <a:rPr lang="en-US" sz="6600" dirty="0" smtClean="0"/>
              <a:t>Pages 63-65</a:t>
            </a:r>
          </a:p>
          <a:p>
            <a:pPr algn="ctr"/>
            <a:r>
              <a:rPr lang="en-US" sz="6600" dirty="0" smtClean="0"/>
              <a:t>1,2,3,4,6, &amp;7</a:t>
            </a:r>
            <a:endParaRPr lang="en-US" sz="6600" dirty="0"/>
          </a:p>
        </p:txBody>
      </p:sp>
      <p:pic>
        <p:nvPicPr>
          <p:cNvPr id="5" name="Picture 4"/>
          <p:cNvPicPr>
            <a:picLocks noChangeAspect="1"/>
          </p:cNvPicPr>
          <p:nvPr/>
        </p:nvPicPr>
        <p:blipFill rotWithShape="1">
          <a:blip r:embed="rId3"/>
          <a:srcRect l="5335" t="1617"/>
          <a:stretch/>
        </p:blipFill>
        <p:spPr>
          <a:xfrm>
            <a:off x="7767783" y="2168166"/>
            <a:ext cx="4209910" cy="3877095"/>
          </a:xfrm>
          <a:prstGeom prst="rect">
            <a:avLst/>
          </a:prstGeom>
        </p:spPr>
      </p:pic>
    </p:spTree>
    <p:extLst>
      <p:ext uri="{BB962C8B-B14F-4D97-AF65-F5344CB8AC3E}">
        <p14:creationId xmlns:p14="http://schemas.microsoft.com/office/powerpoint/2010/main" val="38938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2209800" y="152400"/>
            <a:ext cx="7772400" cy="2286000"/>
          </a:xfrm>
          <a:prstGeom prst="downArrowCallout">
            <a:avLst>
              <a:gd name="adj1" fmla="val 16461"/>
              <a:gd name="adj2" fmla="val 49951"/>
              <a:gd name="adj3" fmla="val 19263"/>
              <a:gd name="adj4" fmla="val 67053"/>
            </a:avLst>
          </a:prstGeom>
          <a:solidFill>
            <a:schemeClr val="accent1"/>
          </a:solidFill>
          <a:effectLst>
            <a:outerShdw blurRad="50800" dist="38100" dir="2700000" algn="tl" rotWithShape="0">
              <a:prstClr val="black">
                <a:alpha val="40000"/>
              </a:prstClr>
            </a:outerShdw>
          </a:effectLst>
        </p:spPr>
        <p:txBody>
          <a:bodyPr vert="horz" wrap="square" lIns="91440" tIns="182880" rIns="91440" bIns="182880" numCol="1" anchor="ctr" anchorCtr="0" compatLnSpc="1">
            <a:prstTxWarp prst="textNoShape">
              <a:avLst/>
            </a:prstTxWarp>
          </a:bodyPr>
          <a:lstStyle/>
          <a:p>
            <a:pPr marL="342900" algn="l" eaLnBrk="1" hangingPunct="1">
              <a:defRPr/>
            </a:pPr>
            <a:r>
              <a:rPr lang="en-US" u="sng" dirty="0">
                <a:effectLst>
                  <a:outerShdw blurRad="38100" dist="38100" dir="2700000" algn="tl">
                    <a:srgbClr val="000000">
                      <a:alpha val="43137"/>
                    </a:srgbClr>
                  </a:outerShdw>
                </a:effectLst>
              </a:rPr>
              <a:t>Rule 1:</a:t>
            </a:r>
            <a:r>
              <a:rPr lang="en-US" dirty="0">
                <a:effectLst>
                  <a:outerShdw blurRad="38100" dist="38100" dir="2700000" algn="tl">
                    <a:srgbClr val="000000">
                      <a:alpha val="43137"/>
                    </a:srgbClr>
                  </a:outerShdw>
                </a:effectLst>
              </a:rPr>
              <a:t> Know the </a:t>
            </a:r>
            <a:r>
              <a:rPr lang="en-US" i="1" dirty="0">
                <a:solidFill>
                  <a:schemeClr val="accent2"/>
                </a:solidFill>
                <a:effectLst>
                  <a:outerShdw blurRad="38100" dist="38100" dir="2700000" algn="tl">
                    <a:srgbClr val="000000">
                      <a:alpha val="43137"/>
                    </a:srgbClr>
                  </a:outerShdw>
                </a:effectLst>
              </a:rPr>
              <a:t>general</a:t>
            </a:r>
            <a:r>
              <a:rPr lang="en-US" dirty="0">
                <a:effectLst>
                  <a:outerShdw blurRad="38100" dist="38100" dir="2700000" algn="tl">
                    <a:srgbClr val="000000">
                      <a:alpha val="43137"/>
                    </a:srgbClr>
                  </a:outerShdw>
                </a:effectLst>
              </a:rPr>
              <a:t> rule governing pronoun agreement.</a:t>
            </a:r>
          </a:p>
        </p:txBody>
      </p:sp>
      <p:sp>
        <p:nvSpPr>
          <p:cNvPr id="3075" name="Rectangle 3"/>
          <p:cNvSpPr>
            <a:spLocks noGrp="1" noChangeArrowheads="1"/>
          </p:cNvSpPr>
          <p:nvPr>
            <p:ph type="body" sz="half" idx="4294967295"/>
          </p:nvPr>
        </p:nvSpPr>
        <p:spPr>
          <a:xfrm>
            <a:off x="2438400" y="2590800"/>
            <a:ext cx="7315200" cy="1219200"/>
          </a:xfrm>
          <a:solidFill>
            <a:schemeClr val="hlink"/>
          </a:solidFill>
          <a:effectLst>
            <a:outerShdw blurRad="50800" dist="38100" dir="2700000" algn="tl" rotWithShape="0">
              <a:prstClr val="black">
                <a:alpha val="40000"/>
              </a:prstClr>
            </a:outerShdw>
          </a:effectLst>
        </p:spPr>
        <p:txBody>
          <a:bodyPr vert="horz" wrap="square" lIns="91440" tIns="182880" rIns="91440" bIns="182880" numCol="1" anchor="ctr" anchorCtr="0" compatLnSpc="1">
            <a:prstTxWarp prst="textNoShape">
              <a:avLst/>
            </a:prstTxWarp>
          </a:bodyPr>
          <a:lstStyle/>
          <a:p>
            <a:pPr algn="ctr" eaLnBrk="1" hangingPunct="1">
              <a:buFont typeface="Wingdings" panose="05000000000000000000" pitchFamily="2" charset="2"/>
              <a:buNone/>
              <a:defRPr/>
            </a:pPr>
            <a:r>
              <a:rPr lang="en-US" dirty="0">
                <a:effectLst/>
              </a:rPr>
              <a:t>A pronoun must agree with its </a:t>
            </a:r>
            <a:r>
              <a:rPr lang="en-US" i="1" dirty="0">
                <a:solidFill>
                  <a:schemeClr val="accent2"/>
                </a:solidFill>
                <a:effectLst/>
                <a:latin typeface="Arial Black" pitchFamily="34" charset="0"/>
              </a:rPr>
              <a:t>antecedent</a:t>
            </a:r>
            <a:r>
              <a:rPr lang="en-US" dirty="0">
                <a:effectLst/>
              </a:rPr>
              <a:t>.</a:t>
            </a:r>
          </a:p>
        </p:txBody>
      </p:sp>
      <p:sp>
        <p:nvSpPr>
          <p:cNvPr id="3089" name="AutoShape 17"/>
          <p:cNvSpPr>
            <a:spLocks noChangeArrowheads="1"/>
          </p:cNvSpPr>
          <p:nvPr/>
        </p:nvSpPr>
        <p:spPr bwMode="auto">
          <a:xfrm>
            <a:off x="2286000" y="3962400"/>
            <a:ext cx="7620000" cy="2743200"/>
          </a:xfrm>
          <a:prstGeom prst="upArrowCallout">
            <a:avLst>
              <a:gd name="adj1" fmla="val 14194"/>
              <a:gd name="adj2" fmla="val 40639"/>
              <a:gd name="adj3" fmla="val 19333"/>
              <a:gd name="adj4" fmla="val 67917"/>
            </a:avLst>
          </a:prstGeom>
          <a:solidFill>
            <a:schemeClr val="accent1"/>
          </a:solidFill>
          <a:ln w="9525">
            <a:noFill/>
            <a:miter lim="800000"/>
            <a:headEnd/>
            <a:tailEnd/>
          </a:ln>
          <a:effectLst>
            <a:outerShdw blurRad="50800" dist="38100" dir="2700000" algn="tl" rotWithShape="0">
              <a:prstClr val="black">
                <a:alpha val="40000"/>
              </a:prstClr>
            </a:outerShdw>
          </a:effectLst>
        </p:spPr>
        <p:txBody>
          <a:bodyPr lIns="274320" tIns="182880" rIns="274320" bIns="18288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The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antecedent</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is usually a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noun</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that the pronoun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replaces</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For example, you can replace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Mrs. Hill</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with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she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or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her</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the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students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with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they</a:t>
            </a:r>
            <a:r>
              <a:rPr kumimoji="0" lang="en-US" sz="2600" b="0" i="0"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or </a:t>
            </a:r>
            <a:r>
              <a:rPr kumimoji="0" lang="en-US" sz="2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a:ea typeface="+mn-ea"/>
                <a:cs typeface="Arial" panose="020B0604020202020204" pitchFamily="34" charset="0"/>
              </a:rPr>
              <a:t>them</a:t>
            </a:r>
            <a:r>
              <a:rPr kumimoji="0" 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a:t>
            </a:r>
          </a:p>
        </p:txBody>
      </p:sp>
    </p:spTree>
    <p:extLst>
      <p:ext uri="{BB962C8B-B14F-4D97-AF65-F5344CB8AC3E}">
        <p14:creationId xmlns:p14="http://schemas.microsoft.com/office/powerpoint/2010/main" val="3298115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outVertic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89"/>
                                        </p:tgtEl>
                                        <p:attrNameLst>
                                          <p:attrName>style.visibility</p:attrName>
                                        </p:attrNameLst>
                                      </p:cBhvr>
                                      <p:to>
                                        <p:strVal val="visible"/>
                                      </p:to>
                                    </p:set>
                                    <p:animEffect transition="in" filter="wipe(down)">
                                      <p:cBhvr>
                                        <p:cTn id="1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5" grpId="0" animBg="1"/>
      <p:bldP spid="308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228600"/>
            <a:ext cx="8534400" cy="1143000"/>
          </a:xfrm>
          <a:effectLst>
            <a:outerShdw blurRad="50800" dist="38100" dir="2700000" algn="tl" rotWithShape="0">
              <a:prstClr val="black">
                <a:alpha val="40000"/>
              </a:prstClr>
            </a:outerShdw>
          </a:effectLst>
        </p:spPr>
        <p:txBody>
          <a:bodyPr/>
          <a:lstStyle/>
          <a:p>
            <a:pPr marL="465138" eaLnBrk="1" hangingPunct="1">
              <a:defRPr/>
            </a:pPr>
            <a:r>
              <a:rPr lang="en-US" sz="4000" dirty="0">
                <a:solidFill>
                  <a:schemeClr val="tx1"/>
                </a:solidFill>
                <a:effectLst>
                  <a:outerShdw blurRad="38100" dist="38100" dir="2700000" algn="tl">
                    <a:srgbClr val="000000">
                      <a:alpha val="43137"/>
                    </a:srgbClr>
                  </a:outerShdw>
                </a:effectLst>
              </a:rPr>
              <a:t>Here are two examples:</a:t>
            </a:r>
          </a:p>
        </p:txBody>
      </p:sp>
      <p:sp>
        <p:nvSpPr>
          <p:cNvPr id="24581" name="Text Box 5"/>
          <p:cNvSpPr txBox="1">
            <a:spLocks noChangeArrowheads="1"/>
          </p:cNvSpPr>
          <p:nvPr/>
        </p:nvSpPr>
        <p:spPr bwMode="auto">
          <a:xfrm>
            <a:off x="1981200" y="1524001"/>
            <a:ext cx="441960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Pct val="120000"/>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The </a:t>
            </a:r>
            <a:r>
              <a:rPr kumimoji="0" lang="en-US" sz="3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lizard</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licked </a:t>
            </a:r>
            <a:r>
              <a:rPr kumimoji="0" lang="en-US" sz="3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its</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eyeball.</a:t>
            </a:r>
          </a:p>
        </p:txBody>
      </p:sp>
      <p:sp>
        <p:nvSpPr>
          <p:cNvPr id="24582" name="Text Box 6"/>
          <p:cNvSpPr txBox="1">
            <a:spLocks noChangeArrowheads="1"/>
          </p:cNvSpPr>
          <p:nvPr/>
        </p:nvSpPr>
        <p:spPr bwMode="auto">
          <a:xfrm>
            <a:off x="1981200" y="4038601"/>
            <a:ext cx="4495800"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Pct val="120000"/>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The </a:t>
            </a:r>
            <a:r>
              <a:rPr kumimoji="0" lang="en-US" sz="3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lizards</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licked </a:t>
            </a:r>
            <a:r>
              <a:rPr kumimoji="0" lang="en-US" sz="36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their</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eyeballs.</a:t>
            </a:r>
          </a:p>
        </p:txBody>
      </p:sp>
      <p:pic>
        <p:nvPicPr>
          <p:cNvPr id="24586" name="Picture 10" descr="lizard01"/>
          <p:cNvPicPr>
            <a:picLocks noChangeAspect="1" noChangeArrowheads="1"/>
          </p:cNvPicPr>
          <p:nvPr/>
        </p:nvPicPr>
        <p:blipFill>
          <a:blip r:embed="rId4"/>
          <a:srcRect/>
          <a:stretch>
            <a:fillRect/>
          </a:stretch>
        </p:blipFill>
        <p:spPr bwMode="auto">
          <a:xfrm>
            <a:off x="6705600" y="1295401"/>
            <a:ext cx="2895600" cy="2373313"/>
          </a:xfrm>
          <a:prstGeom prst="rect">
            <a:avLst/>
          </a:prstGeom>
          <a:noFill/>
          <a:ln>
            <a:noFill/>
          </a:ln>
          <a:effectLst>
            <a:outerShdw blurRad="50800" dist="38100" dir="2700000" algn="tl" rotWithShape="0">
              <a:prstClr val="black">
                <a:alpha val="40000"/>
              </a:prstClr>
            </a:outerShdw>
          </a:effectLst>
          <a:extLst/>
        </p:spPr>
      </p:pic>
      <p:pic>
        <p:nvPicPr>
          <p:cNvPr id="24587" name="Picture 11" descr="lizard01"/>
          <p:cNvPicPr>
            <a:picLocks noChangeAspect="1" noChangeArrowheads="1"/>
          </p:cNvPicPr>
          <p:nvPr/>
        </p:nvPicPr>
        <p:blipFill>
          <a:blip r:embed="rId4"/>
          <a:srcRect/>
          <a:stretch>
            <a:fillRect/>
          </a:stretch>
        </p:blipFill>
        <p:spPr bwMode="auto">
          <a:xfrm>
            <a:off x="6477000" y="3733801"/>
            <a:ext cx="2057400" cy="1685925"/>
          </a:xfrm>
          <a:prstGeom prst="rect">
            <a:avLst/>
          </a:prstGeom>
          <a:noFill/>
          <a:ln>
            <a:noFill/>
          </a:ln>
          <a:effectLst>
            <a:outerShdw blurRad="50800" dist="38100" dir="2700000" algn="tl" rotWithShape="0">
              <a:prstClr val="black">
                <a:alpha val="40000"/>
              </a:prstClr>
            </a:outerShdw>
          </a:effectLst>
          <a:extLst/>
        </p:spPr>
      </p:pic>
      <p:pic>
        <p:nvPicPr>
          <p:cNvPr id="24588" name="Picture 12" descr="lizard01"/>
          <p:cNvPicPr>
            <a:picLocks noChangeAspect="1" noChangeArrowheads="1"/>
          </p:cNvPicPr>
          <p:nvPr/>
        </p:nvPicPr>
        <p:blipFill>
          <a:blip r:embed="rId4"/>
          <a:srcRect/>
          <a:stretch>
            <a:fillRect/>
          </a:stretch>
        </p:blipFill>
        <p:spPr bwMode="auto">
          <a:xfrm>
            <a:off x="7848600" y="4572001"/>
            <a:ext cx="2057400" cy="1685925"/>
          </a:xfrm>
          <a:prstGeom prst="rect">
            <a:avLst/>
          </a:prstGeom>
          <a:noFill/>
          <a:ln>
            <a:noFill/>
          </a:ln>
          <a:effectLst>
            <a:outerShdw blurRad="50800" dist="38100" dir="2700000" algn="tl" rotWithShape="0">
              <a:prstClr val="black">
                <a:alpha val="40000"/>
              </a:prstClr>
            </a:outerShdw>
          </a:effectLst>
          <a:extLst/>
        </p:spPr>
      </p:pic>
      <p:sp>
        <p:nvSpPr>
          <p:cNvPr id="24589" name="Text Box 13"/>
          <p:cNvSpPr txBox="1">
            <a:spLocks noChangeArrowheads="1"/>
          </p:cNvSpPr>
          <p:nvPr/>
        </p:nvSpPr>
        <p:spPr bwMode="auto">
          <a:xfrm>
            <a:off x="1981200" y="2895601"/>
            <a:ext cx="4572000" cy="8302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Lizard</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 singular antecedent</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br>
            <a:r>
              <a:rPr kumimoji="0" lang="en-US" sz="24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its</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 singular pronoun</a:t>
            </a:r>
          </a:p>
        </p:txBody>
      </p:sp>
      <p:sp>
        <p:nvSpPr>
          <p:cNvPr id="24590" name="Text Box 14"/>
          <p:cNvSpPr txBox="1">
            <a:spLocks noChangeArrowheads="1"/>
          </p:cNvSpPr>
          <p:nvPr/>
        </p:nvSpPr>
        <p:spPr bwMode="auto">
          <a:xfrm>
            <a:off x="1981200" y="5410201"/>
            <a:ext cx="4572000" cy="8302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Lizards</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 plural antecedent</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br>
            <a:r>
              <a:rPr kumimoji="0" lang="en-US" sz="2400" b="0" i="1" u="none" strike="noStrike" kern="1200" cap="none" spc="0" normalizeH="0" baseline="0" noProof="0" dirty="0">
                <a:ln>
                  <a:noFill/>
                </a:ln>
                <a:solidFill>
                  <a:srgbClr val="FF6666"/>
                </a:solidFill>
                <a:effectLst>
                  <a:outerShdw blurRad="38100" dist="38100" dir="2700000" algn="tl">
                    <a:srgbClr val="000000">
                      <a:alpha val="43137"/>
                    </a:srgbClr>
                  </a:outerShdw>
                </a:effectLst>
                <a:uLnTx/>
                <a:uFillTx/>
                <a:latin typeface="Arial Black" pitchFamily="34" charset="0"/>
                <a:ea typeface="+mn-ea"/>
                <a:cs typeface="Arial" panose="020B0604020202020204" pitchFamily="34" charset="0"/>
              </a:rPr>
              <a:t>their</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 plural pronoun</a:t>
            </a:r>
          </a:p>
        </p:txBody>
      </p:sp>
    </p:spTree>
    <p:extLst>
      <p:ext uri="{BB962C8B-B14F-4D97-AF65-F5344CB8AC3E}">
        <p14:creationId xmlns:p14="http://schemas.microsoft.com/office/powerpoint/2010/main" val="4282455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outVertic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4581"/>
                                        </p:tgtEl>
                                        <p:attrNameLst>
                                          <p:attrName>style.visibility</p:attrName>
                                        </p:attrNameLst>
                                      </p:cBhvr>
                                      <p:to>
                                        <p:strVal val="visible"/>
                                      </p:to>
                                    </p:set>
                                    <p:animEffect transition="in" filter="fade">
                                      <p:cBhvr>
                                        <p:cTn id="12" dur="500"/>
                                        <p:tgtEl>
                                          <p:spTgt spid="24581"/>
                                        </p:tgtEl>
                                      </p:cBhvr>
                                    </p:animEffect>
                                  </p:childTnLst>
                                </p:cTn>
                              </p:par>
                            </p:childTnLst>
                          </p:cTn>
                        </p:par>
                        <p:par>
                          <p:cTn id="13" fill="hold" nodeType="afterGroup">
                            <p:stCondLst>
                              <p:cond delay="1750"/>
                            </p:stCondLst>
                            <p:childTnLst>
                              <p:par>
                                <p:cTn id="14" presetID="9" presetClass="entr" presetSubtype="0" fill="hold" nodeType="afterEffect">
                                  <p:stCondLst>
                                    <p:cond delay="0"/>
                                  </p:stCondLst>
                                  <p:childTnLst>
                                    <p:set>
                                      <p:cBhvr>
                                        <p:cTn id="15" dur="1" fill="hold">
                                          <p:stCondLst>
                                            <p:cond delay="0"/>
                                          </p:stCondLst>
                                        </p:cTn>
                                        <p:tgtEl>
                                          <p:spTgt spid="24586"/>
                                        </p:tgtEl>
                                        <p:attrNameLst>
                                          <p:attrName>style.visibility</p:attrName>
                                        </p:attrNameLst>
                                      </p:cBhvr>
                                      <p:to>
                                        <p:strVal val="visible"/>
                                      </p:to>
                                    </p:set>
                                    <p:animEffect transition="in" filter="dissolve">
                                      <p:cBhvr>
                                        <p:cTn id="16" dur="500"/>
                                        <p:tgtEl>
                                          <p:spTgt spid="24586"/>
                                        </p:tgtEl>
                                      </p:cBhvr>
                                    </p:animEffect>
                                  </p:childTnLst>
                                  <p:subTnLst>
                                    <p:audio>
                                      <p:cMediaNode>
                                        <p:cTn display="0" masterRel="sameClick">
                                          <p:stCondLst>
                                            <p:cond evt="begin" delay="0">
                                              <p:tn val="14"/>
                                            </p:cond>
                                          </p:stCondLst>
                                          <p:endCondLst>
                                            <p:cond evt="onStopAudio" delay="0">
                                              <p:tgtEl>
                                                <p:sldTgt/>
                                              </p:tgtEl>
                                            </p:cond>
                                          </p:endCondLst>
                                        </p:cTn>
                                        <p:tgtEl>
                                          <p:sndTgt r:embed="rId3" name="SLURP.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24589"/>
                                        </p:tgtEl>
                                        <p:attrNameLst>
                                          <p:attrName>style.visibility</p:attrName>
                                        </p:attrNameLst>
                                      </p:cBhvr>
                                      <p:to>
                                        <p:strVal val="visible"/>
                                      </p:to>
                                    </p:set>
                                    <p:animEffect transition="in" filter="fade">
                                      <p:cBhvr>
                                        <p:cTn id="21" dur="500"/>
                                        <p:tgtEl>
                                          <p:spTgt spid="245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24582"/>
                                        </p:tgtEl>
                                        <p:attrNameLst>
                                          <p:attrName>style.visibility</p:attrName>
                                        </p:attrNameLst>
                                      </p:cBhvr>
                                      <p:to>
                                        <p:strVal val="visible"/>
                                      </p:to>
                                    </p:set>
                                    <p:animEffect transition="in" filter="fade">
                                      <p:cBhvr>
                                        <p:cTn id="26" dur="500"/>
                                        <p:tgtEl>
                                          <p:spTgt spid="24582"/>
                                        </p:tgtEl>
                                      </p:cBhvr>
                                    </p:animEffect>
                                  </p:childTnLst>
                                </p:cTn>
                              </p:par>
                            </p:childTnLst>
                          </p:cTn>
                        </p:par>
                        <p:par>
                          <p:cTn id="27" fill="hold" nodeType="afterGroup">
                            <p:stCondLst>
                              <p:cond delay="1950"/>
                            </p:stCondLst>
                            <p:childTnLst>
                              <p:par>
                                <p:cTn id="28" presetID="9" presetClass="entr" presetSubtype="0" fill="hold" nodeType="afterEffect">
                                  <p:stCondLst>
                                    <p:cond delay="0"/>
                                  </p:stCondLst>
                                  <p:childTnLst>
                                    <p:set>
                                      <p:cBhvr>
                                        <p:cTn id="29" dur="1" fill="hold">
                                          <p:stCondLst>
                                            <p:cond delay="0"/>
                                          </p:stCondLst>
                                        </p:cTn>
                                        <p:tgtEl>
                                          <p:spTgt spid="24587"/>
                                        </p:tgtEl>
                                        <p:attrNameLst>
                                          <p:attrName>style.visibility</p:attrName>
                                        </p:attrNameLst>
                                      </p:cBhvr>
                                      <p:to>
                                        <p:strVal val="visible"/>
                                      </p:to>
                                    </p:set>
                                    <p:animEffect transition="in" filter="dissolve">
                                      <p:cBhvr>
                                        <p:cTn id="30" dur="500"/>
                                        <p:tgtEl>
                                          <p:spTgt spid="24587"/>
                                        </p:tgtEl>
                                      </p:cBhvr>
                                    </p:animEffect>
                                  </p:childTnLst>
                                  <p:subTnLst>
                                    <p:audio>
                                      <p:cMediaNode>
                                        <p:cTn display="0" masterRel="sameClick">
                                          <p:stCondLst>
                                            <p:cond evt="begin" delay="0">
                                              <p:tn val="28"/>
                                            </p:cond>
                                          </p:stCondLst>
                                          <p:endCondLst>
                                            <p:cond evt="onStopAudio" delay="0">
                                              <p:tgtEl>
                                                <p:sldTgt/>
                                              </p:tgtEl>
                                            </p:cond>
                                          </p:endCondLst>
                                        </p:cTn>
                                        <p:tgtEl>
                                          <p:sndTgt r:embed="rId3" name="SLURP.WAV"/>
                                        </p:tgtEl>
                                      </p:cMediaNode>
                                    </p:audio>
                                  </p:subTnLst>
                                </p:cTn>
                              </p:par>
                            </p:childTnLst>
                          </p:cTn>
                        </p:par>
                        <p:par>
                          <p:cTn id="31" fill="hold" nodeType="afterGroup">
                            <p:stCondLst>
                              <p:cond delay="2450"/>
                            </p:stCondLst>
                            <p:childTnLst>
                              <p:par>
                                <p:cTn id="32" presetID="9" presetClass="entr" presetSubtype="0" fill="hold" nodeType="afterEffect">
                                  <p:stCondLst>
                                    <p:cond delay="1500"/>
                                  </p:stCondLst>
                                  <p:childTnLst>
                                    <p:set>
                                      <p:cBhvr>
                                        <p:cTn id="33" dur="1" fill="hold">
                                          <p:stCondLst>
                                            <p:cond delay="0"/>
                                          </p:stCondLst>
                                        </p:cTn>
                                        <p:tgtEl>
                                          <p:spTgt spid="24588"/>
                                        </p:tgtEl>
                                        <p:attrNameLst>
                                          <p:attrName>style.visibility</p:attrName>
                                        </p:attrNameLst>
                                      </p:cBhvr>
                                      <p:to>
                                        <p:strVal val="visible"/>
                                      </p:to>
                                    </p:set>
                                    <p:animEffect transition="in" filter="dissolve">
                                      <p:cBhvr>
                                        <p:cTn id="34" dur="500"/>
                                        <p:tgtEl>
                                          <p:spTgt spid="24588"/>
                                        </p:tgtEl>
                                      </p:cBhvr>
                                    </p:animEffect>
                                  </p:childTnLst>
                                  <p:subTnLst>
                                    <p:audio>
                                      <p:cMediaNode>
                                        <p:cTn display="0" masterRel="sameClick">
                                          <p:stCondLst>
                                            <p:cond evt="begin" delay="0">
                                              <p:tn val="32"/>
                                            </p:cond>
                                          </p:stCondLst>
                                          <p:endCondLst>
                                            <p:cond evt="onStopAudio" delay="0">
                                              <p:tgtEl>
                                                <p:sldTgt/>
                                              </p:tgtEl>
                                            </p:cond>
                                          </p:endCondLst>
                                        </p:cTn>
                                        <p:tgtEl>
                                          <p:sndTgt r:embed="rId3" name="SLURP.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iterate type="lt">
                                    <p:tmPct val="10000"/>
                                  </p:iterate>
                                  <p:childTnLst>
                                    <p:set>
                                      <p:cBhvr>
                                        <p:cTn id="38" dur="1" fill="hold">
                                          <p:stCondLst>
                                            <p:cond delay="0"/>
                                          </p:stCondLst>
                                        </p:cTn>
                                        <p:tgtEl>
                                          <p:spTgt spid="24590"/>
                                        </p:tgtEl>
                                        <p:attrNameLst>
                                          <p:attrName>style.visibility</p:attrName>
                                        </p:attrNameLst>
                                      </p:cBhvr>
                                      <p:to>
                                        <p:strVal val="visible"/>
                                      </p:to>
                                    </p:set>
                                    <p:animEffect transition="in" filter="fade">
                                      <p:cBhvr>
                                        <p:cTn id="39"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81" grpId="0" autoUpdateAnimBg="0"/>
      <p:bldP spid="24582" grpId="0" autoUpdateAnimBg="0"/>
      <p:bldP spid="24589" grpId="0"/>
      <p:bldP spid="2459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2209800" y="304800"/>
            <a:ext cx="7772400" cy="2667000"/>
          </a:xfrm>
          <a:prstGeom prst="downArrowCallout">
            <a:avLst>
              <a:gd name="adj1" fmla="val 15756"/>
              <a:gd name="adj2" fmla="val 41636"/>
              <a:gd name="adj3" fmla="val 15745"/>
              <a:gd name="adj4" fmla="val 76593"/>
            </a:avLst>
          </a:prstGeom>
          <a:effectLst>
            <a:outerShdw blurRad="50800" dist="38100" dir="2700000" algn="tl" rotWithShape="0">
              <a:prstClr val="black">
                <a:alpha val="40000"/>
              </a:prstClr>
            </a:outerShdw>
          </a:effectLst>
        </p:spPr>
        <p:txBody>
          <a:bodyPr/>
          <a:lstStyle/>
          <a:p>
            <a:pPr marL="231775" algn="l" eaLnBrk="1" hangingPunct="1">
              <a:defRPr/>
            </a:pPr>
            <a:r>
              <a:rPr lang="en-US" dirty="0">
                <a:effectLst>
                  <a:outerShdw blurRad="38100" dist="38100" dir="2700000" algn="tl">
                    <a:srgbClr val="000000">
                      <a:alpha val="43137"/>
                    </a:srgbClr>
                  </a:outerShdw>
                </a:effectLst>
              </a:rPr>
              <a:t>Know the difference between these </a:t>
            </a:r>
            <a:r>
              <a:rPr lang="en-US" i="1" dirty="0">
                <a:solidFill>
                  <a:schemeClr val="accent2"/>
                </a:solidFill>
                <a:effectLst>
                  <a:outerShdw blurRad="38100" dist="38100" dir="2700000" algn="tl">
                    <a:srgbClr val="000000">
                      <a:alpha val="43137"/>
                    </a:srgbClr>
                  </a:outerShdw>
                </a:effectLst>
              </a:rPr>
              <a:t>singular</a:t>
            </a:r>
            <a:r>
              <a:rPr lang="en-US" dirty="0">
                <a:effectLst>
                  <a:outerShdw blurRad="38100" dist="38100" dir="2700000" algn="tl">
                    <a:srgbClr val="000000">
                      <a:alpha val="43137"/>
                    </a:srgbClr>
                  </a:outerShdw>
                </a:effectLst>
              </a:rPr>
              <a:t> and </a:t>
            </a:r>
            <a:r>
              <a:rPr lang="en-US" i="1" dirty="0">
                <a:solidFill>
                  <a:schemeClr val="accent2"/>
                </a:solidFill>
                <a:effectLst>
                  <a:outerShdw blurRad="38100" dist="38100" dir="2700000" algn="tl">
                    <a:srgbClr val="000000">
                      <a:alpha val="43137"/>
                    </a:srgbClr>
                  </a:outerShdw>
                </a:effectLst>
              </a:rPr>
              <a:t>plural</a:t>
            </a:r>
            <a:r>
              <a:rPr lang="en-US" dirty="0">
                <a:effectLst>
                  <a:outerShdw blurRad="38100" dist="38100" dir="2700000" algn="tl">
                    <a:srgbClr val="000000">
                      <a:alpha val="43137"/>
                    </a:srgbClr>
                  </a:outerShdw>
                </a:effectLst>
              </a:rPr>
              <a:t> personal pronouns.</a:t>
            </a:r>
          </a:p>
        </p:txBody>
      </p:sp>
      <p:sp>
        <p:nvSpPr>
          <p:cNvPr id="23555" name="Rectangle 3"/>
          <p:cNvSpPr>
            <a:spLocks noGrp="1" noChangeArrowheads="1"/>
          </p:cNvSpPr>
          <p:nvPr>
            <p:ph type="body" sz="half" idx="1"/>
          </p:nvPr>
        </p:nvSpPr>
        <p:spPr>
          <a:xfrm>
            <a:off x="2362200" y="3124200"/>
            <a:ext cx="3505200" cy="3124200"/>
          </a:xfrm>
          <a:solidFill>
            <a:schemeClr val="hlink"/>
          </a:solidFill>
          <a:effectLst>
            <a:outerShdw blurRad="50800" dist="38100" dir="2700000" algn="tl" rotWithShape="0">
              <a:prstClr val="black">
                <a:alpha val="40000"/>
              </a:prstClr>
            </a:outerShdw>
          </a:effectLst>
        </p:spPr>
        <p:txBody>
          <a:bodyPr vert="horz" wrap="square" lIns="91440" tIns="274320" rIns="91440" bIns="45720" numCol="1" anchor="t" anchorCtr="0" compatLnSpc="1">
            <a:prstTxWarp prst="textNoShape">
              <a:avLst/>
            </a:prstTxWarp>
          </a:bodyPr>
          <a:lstStyle/>
          <a:p>
            <a:pPr marL="461963" algn="ctr" eaLnBrk="1" hangingPunct="1">
              <a:lnSpc>
                <a:spcPct val="90000"/>
              </a:lnSpc>
              <a:buNone/>
              <a:defRPr/>
            </a:pPr>
            <a:r>
              <a:rPr lang="en-US" u="sng" spc="600" dirty="0">
                <a:solidFill>
                  <a:schemeClr val="accent2"/>
                </a:solidFill>
                <a:effectLst/>
                <a:latin typeface="Arial Black" pitchFamily="34" charset="0"/>
              </a:rPr>
              <a:t>Singular</a:t>
            </a:r>
          </a:p>
          <a:p>
            <a:pPr marL="461963" eaLnBrk="1" hangingPunct="1">
              <a:lnSpc>
                <a:spcPct val="90000"/>
              </a:lnSpc>
              <a:defRPr/>
            </a:pPr>
            <a:r>
              <a:rPr lang="en-US" dirty="0"/>
              <a:t>He, she, it</a:t>
            </a:r>
          </a:p>
          <a:p>
            <a:pPr marL="461963" eaLnBrk="1" hangingPunct="1">
              <a:lnSpc>
                <a:spcPct val="90000"/>
              </a:lnSpc>
              <a:defRPr/>
            </a:pPr>
            <a:r>
              <a:rPr lang="en-US" dirty="0"/>
              <a:t>Him, her, it</a:t>
            </a:r>
          </a:p>
          <a:p>
            <a:pPr marL="461963" eaLnBrk="1" hangingPunct="1">
              <a:lnSpc>
                <a:spcPct val="90000"/>
              </a:lnSpc>
              <a:defRPr/>
            </a:pPr>
            <a:r>
              <a:rPr lang="en-US" dirty="0"/>
              <a:t>His, hers, its</a:t>
            </a:r>
          </a:p>
          <a:p>
            <a:pPr marL="461963" eaLnBrk="1" hangingPunct="1">
              <a:lnSpc>
                <a:spcPct val="90000"/>
              </a:lnSpc>
              <a:defRPr/>
            </a:pPr>
            <a:r>
              <a:rPr lang="en-US" dirty="0"/>
              <a:t>Himself, herself, itself</a:t>
            </a:r>
          </a:p>
        </p:txBody>
      </p:sp>
      <p:sp>
        <p:nvSpPr>
          <p:cNvPr id="23556" name="Rectangle 4"/>
          <p:cNvSpPr>
            <a:spLocks noGrp="1" noChangeArrowheads="1"/>
          </p:cNvSpPr>
          <p:nvPr>
            <p:ph type="body" sz="half" idx="2"/>
          </p:nvPr>
        </p:nvSpPr>
        <p:spPr>
          <a:xfrm>
            <a:off x="6324600" y="3124200"/>
            <a:ext cx="3505200" cy="3124200"/>
          </a:xfrm>
          <a:solidFill>
            <a:schemeClr val="hlink"/>
          </a:solidFill>
          <a:effectLst>
            <a:outerShdw blurRad="50800" dist="38100" dir="2700000" algn="tl" rotWithShape="0">
              <a:prstClr val="black">
                <a:alpha val="40000"/>
              </a:prstClr>
            </a:outerShdw>
          </a:effectLst>
        </p:spPr>
        <p:txBody>
          <a:bodyPr vert="horz" wrap="square" lIns="91440" tIns="274320" rIns="91440" bIns="45720" numCol="1" anchor="t" anchorCtr="0" compatLnSpc="1">
            <a:prstTxWarp prst="textNoShape">
              <a:avLst/>
            </a:prstTxWarp>
          </a:bodyPr>
          <a:lstStyle/>
          <a:p>
            <a:pPr marL="461963" algn="ctr" eaLnBrk="1" hangingPunct="1">
              <a:buNone/>
              <a:defRPr/>
            </a:pPr>
            <a:r>
              <a:rPr lang="en-US" u="sng" spc="600" dirty="0">
                <a:solidFill>
                  <a:schemeClr val="accent2"/>
                </a:solidFill>
                <a:effectLst/>
                <a:latin typeface="Arial Black" pitchFamily="34" charset="0"/>
              </a:rPr>
              <a:t>Plural</a:t>
            </a:r>
            <a:endParaRPr lang="en-US" u="sng" spc="600" dirty="0">
              <a:solidFill>
                <a:srgbClr val="FF9933"/>
              </a:solidFill>
              <a:effectLst>
                <a:outerShdw blurRad="38100" dist="38100" dir="2700000" algn="tl">
                  <a:srgbClr val="FFFFFF"/>
                </a:outerShdw>
              </a:effectLst>
              <a:latin typeface="Arial Black" pitchFamily="34" charset="0"/>
            </a:endParaRPr>
          </a:p>
          <a:p>
            <a:pPr marL="461963" eaLnBrk="1" hangingPunct="1">
              <a:defRPr/>
            </a:pPr>
            <a:r>
              <a:rPr lang="en-US" dirty="0"/>
              <a:t>They</a:t>
            </a:r>
          </a:p>
          <a:p>
            <a:pPr marL="461963" eaLnBrk="1" hangingPunct="1">
              <a:defRPr/>
            </a:pPr>
            <a:r>
              <a:rPr lang="en-US" dirty="0"/>
              <a:t>Them</a:t>
            </a:r>
          </a:p>
          <a:p>
            <a:pPr marL="461963" eaLnBrk="1" hangingPunct="1">
              <a:defRPr/>
            </a:pPr>
            <a:r>
              <a:rPr lang="en-US" dirty="0"/>
              <a:t>Their, theirs</a:t>
            </a:r>
          </a:p>
          <a:p>
            <a:pPr marL="461963" eaLnBrk="1" hangingPunct="1">
              <a:defRPr/>
            </a:pPr>
            <a:r>
              <a:rPr lang="en-US" dirty="0"/>
              <a:t>Themselves</a:t>
            </a:r>
          </a:p>
        </p:txBody>
      </p:sp>
    </p:spTree>
    <p:extLst>
      <p:ext uri="{BB962C8B-B14F-4D97-AF65-F5344CB8AC3E}">
        <p14:creationId xmlns:p14="http://schemas.microsoft.com/office/powerpoint/2010/main" val="164104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up)">
                                      <p:cBhvr>
                                        <p:cTn id="7" dur="500"/>
                                        <p:tgtEl>
                                          <p:spTgt spid="2355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3555">
                                            <p:bg/>
                                          </p:spTgt>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iterate type="wd">
                                    <p:tmAbs val="200"/>
                                  </p:iterate>
                                  <p:childTnLst>
                                    <p:set>
                                      <p:cBhvr>
                                        <p:cTn id="13" dur="1" fill="hold">
                                          <p:stCondLst>
                                            <p:cond delay="499"/>
                                          </p:stCondLst>
                                        </p:cTn>
                                        <p:tgtEl>
                                          <p:spTgt spid="23555">
                                            <p:txEl>
                                              <p:pRg st="0" end="0"/>
                                            </p:txEl>
                                          </p:spTgt>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0"/>
                                  </p:stCondLst>
                                  <p:iterate type="wd">
                                    <p:tmAbs val="200"/>
                                  </p:iterate>
                                  <p:childTnLst>
                                    <p:set>
                                      <p:cBhvr>
                                        <p:cTn id="16" dur="1" fill="hold">
                                          <p:stCondLst>
                                            <p:cond delay="499"/>
                                          </p:stCondLst>
                                        </p:cTn>
                                        <p:tgtEl>
                                          <p:spTgt spid="23555">
                                            <p:txEl>
                                              <p:pRg st="1" end="1"/>
                                            </p:txEl>
                                          </p:spTgt>
                                        </p:tgtEl>
                                        <p:attrNameLst>
                                          <p:attrName>style.visibility</p:attrName>
                                        </p:attrNameLst>
                                      </p:cBhvr>
                                      <p:to>
                                        <p:strVal val="visible"/>
                                      </p:to>
                                    </p:set>
                                  </p:childTnLst>
                                </p:cTn>
                              </p:par>
                            </p:childTnLst>
                          </p:cTn>
                        </p:par>
                        <p:par>
                          <p:cTn id="17" fill="hold" nodeType="afterGroup">
                            <p:stCondLst>
                              <p:cond delay="2800"/>
                            </p:stCondLst>
                            <p:childTnLst>
                              <p:par>
                                <p:cTn id="18" presetID="1" presetClass="entr" presetSubtype="0" fill="hold" grpId="0" nodeType="afterEffect">
                                  <p:stCondLst>
                                    <p:cond delay="0"/>
                                  </p:stCondLst>
                                  <p:iterate type="wd">
                                    <p:tmAbs val="200"/>
                                  </p:iterate>
                                  <p:childTnLst>
                                    <p:set>
                                      <p:cBhvr>
                                        <p:cTn id="19" dur="1" fill="hold">
                                          <p:stCondLst>
                                            <p:cond delay="499"/>
                                          </p:stCondLst>
                                        </p:cTn>
                                        <p:tgtEl>
                                          <p:spTgt spid="23555">
                                            <p:txEl>
                                              <p:pRg st="2" end="2"/>
                                            </p:txEl>
                                          </p:spTgt>
                                        </p:tgtEl>
                                        <p:attrNameLst>
                                          <p:attrName>style.visibility</p:attrName>
                                        </p:attrNameLst>
                                      </p:cBhvr>
                                      <p:to>
                                        <p:strVal val="visible"/>
                                      </p:to>
                                    </p:set>
                                  </p:childTnLst>
                                </p:cTn>
                              </p:par>
                            </p:childTnLst>
                          </p:cTn>
                        </p:par>
                        <p:par>
                          <p:cTn id="20" fill="hold" nodeType="afterGroup">
                            <p:stCondLst>
                              <p:cond delay="4100"/>
                            </p:stCondLst>
                            <p:childTnLst>
                              <p:par>
                                <p:cTn id="21" presetID="1" presetClass="entr" presetSubtype="0" fill="hold" grpId="0" nodeType="afterEffect">
                                  <p:stCondLst>
                                    <p:cond delay="0"/>
                                  </p:stCondLst>
                                  <p:iterate type="wd">
                                    <p:tmAbs val="200"/>
                                  </p:iterate>
                                  <p:childTnLst>
                                    <p:set>
                                      <p:cBhvr>
                                        <p:cTn id="22" dur="1" fill="hold">
                                          <p:stCondLst>
                                            <p:cond delay="499"/>
                                          </p:stCondLst>
                                        </p:cTn>
                                        <p:tgtEl>
                                          <p:spTgt spid="23555">
                                            <p:txEl>
                                              <p:pRg st="3" end="3"/>
                                            </p:txEl>
                                          </p:spTgt>
                                        </p:tgtEl>
                                        <p:attrNameLst>
                                          <p:attrName>style.visibility</p:attrName>
                                        </p:attrNameLst>
                                      </p:cBhvr>
                                      <p:to>
                                        <p:strVal val="visible"/>
                                      </p:to>
                                    </p:set>
                                  </p:childTnLst>
                                </p:cTn>
                              </p:par>
                            </p:childTnLst>
                          </p:cTn>
                        </p:par>
                        <p:par>
                          <p:cTn id="23" fill="hold" nodeType="afterGroup">
                            <p:stCondLst>
                              <p:cond delay="5400"/>
                            </p:stCondLst>
                            <p:childTnLst>
                              <p:par>
                                <p:cTn id="24" presetID="1" presetClass="entr" presetSubtype="0" fill="hold" grpId="0" nodeType="afterEffect">
                                  <p:stCondLst>
                                    <p:cond delay="0"/>
                                  </p:stCondLst>
                                  <p:iterate type="wd">
                                    <p:tmAbs val="200"/>
                                  </p:iterate>
                                  <p:childTnLst>
                                    <p:set>
                                      <p:cBhvr>
                                        <p:cTn id="25" dur="1" fill="hold">
                                          <p:stCondLst>
                                            <p:cond delay="499"/>
                                          </p:stCondLst>
                                        </p:cTn>
                                        <p:tgtEl>
                                          <p:spTgt spid="23555">
                                            <p:txEl>
                                              <p:pRg st="4" end="4"/>
                                            </p:txEl>
                                          </p:spTgt>
                                        </p:tgtEl>
                                        <p:attrNameLst>
                                          <p:attrName>style.visibility</p:attrName>
                                        </p:attrNameLst>
                                      </p:cBhvr>
                                      <p:to>
                                        <p:strVal val="visible"/>
                                      </p:to>
                                    </p:set>
                                  </p:childTnLst>
                                </p:cTn>
                              </p:par>
                            </p:childTnLst>
                          </p:cTn>
                        </p:par>
                        <p:par>
                          <p:cTn id="26" fill="hold" nodeType="afterGroup">
                            <p:stCondLst>
                              <p:cond delay="6700"/>
                            </p:stCondLst>
                            <p:childTnLst>
                              <p:par>
                                <p:cTn id="27" presetID="1" presetClass="entr" presetSubtype="0" fill="hold" grpId="0" nodeType="afterEffect">
                                  <p:stCondLst>
                                    <p:cond delay="0"/>
                                  </p:stCondLst>
                                  <p:childTnLst>
                                    <p:set>
                                      <p:cBhvr>
                                        <p:cTn id="28" dur="1" fill="hold">
                                          <p:stCondLst>
                                            <p:cond delay="499"/>
                                          </p:stCondLst>
                                        </p:cTn>
                                        <p:tgtEl>
                                          <p:spTgt spid="23556">
                                            <p:bg/>
                                          </p:spTgt>
                                        </p:tgtEl>
                                        <p:attrNameLst>
                                          <p:attrName>style.visibility</p:attrName>
                                        </p:attrNameLst>
                                      </p:cBhvr>
                                      <p:to>
                                        <p:strVal val="visible"/>
                                      </p:to>
                                    </p:set>
                                  </p:childTnLst>
                                </p:cTn>
                              </p:par>
                            </p:childTnLst>
                          </p:cTn>
                        </p:par>
                        <p:par>
                          <p:cTn id="29" fill="hold" nodeType="afterGroup">
                            <p:stCondLst>
                              <p:cond delay="7200"/>
                            </p:stCondLst>
                            <p:childTnLst>
                              <p:par>
                                <p:cTn id="30" presetID="1" presetClass="entr" presetSubtype="0" fill="hold" grpId="0" nodeType="afterEffect">
                                  <p:stCondLst>
                                    <p:cond delay="0"/>
                                  </p:stCondLst>
                                  <p:iterate type="wd">
                                    <p:tmAbs val="200"/>
                                  </p:iterate>
                                  <p:childTnLst>
                                    <p:set>
                                      <p:cBhvr>
                                        <p:cTn id="31" dur="1" fill="hold">
                                          <p:stCondLst>
                                            <p:cond delay="499"/>
                                          </p:stCondLst>
                                        </p:cTn>
                                        <p:tgtEl>
                                          <p:spTgt spid="23556">
                                            <p:txEl>
                                              <p:pRg st="0" end="0"/>
                                            </p:txEl>
                                          </p:spTgt>
                                        </p:tgtEl>
                                        <p:attrNameLst>
                                          <p:attrName>style.visibility</p:attrName>
                                        </p:attrNameLst>
                                      </p:cBhvr>
                                      <p:to>
                                        <p:strVal val="visible"/>
                                      </p:to>
                                    </p:set>
                                  </p:childTnLst>
                                </p:cTn>
                              </p:par>
                            </p:childTnLst>
                          </p:cTn>
                        </p:par>
                        <p:par>
                          <p:cTn id="32" fill="hold" nodeType="afterGroup">
                            <p:stCondLst>
                              <p:cond delay="7700"/>
                            </p:stCondLst>
                            <p:childTnLst>
                              <p:par>
                                <p:cTn id="33" presetID="1" presetClass="entr" presetSubtype="0" fill="hold" grpId="0" nodeType="afterEffect">
                                  <p:stCondLst>
                                    <p:cond delay="0"/>
                                  </p:stCondLst>
                                  <p:iterate type="wd">
                                    <p:tmAbs val="200"/>
                                  </p:iterate>
                                  <p:childTnLst>
                                    <p:set>
                                      <p:cBhvr>
                                        <p:cTn id="34" dur="1" fill="hold">
                                          <p:stCondLst>
                                            <p:cond delay="499"/>
                                          </p:stCondLst>
                                        </p:cTn>
                                        <p:tgtEl>
                                          <p:spTgt spid="23556">
                                            <p:txEl>
                                              <p:pRg st="1" end="1"/>
                                            </p:txEl>
                                          </p:spTgt>
                                        </p:tgtEl>
                                        <p:attrNameLst>
                                          <p:attrName>style.visibility</p:attrName>
                                        </p:attrNameLst>
                                      </p:cBhvr>
                                      <p:to>
                                        <p:strVal val="visible"/>
                                      </p:to>
                                    </p:set>
                                  </p:childTnLst>
                                </p:cTn>
                              </p:par>
                            </p:childTnLst>
                          </p:cTn>
                        </p:par>
                        <p:par>
                          <p:cTn id="35" fill="hold" nodeType="afterGroup">
                            <p:stCondLst>
                              <p:cond delay="8200"/>
                            </p:stCondLst>
                            <p:childTnLst>
                              <p:par>
                                <p:cTn id="36" presetID="1" presetClass="entr" presetSubtype="0" fill="hold" grpId="0" nodeType="afterEffect">
                                  <p:stCondLst>
                                    <p:cond delay="0"/>
                                  </p:stCondLst>
                                  <p:iterate type="wd">
                                    <p:tmAbs val="200"/>
                                  </p:iterate>
                                  <p:childTnLst>
                                    <p:set>
                                      <p:cBhvr>
                                        <p:cTn id="37" dur="1" fill="hold">
                                          <p:stCondLst>
                                            <p:cond delay="499"/>
                                          </p:stCondLst>
                                        </p:cTn>
                                        <p:tgtEl>
                                          <p:spTgt spid="23556">
                                            <p:txEl>
                                              <p:pRg st="2" end="2"/>
                                            </p:txEl>
                                          </p:spTgt>
                                        </p:tgtEl>
                                        <p:attrNameLst>
                                          <p:attrName>style.visibility</p:attrName>
                                        </p:attrNameLst>
                                      </p:cBhvr>
                                      <p:to>
                                        <p:strVal val="visible"/>
                                      </p:to>
                                    </p:set>
                                  </p:childTnLst>
                                </p:cTn>
                              </p:par>
                            </p:childTnLst>
                          </p:cTn>
                        </p:par>
                        <p:par>
                          <p:cTn id="38" fill="hold" nodeType="afterGroup">
                            <p:stCondLst>
                              <p:cond delay="8700"/>
                            </p:stCondLst>
                            <p:childTnLst>
                              <p:par>
                                <p:cTn id="39" presetID="1" presetClass="entr" presetSubtype="0" fill="hold" grpId="0" nodeType="afterEffect">
                                  <p:stCondLst>
                                    <p:cond delay="0"/>
                                  </p:stCondLst>
                                  <p:iterate type="wd">
                                    <p:tmAbs val="200"/>
                                  </p:iterate>
                                  <p:childTnLst>
                                    <p:set>
                                      <p:cBhvr>
                                        <p:cTn id="40" dur="1" fill="hold">
                                          <p:stCondLst>
                                            <p:cond delay="499"/>
                                          </p:stCondLst>
                                        </p:cTn>
                                        <p:tgtEl>
                                          <p:spTgt spid="23556">
                                            <p:txEl>
                                              <p:pRg st="3" end="3"/>
                                            </p:txEl>
                                          </p:spTgt>
                                        </p:tgtEl>
                                        <p:attrNameLst>
                                          <p:attrName>style.visibility</p:attrName>
                                        </p:attrNameLst>
                                      </p:cBhvr>
                                      <p:to>
                                        <p:strVal val="visible"/>
                                      </p:to>
                                    </p:set>
                                  </p:childTnLst>
                                </p:cTn>
                              </p:par>
                            </p:childTnLst>
                          </p:cTn>
                        </p:par>
                        <p:par>
                          <p:cTn id="41" fill="hold" nodeType="afterGroup">
                            <p:stCondLst>
                              <p:cond delay="9600"/>
                            </p:stCondLst>
                            <p:childTnLst>
                              <p:par>
                                <p:cTn id="42" presetID="1" presetClass="entr" presetSubtype="0" fill="hold" grpId="0" nodeType="afterEffect">
                                  <p:stCondLst>
                                    <p:cond delay="0"/>
                                  </p:stCondLst>
                                  <p:iterate type="wd">
                                    <p:tmAbs val="200"/>
                                  </p:iterate>
                                  <p:childTnLst>
                                    <p:set>
                                      <p:cBhvr>
                                        <p:cTn id="43" dur="1" fill="hold">
                                          <p:stCondLst>
                                            <p:cond delay="499"/>
                                          </p:stCondLst>
                                        </p:cTn>
                                        <p:tgtEl>
                                          <p:spTgt spid="23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build="p" animBg="1" autoUpdateAnimBg="0" advAuto="0"/>
      <p:bldP spid="23556" grpId="0" build="p" animBg="1"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AutoShape 3"/>
          <p:cNvSpPr>
            <a:spLocks noGrp="1" noChangeArrowheads="1"/>
          </p:cNvSpPr>
          <p:nvPr>
            <p:ph type="title"/>
          </p:nvPr>
        </p:nvSpPr>
        <p:spPr>
          <a:xfrm>
            <a:off x="1866900" y="76200"/>
            <a:ext cx="8458200" cy="3581400"/>
          </a:xfrm>
          <a:prstGeom prst="irregularSeal1">
            <a:avLst/>
          </a:prstGeom>
          <a:solidFill>
            <a:schemeClr val="accent1"/>
          </a:solidFill>
          <a:effectLst>
            <a:outerShdw blurRad="50800" dist="38100" dir="2700000" algn="tl" rotWithShape="0">
              <a:prstClr val="black">
                <a:alpha val="40000"/>
              </a:prstClr>
            </a:outerShdw>
          </a:effectLst>
        </p:spPr>
        <p:txBody>
          <a:bodyPr/>
          <a:lstStyle/>
          <a:p>
            <a:pPr marL="223838" eaLnBrk="1" hangingPunct="1">
              <a:spcBef>
                <a:spcPct val="50000"/>
              </a:spcBef>
              <a:defRPr/>
            </a:pPr>
            <a:r>
              <a:rPr lang="en-US" sz="3600" b="1" dirty="0">
                <a:solidFill>
                  <a:schemeClr val="tx1"/>
                </a:solidFill>
                <a:effectLst>
                  <a:outerShdw blurRad="38100" dist="38100" dir="2700000" algn="tl">
                    <a:srgbClr val="000000">
                      <a:alpha val="43137"/>
                    </a:srgbClr>
                  </a:outerShdw>
                </a:effectLst>
                <a:latin typeface="Arial" pitchFamily="34" charset="0"/>
              </a:rPr>
              <a:t>Do not confuse </a:t>
            </a:r>
            <a:r>
              <a:rPr lang="en-US" sz="3600" i="1" dirty="0">
                <a:solidFill>
                  <a:schemeClr val="accent2"/>
                </a:solidFill>
                <a:effectLst>
                  <a:outerShdw blurRad="38100" dist="38100" dir="2700000" algn="tl">
                    <a:srgbClr val="000000">
                      <a:alpha val="43137"/>
                    </a:srgbClr>
                  </a:outerShdw>
                </a:effectLst>
              </a:rPr>
              <a:t>it’s</a:t>
            </a:r>
            <a:r>
              <a:rPr lang="en-US" sz="3600" b="1" dirty="0">
                <a:solidFill>
                  <a:schemeClr val="tx1"/>
                </a:solidFill>
                <a:effectLst>
                  <a:outerShdw blurRad="38100" dist="38100" dir="2700000" algn="tl">
                    <a:srgbClr val="000000">
                      <a:alpha val="43137"/>
                    </a:srgbClr>
                  </a:outerShdw>
                </a:effectLst>
                <a:latin typeface="Arial" pitchFamily="34" charset="0"/>
              </a:rPr>
              <a:t> with </a:t>
            </a:r>
            <a:r>
              <a:rPr lang="en-US" sz="3600" i="1" dirty="0">
                <a:solidFill>
                  <a:schemeClr val="accent2"/>
                </a:solidFill>
                <a:effectLst>
                  <a:outerShdw blurRad="38100" dist="38100" dir="2700000" algn="tl">
                    <a:srgbClr val="000000">
                      <a:alpha val="43137"/>
                    </a:srgbClr>
                  </a:outerShdw>
                </a:effectLst>
              </a:rPr>
              <a:t>its</a:t>
            </a:r>
            <a:r>
              <a:rPr lang="en-US" sz="3600" b="1" dirty="0">
                <a:solidFill>
                  <a:schemeClr val="tx1"/>
                </a:solidFill>
                <a:effectLst>
                  <a:outerShdw blurRad="38100" dist="38100" dir="2700000" algn="tl">
                    <a:srgbClr val="000000">
                      <a:alpha val="43137"/>
                    </a:srgbClr>
                  </a:outerShdw>
                </a:effectLst>
                <a:latin typeface="Arial" pitchFamily="34" charset="0"/>
              </a:rPr>
              <a:t>.  </a:t>
            </a:r>
          </a:p>
        </p:txBody>
      </p:sp>
      <p:sp>
        <p:nvSpPr>
          <p:cNvPr id="26629" name="Rectangle 5"/>
          <p:cNvSpPr>
            <a:spLocks noGrp="1" noChangeArrowheads="1"/>
          </p:cNvSpPr>
          <p:nvPr>
            <p:ph type="body" idx="1"/>
          </p:nvPr>
        </p:nvSpPr>
        <p:spPr>
          <a:xfrm>
            <a:off x="2438400" y="3657600"/>
            <a:ext cx="7315200" cy="2819400"/>
          </a:xfrm>
          <a:effectLst/>
        </p:spPr>
        <p:txBody>
          <a:bodyPr/>
          <a:lstStyle/>
          <a:p>
            <a:pPr marL="228600" indent="-228600" eaLnBrk="1" hangingPunct="1">
              <a:spcBef>
                <a:spcPct val="0"/>
              </a:spcBef>
              <a:buClr>
                <a:schemeClr val="accent2">
                  <a:lumMod val="60000"/>
                  <a:lumOff val="40000"/>
                </a:schemeClr>
              </a:buClr>
              <a:buSzPct val="150000"/>
              <a:buFont typeface="Arial" panose="020B0604020202020204" pitchFamily="34" charset="0"/>
              <a:buChar char="•"/>
              <a:defRPr/>
            </a:pPr>
            <a:r>
              <a:rPr lang="en-US" sz="2400" i="1" dirty="0">
                <a:solidFill>
                  <a:schemeClr val="accent2"/>
                </a:solidFill>
                <a:effectLst>
                  <a:outerShdw blurRad="38100" dist="38100" dir="2700000" algn="tl">
                    <a:srgbClr val="000000">
                      <a:alpha val="43137"/>
                    </a:srgbClr>
                  </a:outerShdw>
                </a:effectLst>
                <a:latin typeface="Arial Black" pitchFamily="34" charset="0"/>
              </a:rPr>
              <a:t>It’s</a:t>
            </a:r>
            <a:r>
              <a:rPr lang="en-US" sz="2400" dirty="0">
                <a:effectLst>
                  <a:outerShdw blurRad="38100" dist="38100" dir="2700000" algn="tl">
                    <a:srgbClr val="000000">
                      <a:alpha val="43137"/>
                    </a:srgbClr>
                  </a:outerShdw>
                </a:effectLst>
              </a:rPr>
              <a:t> [with an apostrophe] means </a:t>
            </a:r>
            <a:r>
              <a:rPr lang="en-US" sz="2400" i="1" dirty="0">
                <a:solidFill>
                  <a:schemeClr val="accent2"/>
                </a:solidFill>
                <a:effectLst>
                  <a:outerShdw blurRad="38100" dist="38100" dir="2700000" algn="tl">
                    <a:srgbClr val="000000">
                      <a:alpha val="43137"/>
                    </a:srgbClr>
                  </a:outerShdw>
                </a:effectLst>
                <a:latin typeface="Arial Black" pitchFamily="34" charset="0"/>
              </a:rPr>
              <a:t>it is</a:t>
            </a:r>
            <a:r>
              <a:rPr lang="en-US" sz="2400" dirty="0">
                <a:effectLst>
                  <a:outerShdw blurRad="38100" dist="38100" dir="2700000" algn="tl">
                    <a:srgbClr val="000000">
                      <a:alpha val="43137"/>
                    </a:srgbClr>
                  </a:outerShdw>
                </a:effectLst>
              </a:rPr>
              <a:t> or </a:t>
            </a:r>
            <a:r>
              <a:rPr lang="en-US" sz="2400" i="1" dirty="0">
                <a:solidFill>
                  <a:schemeClr val="accent2"/>
                </a:solidFill>
                <a:effectLst>
                  <a:outerShdw blurRad="38100" dist="38100" dir="2700000" algn="tl">
                    <a:srgbClr val="000000">
                      <a:alpha val="43137"/>
                    </a:srgbClr>
                  </a:outerShdw>
                </a:effectLst>
                <a:latin typeface="Arial Black" pitchFamily="34" charset="0"/>
              </a:rPr>
              <a:t>it has</a:t>
            </a:r>
            <a:r>
              <a:rPr lang="en-US" sz="2400" dirty="0">
                <a:effectLst>
                  <a:outerShdw blurRad="38100" dist="38100" dir="2700000" algn="tl">
                    <a:srgbClr val="000000">
                      <a:alpha val="43137"/>
                    </a:srgbClr>
                  </a:outerShdw>
                </a:effectLst>
              </a:rPr>
              <a:t>. </a:t>
            </a:r>
          </a:p>
          <a:p>
            <a:pPr marL="228600" indent="-228600" eaLnBrk="1" hangingPunct="1">
              <a:spcBef>
                <a:spcPct val="0"/>
              </a:spcBef>
              <a:buClr>
                <a:schemeClr val="accent2">
                  <a:lumMod val="60000"/>
                  <a:lumOff val="40000"/>
                </a:schemeClr>
              </a:buClr>
              <a:buSzPct val="150000"/>
              <a:buFont typeface="Arial" panose="020B0604020202020204" pitchFamily="34" charset="0"/>
              <a:buChar char="•"/>
              <a:defRPr/>
            </a:pPr>
            <a:r>
              <a:rPr lang="en-US" sz="2400" i="1" dirty="0">
                <a:solidFill>
                  <a:schemeClr val="accent2"/>
                </a:solidFill>
                <a:effectLst>
                  <a:outerShdw blurRad="38100" dist="38100" dir="2700000" algn="tl">
                    <a:srgbClr val="000000">
                      <a:alpha val="43137"/>
                    </a:srgbClr>
                  </a:outerShdw>
                </a:effectLst>
                <a:latin typeface="Arial Black" pitchFamily="34" charset="0"/>
              </a:rPr>
              <a:t>Its</a:t>
            </a:r>
            <a:r>
              <a:rPr lang="en-US" sz="2400" dirty="0">
                <a:effectLst>
                  <a:outerShdw blurRad="38100" dist="38100" dir="2700000" algn="tl">
                    <a:srgbClr val="000000">
                      <a:alpha val="43137"/>
                    </a:srgbClr>
                  </a:outerShdw>
                </a:effectLst>
              </a:rPr>
              <a:t> [without an apostrophe] means </a:t>
            </a:r>
            <a:r>
              <a:rPr lang="en-US" sz="2400" i="1" dirty="0">
                <a:solidFill>
                  <a:schemeClr val="accent2"/>
                </a:solidFill>
                <a:effectLst>
                  <a:outerShdw blurRad="38100" dist="38100" dir="2700000" algn="tl">
                    <a:srgbClr val="000000">
                      <a:alpha val="43137"/>
                    </a:srgbClr>
                  </a:outerShdw>
                </a:effectLst>
                <a:latin typeface="Arial Black" pitchFamily="34" charset="0"/>
              </a:rPr>
              <a:t>belonging to it</a:t>
            </a:r>
            <a:r>
              <a:rPr lang="en-US" sz="2400" i="1" dirty="0">
                <a:effectLst>
                  <a:outerShdw blurRad="38100" dist="38100" dir="2700000" algn="tl">
                    <a:srgbClr val="000000">
                      <a:alpha val="43137"/>
                    </a:srgbClr>
                  </a:outerShdw>
                </a:effectLst>
              </a:rPr>
              <a:t>—</a:t>
            </a:r>
            <a:r>
              <a:rPr lang="en-US" sz="2400" dirty="0">
                <a:effectLst>
                  <a:outerShdw blurRad="38100" dist="38100" dir="2700000" algn="tl">
                    <a:srgbClr val="000000">
                      <a:alpha val="43137"/>
                    </a:srgbClr>
                  </a:outerShdw>
                </a:effectLst>
              </a:rPr>
              <a:t>for example, </a:t>
            </a:r>
            <a:r>
              <a:rPr lang="en-US" sz="2400" i="1" dirty="0">
                <a:solidFill>
                  <a:schemeClr val="accent2"/>
                </a:solidFill>
                <a:effectLst>
                  <a:outerShdw blurRad="38100" dist="38100" dir="2700000" algn="tl">
                    <a:srgbClr val="000000">
                      <a:alpha val="43137"/>
                    </a:srgbClr>
                  </a:outerShdw>
                </a:effectLst>
                <a:latin typeface="Arial Black" pitchFamily="34" charset="0"/>
              </a:rPr>
              <a:t>its</a:t>
            </a:r>
            <a:r>
              <a:rPr lang="en-US" sz="2400" dirty="0">
                <a:effectLst>
                  <a:outerShdw blurRad="38100" dist="38100" dir="2700000" algn="tl">
                    <a:srgbClr val="000000">
                      <a:alpha val="43137"/>
                    </a:srgbClr>
                  </a:outerShdw>
                </a:effectLst>
              </a:rPr>
              <a:t> bowl, </a:t>
            </a:r>
            <a:r>
              <a:rPr lang="en-US" sz="2400" i="1" dirty="0">
                <a:solidFill>
                  <a:schemeClr val="accent2"/>
                </a:solidFill>
                <a:effectLst>
                  <a:outerShdw blurRad="38100" dist="38100" dir="2700000" algn="tl">
                    <a:srgbClr val="000000">
                      <a:alpha val="43137"/>
                    </a:srgbClr>
                  </a:outerShdw>
                </a:effectLst>
                <a:latin typeface="Arial Black" pitchFamily="34" charset="0"/>
              </a:rPr>
              <a:t>its</a:t>
            </a:r>
            <a:r>
              <a:rPr lang="en-US" sz="2400" dirty="0">
                <a:effectLst>
                  <a:outerShdw blurRad="38100" dist="38100" dir="2700000" algn="tl">
                    <a:srgbClr val="000000">
                      <a:alpha val="43137"/>
                    </a:srgbClr>
                  </a:outerShdw>
                </a:effectLst>
              </a:rPr>
              <a:t> sharp teeth, </a:t>
            </a:r>
            <a:r>
              <a:rPr lang="en-US" sz="2400" i="1" dirty="0">
                <a:solidFill>
                  <a:schemeClr val="accent2"/>
                </a:solidFill>
                <a:effectLst>
                  <a:outerShdw blurRad="38100" dist="38100" dir="2700000" algn="tl">
                    <a:srgbClr val="000000">
                      <a:alpha val="43137"/>
                    </a:srgbClr>
                  </a:outerShdw>
                </a:effectLst>
                <a:latin typeface="Arial Black" pitchFamily="34" charset="0"/>
              </a:rPr>
              <a:t>its</a:t>
            </a:r>
            <a:r>
              <a:rPr lang="en-US" sz="2400" dirty="0">
                <a:effectLst>
                  <a:outerShdw blurRad="38100" dist="38100" dir="2700000" algn="tl">
                    <a:srgbClr val="000000">
                      <a:alpha val="43137"/>
                    </a:srgbClr>
                  </a:outerShdw>
                </a:effectLst>
              </a:rPr>
              <a:t> long claws, etc.</a:t>
            </a:r>
          </a:p>
          <a:p>
            <a:pPr marL="228600" indent="-228600" eaLnBrk="1" hangingPunct="1">
              <a:spcBef>
                <a:spcPct val="0"/>
              </a:spcBef>
              <a:buClr>
                <a:schemeClr val="accent2">
                  <a:lumMod val="60000"/>
                  <a:lumOff val="40000"/>
                </a:schemeClr>
              </a:buClr>
              <a:buSzPct val="150000"/>
              <a:buFont typeface="Arial" panose="020B0604020202020204" pitchFamily="34" charset="0"/>
              <a:buChar char="•"/>
              <a:defRPr/>
            </a:pPr>
            <a:r>
              <a:rPr lang="en-US" sz="2400" dirty="0">
                <a:effectLst>
                  <a:outerShdw blurRad="38100" dist="38100" dir="2700000" algn="tl">
                    <a:srgbClr val="000000">
                      <a:alpha val="43137"/>
                    </a:srgbClr>
                  </a:outerShdw>
                </a:effectLst>
              </a:rPr>
              <a:t>Possessive pronouns—</a:t>
            </a:r>
            <a:r>
              <a:rPr lang="en-US" sz="2400" i="1" dirty="0">
                <a:solidFill>
                  <a:schemeClr val="accent2"/>
                </a:solidFill>
                <a:effectLst>
                  <a:outerShdw blurRad="38100" dist="38100" dir="2700000" algn="tl">
                    <a:srgbClr val="000000">
                      <a:alpha val="43137"/>
                    </a:srgbClr>
                  </a:outerShdw>
                </a:effectLst>
                <a:latin typeface="+mj-lt"/>
              </a:rPr>
              <a:t>unlike</a:t>
            </a:r>
            <a:r>
              <a:rPr lang="en-US" sz="2400" dirty="0">
                <a:effectLst>
                  <a:outerShdw blurRad="38100" dist="38100" dir="2700000" algn="tl">
                    <a:srgbClr val="000000">
                      <a:alpha val="43137"/>
                    </a:srgbClr>
                  </a:outerShdw>
                </a:effectLst>
              </a:rPr>
              <a:t> possessive nouns—do </a:t>
            </a:r>
            <a:r>
              <a:rPr lang="en-US" sz="2400" i="1" dirty="0">
                <a:solidFill>
                  <a:schemeClr val="accent2"/>
                </a:solidFill>
                <a:effectLst>
                  <a:outerShdw blurRad="38100" dist="38100" dir="2700000" algn="tl">
                    <a:srgbClr val="000000">
                      <a:alpha val="43137"/>
                    </a:srgbClr>
                  </a:outerShdw>
                </a:effectLst>
                <a:latin typeface="Arial Black" pitchFamily="34" charset="0"/>
              </a:rPr>
              <a:t>not</a:t>
            </a:r>
            <a:r>
              <a:rPr lang="en-US" sz="2400" dirty="0">
                <a:effectLst>
                  <a:outerShdw blurRad="38100" dist="38100" dir="2700000" algn="tl">
                    <a:srgbClr val="000000">
                      <a:alpha val="43137"/>
                    </a:srgbClr>
                  </a:outerShdw>
                </a:effectLst>
              </a:rPr>
              <a:t> need an apostrophe with the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final </a:t>
            </a:r>
            <a:r>
              <a:rPr lang="en-US" sz="2400" i="1" dirty="0">
                <a:solidFill>
                  <a:schemeClr val="accent2"/>
                </a:solidFill>
                <a:effectLst>
                  <a:outerShdw blurRad="38100" dist="38100" dir="2700000" algn="tl">
                    <a:srgbClr val="000000">
                      <a:alpha val="43137"/>
                    </a:srgbClr>
                  </a:outerShdw>
                </a:effectLst>
                <a:latin typeface="Arial Black" pitchFamily="34" charset="0"/>
              </a:rPr>
              <a:t>s</a:t>
            </a:r>
            <a:r>
              <a:rPr lang="en-US" sz="2400" i="1"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191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9" fill="hold" nodeType="afterGroup">
                            <p:stCondLst>
                              <p:cond delay="500"/>
                            </p:stCondLst>
                            <p:childTnLst>
                              <p:par>
                                <p:cTn id="10" presetID="1" presetClass="emph" presetSubtype="2" autoRev="1" fill="hold" nodeType="afterEffect">
                                  <p:stCondLst>
                                    <p:cond delay="0"/>
                                  </p:stCondLst>
                                  <p:childTnLst>
                                    <p:animClr clrSpc="rgb" dir="cw">
                                      <p:cBhvr>
                                        <p:cTn id="11" dur="1000" fill="hold"/>
                                        <p:tgtEl>
                                          <p:spTgt spid="26627"/>
                                        </p:tgtEl>
                                        <p:attrNameLst>
                                          <p:attrName>fillcolor</p:attrName>
                                        </p:attrNameLst>
                                      </p:cBhvr>
                                      <p:to>
                                        <a:srgbClr val="CC0066"/>
                                      </p:to>
                                    </p:animClr>
                                    <p:set>
                                      <p:cBhvr>
                                        <p:cTn id="12" dur="1000" fill="hold"/>
                                        <p:tgtEl>
                                          <p:spTgt spid="26627"/>
                                        </p:tgtEl>
                                        <p:attrNameLst>
                                          <p:attrName>fill.type</p:attrName>
                                        </p:attrNameLst>
                                      </p:cBhvr>
                                      <p:to>
                                        <p:strVal val="solid"/>
                                      </p:to>
                                    </p:set>
                                    <p:set>
                                      <p:cBhvr>
                                        <p:cTn id="13" dur="1000" fill="hold"/>
                                        <p:tgtEl>
                                          <p:spTgt spid="26627"/>
                                        </p:tgtEl>
                                        <p:attrNameLst>
                                          <p:attrName>fill.on</p:attrName>
                                        </p:attrNameLst>
                                      </p:cBhvr>
                                      <p:to>
                                        <p:strVal val="tru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29">
                                            <p:txEl>
                                              <p:pRg st="0" end="0"/>
                                            </p:txEl>
                                          </p:spTgt>
                                        </p:tgtEl>
                                        <p:attrNameLst>
                                          <p:attrName>style.visibility</p:attrName>
                                        </p:attrNameLst>
                                      </p:cBhvr>
                                      <p:to>
                                        <p:strVal val="visible"/>
                                      </p:to>
                                    </p:set>
                                    <p:anim calcmode="lin" valueType="num">
                                      <p:cBhvr additive="base">
                                        <p:cTn id="18"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629">
                                            <p:txEl>
                                              <p:pRg st="1" end="1"/>
                                            </p:txEl>
                                          </p:spTgt>
                                        </p:tgtEl>
                                        <p:attrNameLst>
                                          <p:attrName>style.visibility</p:attrName>
                                        </p:attrNameLst>
                                      </p:cBhvr>
                                      <p:to>
                                        <p:strVal val="visible"/>
                                      </p:to>
                                    </p:set>
                                    <p:anim calcmode="lin" valueType="num">
                                      <p:cBhvr additive="base">
                                        <p:cTn id="24" dur="5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629">
                                            <p:txEl>
                                              <p:pRg st="2" end="2"/>
                                            </p:txEl>
                                          </p:spTgt>
                                        </p:tgtEl>
                                        <p:attrNameLst>
                                          <p:attrName>style.visibility</p:attrName>
                                        </p:attrNameLst>
                                      </p:cBhvr>
                                      <p:to>
                                        <p:strVal val="visible"/>
                                      </p:to>
                                    </p:set>
                                    <p:anim calcmode="lin" valueType="num">
                                      <p:cBhvr additive="base">
                                        <p:cTn id="30" dur="500" fill="hold"/>
                                        <p:tgtEl>
                                          <p:spTgt spid="2662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AutoShape 8"/>
          <p:cNvSpPr>
            <a:spLocks noChangeArrowheads="1"/>
          </p:cNvSpPr>
          <p:nvPr/>
        </p:nvSpPr>
        <p:spPr bwMode="auto">
          <a:xfrm>
            <a:off x="2438400" y="2514600"/>
            <a:ext cx="7315200" cy="1219200"/>
          </a:xfrm>
          <a:prstGeom prst="roundRect">
            <a:avLst>
              <a:gd name="adj" fmla="val 16667"/>
            </a:avLst>
          </a:prstGeom>
          <a:solidFill>
            <a:schemeClr val="accent2"/>
          </a:solidFill>
          <a:ln w="9525">
            <a:noFill/>
            <a:round/>
            <a:headEnd/>
            <a:tailEnd/>
          </a:ln>
          <a:effectLst>
            <a:outerShdw blurRad="50800" dist="38100" dir="2700000" algn="tl" rotWithShape="0">
              <a:prstClr val="black">
                <a:alpha val="40000"/>
              </a:prstClr>
            </a:outerShdw>
          </a:effectLst>
        </p:spPr>
        <p:txBody>
          <a:bodyPr anchor="ctr" anchorCtr="1"/>
          <a:lstStyle/>
          <a:p>
            <a:pPr marL="0" marR="0" lvl="0" indent="0" algn="ctr" defTabSz="914400" rtl="0" eaLnBrk="1" fontAlgn="base" latinLnBrk="0" hangingPunct="1">
              <a:lnSpc>
                <a:spcPct val="100000"/>
              </a:lnSpc>
              <a:spcBef>
                <a:spcPct val="100000"/>
              </a:spcBef>
              <a:spcAft>
                <a:spcPct val="100000"/>
              </a:spcAft>
              <a:buClrTx/>
              <a:buSzPct val="120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Two [or more] singular things joined by</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a:ea typeface="+mn-ea"/>
                <a:cs typeface="Arial" panose="020B0604020202020204" pitchFamily="34" charset="0"/>
              </a:rPr>
              <a:t>and</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become a</a:t>
            </a: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 </a:t>
            </a:r>
            <a:r>
              <a:rPr kumimoji="0" lang="en-US" sz="2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a:ea typeface="+mn-ea"/>
                <a:cs typeface="Arial" panose="020B0604020202020204" pitchFamily="34" charset="0"/>
              </a:rPr>
              <a:t>plural</a:t>
            </a: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a:ea typeface="+mn-ea"/>
                <a:cs typeface="Arial" panose="020B0604020202020204" pitchFamily="34" charset="0"/>
              </a:rPr>
              <a:t> </a:t>
            </a: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itchFamily="34" charset="0"/>
                <a:ea typeface="+mn-ea"/>
                <a:cs typeface="Arial" panose="020B0604020202020204" pitchFamily="34" charset="0"/>
              </a:rPr>
              <a:t>antecedent.</a:t>
            </a:r>
          </a:p>
        </p:txBody>
      </p:sp>
      <p:sp>
        <p:nvSpPr>
          <p:cNvPr id="5122" name="AutoShape 2"/>
          <p:cNvSpPr>
            <a:spLocks noGrp="1" noChangeArrowheads="1"/>
          </p:cNvSpPr>
          <p:nvPr>
            <p:ph type="title"/>
          </p:nvPr>
        </p:nvSpPr>
        <p:spPr>
          <a:xfrm>
            <a:off x="1981200" y="228600"/>
            <a:ext cx="8229600" cy="2133600"/>
          </a:xfrm>
          <a:prstGeom prst="downArrowCallout">
            <a:avLst>
              <a:gd name="adj1" fmla="val 16201"/>
              <a:gd name="adj2" fmla="val 43033"/>
              <a:gd name="adj3" fmla="val 14333"/>
              <a:gd name="adj4" fmla="val 74847"/>
            </a:avLst>
          </a:prstGeom>
          <a:solidFill>
            <a:schemeClr val="accent1"/>
          </a:solidFill>
          <a:effectLst>
            <a:outerShdw blurRad="50800" dist="38100" dir="2700000" algn="tl" rotWithShape="0">
              <a:prstClr val="black">
                <a:alpha val="40000"/>
              </a:prstClr>
            </a:outerShdw>
          </a:effectLst>
        </p:spPr>
        <p:txBody>
          <a:bodyPr/>
          <a:lstStyle/>
          <a:p>
            <a:pPr marL="465138" algn="l" eaLnBrk="1" hangingPunct="1">
              <a:defRPr/>
            </a:pPr>
            <a:r>
              <a:rPr lang="en-US" sz="2800" u="sng" dirty="0">
                <a:effectLst>
                  <a:outerShdw blurRad="38100" dist="38100" dir="2700000" algn="tl">
                    <a:srgbClr val="000000">
                      <a:alpha val="43137"/>
                    </a:srgbClr>
                  </a:outerShdw>
                </a:effectLst>
              </a:rPr>
              <a:t>Rule 2, Part 1:</a:t>
            </a:r>
            <a:r>
              <a:rPr lang="en-US" sz="2800" dirty="0">
                <a:effectLst>
                  <a:outerShdw blurRad="38100" dist="38100" dir="2700000" algn="tl">
                    <a:srgbClr val="000000">
                      <a:alpha val="43137"/>
                    </a:srgbClr>
                  </a:outerShdw>
                </a:effectLst>
              </a:rPr>
              <a:t>  The conjunction </a:t>
            </a:r>
            <a:r>
              <a:rPr lang="en-US" sz="2800" i="1" dirty="0">
                <a:solidFill>
                  <a:schemeClr val="accent2"/>
                </a:solidFill>
                <a:effectLst>
                  <a:outerShdw blurRad="38100" dist="38100" dir="2700000" algn="tl">
                    <a:srgbClr val="000000">
                      <a:alpha val="43137"/>
                    </a:srgbClr>
                  </a:outerShdw>
                </a:effectLst>
              </a:rPr>
              <a:t>a</a:t>
            </a:r>
            <a:r>
              <a:rPr lang="en-US" sz="2800" b="1" i="1" dirty="0">
                <a:solidFill>
                  <a:schemeClr val="accent2"/>
                </a:solidFill>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can cause problems with pronoun agreement.</a:t>
            </a:r>
            <a:endParaRPr lang="en-US" sz="2800" b="1" i="1" dirty="0">
              <a:effectLst>
                <a:outerShdw blurRad="38100" dist="38100" dir="2700000" algn="tl">
                  <a:srgbClr val="000000">
                    <a:alpha val="43137"/>
                  </a:srgbClr>
                </a:outerShdw>
              </a:effectLst>
            </a:endParaRPr>
          </a:p>
        </p:txBody>
      </p:sp>
      <p:sp>
        <p:nvSpPr>
          <p:cNvPr id="5123" name="Rectangle 3"/>
          <p:cNvSpPr>
            <a:spLocks noGrp="1" noChangeArrowheads="1"/>
          </p:cNvSpPr>
          <p:nvPr>
            <p:ph type="body" sz="half" idx="1"/>
          </p:nvPr>
        </p:nvSpPr>
        <p:spPr>
          <a:xfrm>
            <a:off x="2400300" y="3962400"/>
            <a:ext cx="7391400" cy="838200"/>
          </a:xfrm>
          <a:solidFill>
            <a:schemeClr val="hlink"/>
          </a:solidFill>
          <a:effectLst>
            <a:outerShdw blurRad="50800" dist="38100" dir="2700000" algn="tl" rotWithShape="0">
              <a:prstClr val="black">
                <a:alpha val="40000"/>
              </a:prstClr>
            </a:outerShdw>
          </a:effectLst>
        </p:spPr>
        <p:txBody>
          <a:bodyPr vert="horz" wrap="square" lIns="365760" tIns="45720" rIns="365760" bIns="45720" numCol="1" anchor="ctr" anchorCtr="0" compatLnSpc="1">
            <a:prstTxWarp prst="textNoShape">
              <a:avLst/>
            </a:prstTxWarp>
          </a:bodyPr>
          <a:lstStyle/>
          <a:p>
            <a:pPr marL="0" lvl="1" indent="0" eaLnBrk="1" hangingPunct="1">
              <a:buNone/>
              <a:defRPr/>
            </a:pPr>
            <a:r>
              <a:rPr lang="en-US" sz="2400" dirty="0">
                <a:effectLst/>
              </a:rPr>
              <a:t>The new puppy </a:t>
            </a:r>
            <a:r>
              <a:rPr lang="en-US" sz="2400" i="1" dirty="0">
                <a:solidFill>
                  <a:schemeClr val="accent2"/>
                </a:solidFill>
                <a:effectLst/>
                <a:latin typeface="+mj-lt"/>
              </a:rPr>
              <a:t>and</a:t>
            </a:r>
            <a:r>
              <a:rPr lang="en-US" sz="2400" dirty="0">
                <a:effectLst/>
                <a:latin typeface="+mj-lt"/>
              </a:rPr>
              <a:t> </a:t>
            </a:r>
            <a:r>
              <a:rPr lang="en-US" sz="2400" dirty="0">
                <a:effectLst/>
              </a:rPr>
              <a:t>kitten have destroyed </a:t>
            </a:r>
            <a:r>
              <a:rPr lang="en-US" sz="2400" i="1" dirty="0">
                <a:solidFill>
                  <a:schemeClr val="accent2"/>
                </a:solidFill>
                <a:effectLst/>
                <a:latin typeface="Arial Black" pitchFamily="34" charset="0"/>
              </a:rPr>
              <a:t>their</a:t>
            </a:r>
            <a:r>
              <a:rPr lang="en-US" sz="2400" dirty="0">
                <a:solidFill>
                  <a:srgbClr val="CC99FF"/>
                </a:solidFill>
                <a:effectLst/>
              </a:rPr>
              <a:t> </a:t>
            </a:r>
            <a:r>
              <a:rPr lang="en-US" sz="2400" dirty="0">
                <a:effectLst/>
              </a:rPr>
              <a:t>owner’s sofa.</a:t>
            </a:r>
          </a:p>
        </p:txBody>
      </p:sp>
      <p:pic>
        <p:nvPicPr>
          <p:cNvPr id="5129" name="Picture 9" descr="puppy01"/>
          <p:cNvPicPr>
            <a:picLocks noChangeAspect="1" noChangeArrowheads="1"/>
          </p:cNvPicPr>
          <p:nvPr/>
        </p:nvPicPr>
        <p:blipFill>
          <a:blip r:embed="rId5"/>
          <a:srcRect/>
          <a:stretch>
            <a:fillRect/>
          </a:stretch>
        </p:blipFill>
        <p:spPr bwMode="auto">
          <a:xfrm>
            <a:off x="3886200" y="4672014"/>
            <a:ext cx="2057400" cy="1957387"/>
          </a:xfrm>
          <a:prstGeom prst="rect">
            <a:avLst/>
          </a:prstGeom>
          <a:noFill/>
          <a:ln>
            <a:noFill/>
          </a:ln>
          <a:effectLst>
            <a:outerShdw blurRad="50800" dist="38100" dir="2700000" algn="tl" rotWithShape="0">
              <a:prstClr val="black">
                <a:alpha val="40000"/>
              </a:prstClr>
            </a:outerShdw>
          </a:effectLst>
          <a:extLst/>
        </p:spPr>
      </p:pic>
      <p:pic>
        <p:nvPicPr>
          <p:cNvPr id="5131" name="Picture 11" descr="kitten03"/>
          <p:cNvPicPr>
            <a:picLocks noChangeAspect="1" noChangeArrowheads="1"/>
          </p:cNvPicPr>
          <p:nvPr/>
        </p:nvPicPr>
        <p:blipFill>
          <a:blip r:embed="rId6"/>
          <a:srcRect/>
          <a:stretch>
            <a:fillRect/>
          </a:stretch>
        </p:blipFill>
        <p:spPr bwMode="auto">
          <a:xfrm>
            <a:off x="6400800" y="4540250"/>
            <a:ext cx="2133600" cy="2012950"/>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275827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arn(outVertical)">
                                      <p:cBhvr>
                                        <p:cTn id="12" dur="500"/>
                                        <p:tgtEl>
                                          <p:spTgt spid="5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dissolve">
                                      <p:cBhvr>
                                        <p:cTn id="17" dur="500"/>
                                        <p:tgtEl>
                                          <p:spTgt spid="5123"/>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5129"/>
                                        </p:tgtEl>
                                        <p:attrNameLst>
                                          <p:attrName>style.visibility</p:attrName>
                                        </p:attrNameLst>
                                      </p:cBhvr>
                                      <p:to>
                                        <p:strVal val="visible"/>
                                      </p:to>
                                    </p:set>
                                    <p:anim calcmode="lin" valueType="num">
                                      <p:cBhvr additive="base">
                                        <p:cTn id="21" dur="500" fill="hold"/>
                                        <p:tgtEl>
                                          <p:spTgt spid="5129"/>
                                        </p:tgtEl>
                                        <p:attrNameLst>
                                          <p:attrName>ppt_x</p:attrName>
                                        </p:attrNameLst>
                                      </p:cBhvr>
                                      <p:tavLst>
                                        <p:tav tm="0">
                                          <p:val>
                                            <p:strVal val="0-#ppt_w/2"/>
                                          </p:val>
                                        </p:tav>
                                        <p:tav tm="100000">
                                          <p:val>
                                            <p:strVal val="#ppt_x"/>
                                          </p:val>
                                        </p:tav>
                                      </p:tavLst>
                                    </p:anim>
                                    <p:anim calcmode="lin" valueType="num">
                                      <p:cBhvr additive="base">
                                        <p:cTn id="22" dur="500" fill="hold"/>
                                        <p:tgtEl>
                                          <p:spTgt spid="5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BARKS.WAV"/>
                                        </p:tgtEl>
                                      </p:cMediaNode>
                                    </p:audio>
                                  </p:subTnLst>
                                </p:cTn>
                              </p:par>
                            </p:childTnLst>
                          </p:cTn>
                        </p:par>
                        <p:par>
                          <p:cTn id="23" fill="hold" nodeType="afterGroup">
                            <p:stCondLst>
                              <p:cond delay="1000"/>
                            </p:stCondLst>
                            <p:childTnLst>
                              <p:par>
                                <p:cTn id="24" presetID="2" presetClass="entr" presetSubtype="2" fill="hold" nodeType="afterEffect">
                                  <p:stCondLst>
                                    <p:cond delay="0"/>
                                  </p:stCondLst>
                                  <p:childTnLst>
                                    <p:set>
                                      <p:cBhvr>
                                        <p:cTn id="25" dur="1" fill="hold">
                                          <p:stCondLst>
                                            <p:cond delay="0"/>
                                          </p:stCondLst>
                                        </p:cTn>
                                        <p:tgtEl>
                                          <p:spTgt spid="5131"/>
                                        </p:tgtEl>
                                        <p:attrNameLst>
                                          <p:attrName>style.visibility</p:attrName>
                                        </p:attrNameLst>
                                      </p:cBhvr>
                                      <p:to>
                                        <p:strVal val="visible"/>
                                      </p:to>
                                    </p:set>
                                    <p:anim calcmode="lin" valueType="num">
                                      <p:cBhvr additive="base">
                                        <p:cTn id="26" dur="500" fill="hold"/>
                                        <p:tgtEl>
                                          <p:spTgt spid="5131"/>
                                        </p:tgtEl>
                                        <p:attrNameLst>
                                          <p:attrName>ppt_x</p:attrName>
                                        </p:attrNameLst>
                                      </p:cBhvr>
                                      <p:tavLst>
                                        <p:tav tm="0">
                                          <p:val>
                                            <p:strVal val="1+#ppt_w/2"/>
                                          </p:val>
                                        </p:tav>
                                        <p:tav tm="100000">
                                          <p:val>
                                            <p:strVal val="#ppt_x"/>
                                          </p:val>
                                        </p:tav>
                                      </p:tavLst>
                                    </p:anim>
                                    <p:anim calcmode="lin" valueType="num">
                                      <p:cBhvr additive="base">
                                        <p:cTn id="27" dur="500" fill="hold"/>
                                        <p:tgtEl>
                                          <p:spTgt spid="51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AT_ME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2" grpId="0" animBg="1" autoUpdateAnimBg="0"/>
      <p:bldP spid="512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1026"/>
          <p:cNvSpPr>
            <a:spLocks noGrp="1" noChangeArrowheads="1"/>
          </p:cNvSpPr>
          <p:nvPr>
            <p:ph type="title"/>
          </p:nvPr>
        </p:nvSpPr>
        <p:spPr>
          <a:xfrm>
            <a:off x="2057400" y="152400"/>
            <a:ext cx="8077200" cy="3200400"/>
          </a:xfrm>
          <a:prstGeom prst="downArrowCallout">
            <a:avLst>
              <a:gd name="adj1" fmla="val 14900"/>
              <a:gd name="adj2" fmla="val 39795"/>
              <a:gd name="adj3" fmla="val 10884"/>
              <a:gd name="adj4" fmla="val 78809"/>
            </a:avLst>
          </a:prstGeom>
          <a:solidFill>
            <a:schemeClr val="accent1"/>
          </a:solidFill>
          <a:effectLst>
            <a:outerShdw blurRad="50800" dist="38100" dir="2700000" algn="tl" rotWithShape="0">
              <a:prstClr val="black">
                <a:alpha val="40000"/>
              </a:prstClr>
            </a:outerShdw>
          </a:effectLst>
        </p:spPr>
        <p:txBody>
          <a:bodyPr/>
          <a:lstStyle/>
          <a:p>
            <a:pPr marL="350838" algn="l" eaLnBrk="1" hangingPunct="1">
              <a:defRPr/>
            </a:pPr>
            <a:r>
              <a:rPr lang="en-US" u="sng" dirty="0">
                <a:solidFill>
                  <a:schemeClr val="tx1"/>
                </a:solidFill>
                <a:effectLst>
                  <a:outerShdw blurRad="38100" dist="38100" dir="2700000" algn="tl">
                    <a:srgbClr val="000000">
                      <a:alpha val="43137"/>
                    </a:srgbClr>
                  </a:outerShdw>
                </a:effectLst>
              </a:rPr>
              <a:t>Rule 2, Part 2:</a:t>
            </a:r>
            <a:r>
              <a:rPr lang="en-US" dirty="0">
                <a:solidFill>
                  <a:schemeClr val="tx1"/>
                </a:solidFill>
                <a:effectLst>
                  <a:outerShdw blurRad="38100" dist="38100" dir="2700000" algn="tl">
                    <a:srgbClr val="000000">
                      <a:alpha val="43137"/>
                    </a:srgbClr>
                  </a:outerShdw>
                </a:effectLst>
              </a:rPr>
              <a:t> When </a:t>
            </a:r>
            <a:r>
              <a:rPr lang="en-US" b="1" i="1" dirty="0">
                <a:solidFill>
                  <a:schemeClr val="accent2"/>
                </a:solidFill>
                <a:effectLst>
                  <a:outerShdw blurRad="38100" dist="38100" dir="2700000" algn="tl">
                    <a:srgbClr val="000000">
                      <a:alpha val="43137"/>
                    </a:srgbClr>
                  </a:outerShdw>
                </a:effectLst>
              </a:rPr>
              <a:t>each</a:t>
            </a:r>
            <a:r>
              <a:rPr lang="en-US" dirty="0">
                <a:solidFill>
                  <a:schemeClr val="tx1"/>
                </a:solidFill>
                <a:effectLst>
                  <a:outerShdw blurRad="38100" dist="38100" dir="2700000" algn="tl">
                    <a:srgbClr val="000000">
                      <a:alpha val="43137"/>
                    </a:srgbClr>
                  </a:outerShdw>
                </a:effectLst>
              </a:rPr>
              <a:t> or </a:t>
            </a:r>
            <a:r>
              <a:rPr lang="en-US" b="1" i="1" dirty="0">
                <a:solidFill>
                  <a:schemeClr val="accent2"/>
                </a:solidFill>
                <a:effectLst>
                  <a:outerShdw blurRad="38100" dist="38100" dir="2700000" algn="tl">
                    <a:srgbClr val="000000">
                      <a:alpha val="43137"/>
                    </a:srgbClr>
                  </a:outerShdw>
                </a:effectLst>
              </a:rPr>
              <a:t>every</a:t>
            </a:r>
            <a:r>
              <a:rPr lang="en-US" i="1" dirty="0">
                <a:solidFill>
                  <a:schemeClr val="tx1"/>
                </a:solidFill>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precedes two </a:t>
            </a:r>
            <a:r>
              <a:rPr lang="en-US" dirty="0">
                <a:solidFill>
                  <a:schemeClr val="tx1"/>
                </a:solidFill>
                <a:effectLst>
                  <a:outerShdw blurRad="38100" dist="38100" dir="2700000" algn="tl">
                    <a:srgbClr val="000000">
                      <a:alpha val="43137"/>
                    </a:srgbClr>
                  </a:outerShdw>
                </a:effectLst>
                <a:latin typeface="+mn-lt"/>
              </a:rPr>
              <a:t>[</a:t>
            </a:r>
            <a:r>
              <a:rPr lang="en-US" dirty="0">
                <a:solidFill>
                  <a:schemeClr val="tx1"/>
                </a:solidFill>
                <a:effectLst>
                  <a:outerShdw blurRad="38100" dist="38100" dir="2700000" algn="tl">
                    <a:srgbClr val="000000">
                      <a:alpha val="43137"/>
                    </a:srgbClr>
                  </a:outerShdw>
                </a:effectLst>
              </a:rPr>
              <a:t>or more</a:t>
            </a:r>
            <a:r>
              <a:rPr lang="en-US" dirty="0">
                <a:solidFill>
                  <a:schemeClr val="tx1"/>
                </a:solidFill>
                <a:effectLst>
                  <a:outerShdw blurRad="38100" dist="38100" dir="2700000" algn="tl">
                    <a:srgbClr val="000000">
                      <a:alpha val="43137"/>
                    </a:srgbClr>
                  </a:outerShdw>
                </a:effectLst>
                <a:latin typeface="+mn-lt"/>
              </a:rPr>
              <a:t>]</a:t>
            </a:r>
            <a:r>
              <a:rPr lang="en-US" dirty="0">
                <a:solidFill>
                  <a:schemeClr val="tx1"/>
                </a:solidFill>
                <a:effectLst>
                  <a:outerShdw blurRad="38100" dist="38100" dir="2700000" algn="tl">
                    <a:srgbClr val="000000">
                      <a:alpha val="43137"/>
                    </a:srgbClr>
                  </a:outerShdw>
                </a:effectLst>
              </a:rPr>
              <a:t> singular things joined by </a:t>
            </a:r>
            <a:r>
              <a:rPr lang="en-US" b="1" i="1" dirty="0">
                <a:solidFill>
                  <a:schemeClr val="accent2"/>
                </a:solidFill>
                <a:effectLst>
                  <a:outerShdw blurRad="38100" dist="38100" dir="2700000" algn="tl">
                    <a:srgbClr val="000000">
                      <a:alpha val="43137"/>
                    </a:srgbClr>
                  </a:outerShdw>
                </a:effectLst>
              </a:rPr>
              <a:t>and</a:t>
            </a:r>
            <a:r>
              <a:rPr lang="en-US" dirty="0">
                <a:solidFill>
                  <a:schemeClr val="tx1"/>
                </a:solidFill>
                <a:effectLst>
                  <a:outerShdw blurRad="38100" dist="38100" dir="2700000" algn="tl">
                    <a:srgbClr val="000000">
                      <a:alpha val="43137"/>
                    </a:srgbClr>
                  </a:outerShdw>
                </a:effectLst>
              </a:rPr>
              <a:t>, a </a:t>
            </a:r>
            <a:r>
              <a:rPr lang="en-US" b="1" i="1" dirty="0">
                <a:solidFill>
                  <a:schemeClr val="accent2"/>
                </a:solidFill>
                <a:effectLst>
                  <a:outerShdw blurRad="38100" dist="38100" dir="2700000" algn="tl">
                    <a:srgbClr val="000000">
                      <a:alpha val="43137"/>
                    </a:srgbClr>
                  </a:outerShdw>
                </a:effectLst>
              </a:rPr>
              <a:t>singular</a:t>
            </a:r>
            <a:r>
              <a:rPr lang="en-US" dirty="0">
                <a:solidFill>
                  <a:schemeClr val="tx1"/>
                </a:solidFill>
                <a:effectLst>
                  <a:outerShdw blurRad="38100" dist="38100" dir="2700000" algn="tl">
                    <a:srgbClr val="000000">
                      <a:alpha val="43137"/>
                    </a:srgbClr>
                  </a:outerShdw>
                </a:effectLst>
              </a:rPr>
              <a:t> antecedent is formed.</a:t>
            </a:r>
          </a:p>
        </p:txBody>
      </p:sp>
      <p:sp>
        <p:nvSpPr>
          <p:cNvPr id="27651" name="Rectangle 1027"/>
          <p:cNvSpPr>
            <a:spLocks noChangeArrowheads="1"/>
          </p:cNvSpPr>
          <p:nvPr/>
        </p:nvSpPr>
        <p:spPr bwMode="auto">
          <a:xfrm>
            <a:off x="2438400" y="3451226"/>
            <a:ext cx="7315200" cy="1044575"/>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lIns="365760" rIns="365760" anchor="ctr"/>
          <a:lstStyle/>
          <a:p>
            <a:pPr marL="0" marR="0" lvl="1" indent="0" algn="l" defTabSz="914400" rtl="0" eaLnBrk="1" fontAlgn="base" latinLnBrk="0" hangingPunct="1">
              <a:lnSpc>
                <a:spcPct val="90000"/>
              </a:lnSpc>
              <a:spcBef>
                <a:spcPct val="50000"/>
              </a:spcBef>
              <a:spcAft>
                <a:spcPct val="0"/>
              </a:spcAft>
              <a:buClrTx/>
              <a:buSzPct val="120000"/>
              <a:buFontTx/>
              <a:buNone/>
              <a:tabLst/>
              <a:defRPr/>
            </a:pPr>
            <a:r>
              <a:rPr kumimoji="0" lang="en-US" sz="28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Each</a:t>
            </a:r>
            <a:r>
              <a:rPr kumimoji="0" lang="en-US" sz="28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new puppy </a:t>
            </a:r>
            <a:r>
              <a:rPr kumimoji="0" lang="en-US" sz="2800" b="0" i="1" u="none" strike="noStrike" kern="1200" cap="none" spc="0" normalizeH="0" baseline="0" noProof="0" dirty="0">
                <a:ln>
                  <a:noFill/>
                </a:ln>
                <a:solidFill>
                  <a:srgbClr val="FF6666"/>
                </a:solidFill>
                <a:effectLst/>
                <a:uLnTx/>
                <a:uFillTx/>
                <a:latin typeface="Arial Black"/>
                <a:ea typeface="+mn-ea"/>
                <a:cs typeface="Arial" panose="020B0604020202020204" pitchFamily="34" charset="0"/>
              </a:rPr>
              <a:t>and</a:t>
            </a:r>
            <a:r>
              <a:rPr kumimoji="0" lang="en-US" sz="2800" b="0" i="0" u="none" strike="noStrike" kern="1200" cap="none" spc="0" normalizeH="0" baseline="0" noProof="0" dirty="0">
                <a:ln>
                  <a:noFill/>
                </a:ln>
                <a:solidFill>
                  <a:srgbClr val="FFFFFF"/>
                </a:solidFill>
                <a:effectLst/>
                <a:uLnTx/>
                <a:uFillTx/>
                <a:latin typeface="Arial Black"/>
                <a:ea typeface="+mn-ea"/>
                <a:cs typeface="Arial" panose="020B0604020202020204" pitchFamily="34" charset="0"/>
              </a:rPr>
              <a:t> </a:t>
            </a: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kitten destroys </a:t>
            </a:r>
            <a:r>
              <a:rPr kumimoji="0" lang="en-US" sz="2800" b="0" i="1" u="none" strike="noStrike" kern="1200" cap="none" spc="0" normalizeH="0" baseline="0" noProof="0" dirty="0">
                <a:ln>
                  <a:noFill/>
                </a:ln>
                <a:solidFill>
                  <a:srgbClr val="FF6666"/>
                </a:solidFill>
                <a:effectLst/>
                <a:uLnTx/>
                <a:uFillTx/>
                <a:latin typeface="Arial Black" pitchFamily="34" charset="0"/>
                <a:ea typeface="+mn-ea"/>
                <a:cs typeface="Arial" panose="020B0604020202020204" pitchFamily="34" charset="0"/>
              </a:rPr>
              <a:t>its</a:t>
            </a:r>
            <a:r>
              <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anose="020B0604020202020204" pitchFamily="34" charset="0"/>
              </a:rPr>
              <a:t> owner’s sofa.</a:t>
            </a:r>
          </a:p>
        </p:txBody>
      </p:sp>
      <p:pic>
        <p:nvPicPr>
          <p:cNvPr id="27654" name="Picture 1030" descr="puppy01"/>
          <p:cNvPicPr>
            <a:picLocks noChangeAspect="1" noChangeArrowheads="1"/>
          </p:cNvPicPr>
          <p:nvPr/>
        </p:nvPicPr>
        <p:blipFill>
          <a:blip r:embed="rId5"/>
          <a:srcRect/>
          <a:stretch>
            <a:fillRect/>
          </a:stretch>
        </p:blipFill>
        <p:spPr bwMode="auto">
          <a:xfrm>
            <a:off x="3733800" y="4303714"/>
            <a:ext cx="2362200" cy="2249487"/>
          </a:xfrm>
          <a:prstGeom prst="rect">
            <a:avLst/>
          </a:prstGeom>
          <a:noFill/>
          <a:ln>
            <a:noFill/>
          </a:ln>
          <a:effectLst>
            <a:outerShdw blurRad="50800" dist="38100" dir="2700000" algn="tl" rotWithShape="0">
              <a:prstClr val="black">
                <a:alpha val="40000"/>
              </a:prstClr>
            </a:outerShdw>
          </a:effectLst>
          <a:extLst/>
        </p:spPr>
      </p:pic>
      <p:pic>
        <p:nvPicPr>
          <p:cNvPr id="27655" name="Picture 1031" descr="kitten03"/>
          <p:cNvPicPr>
            <a:picLocks noChangeAspect="1" noChangeArrowheads="1"/>
          </p:cNvPicPr>
          <p:nvPr/>
        </p:nvPicPr>
        <p:blipFill>
          <a:blip r:embed="rId6"/>
          <a:srcRect/>
          <a:stretch>
            <a:fillRect/>
          </a:stretch>
        </p:blipFill>
        <p:spPr bwMode="auto">
          <a:xfrm>
            <a:off x="6248400" y="4249738"/>
            <a:ext cx="2362200" cy="2227262"/>
          </a:xfrm>
          <a:prstGeom prst="rect">
            <a:avLst/>
          </a:prstGeom>
          <a:no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2961947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dissolve">
                                      <p:cBhvr>
                                        <p:cTn id="12" dur="500"/>
                                        <p:tgtEl>
                                          <p:spTgt spid="27651"/>
                                        </p:tgtEl>
                                      </p:cBhvr>
                                    </p:animEffect>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27654"/>
                                        </p:tgtEl>
                                        <p:attrNameLst>
                                          <p:attrName>style.visibility</p:attrName>
                                        </p:attrNameLst>
                                      </p:cBhvr>
                                      <p:to>
                                        <p:strVal val="visible"/>
                                      </p:to>
                                    </p:set>
                                    <p:anim calcmode="lin" valueType="num">
                                      <p:cBhvr additive="base">
                                        <p:cTn id="16" dur="500" fill="hold"/>
                                        <p:tgtEl>
                                          <p:spTgt spid="27654"/>
                                        </p:tgtEl>
                                        <p:attrNameLst>
                                          <p:attrName>ppt_x</p:attrName>
                                        </p:attrNameLst>
                                      </p:cBhvr>
                                      <p:tavLst>
                                        <p:tav tm="0">
                                          <p:val>
                                            <p:strVal val="0-#ppt_w/2"/>
                                          </p:val>
                                        </p:tav>
                                        <p:tav tm="100000">
                                          <p:val>
                                            <p:strVal val="#ppt_x"/>
                                          </p:val>
                                        </p:tav>
                                      </p:tavLst>
                                    </p:anim>
                                    <p:anim calcmode="lin" valueType="num">
                                      <p:cBhvr additive="base">
                                        <p:cTn id="17" dur="500" fill="hold"/>
                                        <p:tgtEl>
                                          <p:spTgt spid="276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BARKS.WAV"/>
                                        </p:tgtEl>
                                      </p:cMediaNode>
                                    </p:audio>
                                  </p:sub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27655"/>
                                        </p:tgtEl>
                                        <p:attrNameLst>
                                          <p:attrName>style.visibility</p:attrName>
                                        </p:attrNameLst>
                                      </p:cBhvr>
                                      <p:to>
                                        <p:strVal val="visible"/>
                                      </p:to>
                                    </p:set>
                                    <p:anim calcmode="lin" valueType="num">
                                      <p:cBhvr additive="base">
                                        <p:cTn id="21" dur="500" fill="hold"/>
                                        <p:tgtEl>
                                          <p:spTgt spid="27655"/>
                                        </p:tgtEl>
                                        <p:attrNameLst>
                                          <p:attrName>ppt_x</p:attrName>
                                        </p:attrNameLst>
                                      </p:cBhvr>
                                      <p:tavLst>
                                        <p:tav tm="0">
                                          <p:val>
                                            <p:strVal val="1+#ppt_w/2"/>
                                          </p:val>
                                        </p:tav>
                                        <p:tav tm="100000">
                                          <p:val>
                                            <p:strVal val="#ppt_x"/>
                                          </p:val>
                                        </p:tav>
                                      </p:tavLst>
                                    </p:anim>
                                    <p:anim calcmode="lin" valueType="num">
                                      <p:cBhvr additive="base">
                                        <p:cTn id="22" dur="500" fill="hold"/>
                                        <p:tgtEl>
                                          <p:spTgt spid="27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T_ME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P spid="27651" grpId="0" animBg="1" autoUpdateAnimBg="0"/>
    </p:bld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blank presentation">
  <a:themeElements>
    <a:clrScheme name="">
      <a:dk1>
        <a:srgbClr val="000000"/>
      </a:dk1>
      <a:lt1>
        <a:srgbClr val="FFFFFF"/>
      </a:lt1>
      <a:dk2>
        <a:srgbClr val="990099"/>
      </a:dk2>
      <a:lt2>
        <a:srgbClr val="FFFFFF"/>
      </a:lt2>
      <a:accent1>
        <a:srgbClr val="9966CC"/>
      </a:accent1>
      <a:accent2>
        <a:srgbClr val="FF6666"/>
      </a:accent2>
      <a:accent3>
        <a:srgbClr val="CAAACA"/>
      </a:accent3>
      <a:accent4>
        <a:srgbClr val="DADADA"/>
      </a:accent4>
      <a:accent5>
        <a:srgbClr val="CAB8E2"/>
      </a:accent5>
      <a:accent6>
        <a:srgbClr val="E75C5C"/>
      </a:accent6>
      <a:hlink>
        <a:srgbClr val="000000"/>
      </a:hlink>
      <a:folHlink>
        <a:srgbClr val="333333"/>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2.xml><?xml version="1.0" encoding="utf-8"?>
<ds:datastoreItem xmlns:ds="http://schemas.openxmlformats.org/officeDocument/2006/customXml" ds:itemID="{B5F5AFAE-B80F-42D3-94B4-729362BC1BCB}">
  <ds:schemaRefs>
    <ds:schemaRef ds:uri="http://purl.org/dc/dcmitype/"/>
    <ds:schemaRef ds:uri="http://purl.org/dc/elements/1.1/"/>
    <ds:schemaRef ds:uri="http://schemas.microsoft.com/office/2006/documentManagement/types"/>
    <ds:schemaRef ds:uri="a4f35948-e619-41b3-aa29-22878b09cfd2"/>
    <ds:schemaRef ds:uri="http://www.w3.org/XML/1998/namespace"/>
    <ds:schemaRef ds:uri="http://schemas.microsoft.com/office/2006/metadata/properties"/>
    <ds:schemaRef ds:uri="40262f94-9f35-4ac3-9a90-690165a166b7"/>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1015</TotalTime>
  <Words>1412</Words>
  <Application>Microsoft Office PowerPoint</Application>
  <PresentationFormat>Widescreen</PresentationFormat>
  <Paragraphs>146</Paragraphs>
  <Slides>37</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 Black</vt:lpstr>
      <vt:lpstr>Cambria</vt:lpstr>
      <vt:lpstr>Times New Roman</vt:lpstr>
      <vt:lpstr>Wingdings</vt:lpstr>
      <vt:lpstr>Back to School 16x9</vt:lpstr>
      <vt:lpstr>blank presentation</vt:lpstr>
      <vt:lpstr>PowerPoint Presentation</vt:lpstr>
      <vt:lpstr>SUMMARIZE EACH DEFINITION BELOW…  THEN COPY THE EXAMPLE…</vt:lpstr>
      <vt:lpstr>PowerPoint Presentation</vt:lpstr>
      <vt:lpstr>Rule 1: Know the general rule governing pronoun agreement.</vt:lpstr>
      <vt:lpstr>Here are two examples:</vt:lpstr>
      <vt:lpstr>Know the difference between these singular and plural personal pronouns.</vt:lpstr>
      <vt:lpstr>Do not confuse it’s with its.  </vt:lpstr>
      <vt:lpstr>Rule 2, Part 1:  The conjunction and can cause problems with pronoun agreement.</vt:lpstr>
      <vt:lpstr>Rule 2, Part 2: When each or every precedes two [or more] singular things joined by and, a singular antecedent is formed.</vt:lpstr>
      <vt:lpstr>In this situation, no matter how many singular nouns that you join with and, the antecedent is still singular.</vt:lpstr>
      <vt:lpstr>Rule 3: Use caution with these three correlative conjunctions: either … or, neither … nor, and not only … but also.</vt:lpstr>
      <vt:lpstr>Here are two examples:</vt:lpstr>
      <vt:lpstr>Indefinite pronouns cause the biggest headaches for pronoun agreement.</vt:lpstr>
      <vt:lpstr>Rule 4, Part 1: These indefinite pronouns are always singular [even when they seem plural].</vt:lpstr>
      <vt:lpstr>Everyone on Earth = more than one person—billions of people, in fact. The word everyone, however, is still singular and requires a singular pronoun for agreement.</vt:lpstr>
      <vt:lpstr>Read this example:</vt:lpstr>
      <vt:lpstr>Wow, what a babe!</vt:lpstr>
      <vt:lpstr>Now imagine a parked car like this one:</vt:lpstr>
      <vt:lpstr>Rule 4, Part 2: When fixing an agreement error, try to avoid sexist language that might offend your readers.</vt:lpstr>
      <vt:lpstr>In the 1950s, rule books would have recommended using the masculine pronoun exclusively.</vt:lpstr>
      <vt:lpstr>In the 1970s, after criticism from feminists and civil rights activists, rule books next suggested using both genders so that males and females had equal representation in the language. </vt:lpstr>
      <vt:lpstr>A writer who begins with he or she or him or her will need to be consistent. But look what happens . . .</vt:lpstr>
      <vt:lpstr>Oh, the horror !</vt:lpstr>
      <vt:lpstr>In the 21st century, fix the error without the annoying repetition.</vt:lpstr>
      <vt:lpstr>Rule 4, Part 3: Some indefinite pronouns are singular or plural, depending on context.</vt:lpstr>
      <vt:lpstr>Some groups of people, like a jury, also cause pronoun agreement problems.</vt:lpstr>
      <vt:lpstr>Rule 5: Collective nouns are singular or plural, depending on context.</vt:lpstr>
      <vt:lpstr>Read these examples:</vt:lpstr>
      <vt:lpstr>PowerPoint Presentation</vt:lpstr>
      <vt:lpstr>Rule 6: Companies, organizations, and schools are singular and thus require singular pronouns.</vt:lpstr>
      <vt:lpstr>PowerPoint Presentation</vt:lpstr>
      <vt:lpstr>PowerPoint Presentation</vt:lpstr>
      <vt:lpstr>PowerPoint Presentation</vt:lpstr>
      <vt:lpstr>PowerPoint Presentation</vt:lpstr>
      <vt:lpstr>PowerPoint Presentation</vt:lpstr>
      <vt:lpstr>“Arachne”</vt:lpstr>
      <vt:lpstr>Work Period</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Bass</dc:creator>
  <cp:lastModifiedBy>Tammy Holdip</cp:lastModifiedBy>
  <cp:revision>67</cp:revision>
  <dcterms:created xsi:type="dcterms:W3CDTF">2017-09-18T02:30:58Z</dcterms:created>
  <dcterms:modified xsi:type="dcterms:W3CDTF">2018-10-12T12:15:11Z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